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0" r:id="rId4"/>
    <p:sldId id="258" r:id="rId5"/>
    <p:sldId id="256" r:id="rId6"/>
    <p:sldId id="269" r:id="rId7"/>
    <p:sldId id="262" r:id="rId8"/>
    <p:sldId id="263" r:id="rId9"/>
    <p:sldId id="268" r:id="rId10"/>
    <p:sldId id="264" r:id="rId11"/>
    <p:sldId id="265" r:id="rId12"/>
    <p:sldId id="266" r:id="rId13"/>
    <p:sldId id="259" r:id="rId14"/>
    <p:sldId id="267" r:id="rId1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48C8"/>
    <a:srgbClr val="A1F280"/>
    <a:srgbClr val="23B61C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8808CE2-5A9B-45FE-948E-6532D8791247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D202A5-C063-4A1F-A6EB-E2DD047E6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8CE2-5A9B-45FE-948E-6532D8791247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02A5-C063-4A1F-A6EB-E2DD047E6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8CE2-5A9B-45FE-948E-6532D8791247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02A5-C063-4A1F-A6EB-E2DD047E6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808CE2-5A9B-45FE-948E-6532D8791247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D202A5-C063-4A1F-A6EB-E2DD047E64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8808CE2-5A9B-45FE-948E-6532D8791247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AD202A5-C063-4A1F-A6EB-E2DD047E6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8CE2-5A9B-45FE-948E-6532D8791247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02A5-C063-4A1F-A6EB-E2DD047E64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8CE2-5A9B-45FE-948E-6532D8791247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02A5-C063-4A1F-A6EB-E2DD047E64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808CE2-5A9B-45FE-948E-6532D8791247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D202A5-C063-4A1F-A6EB-E2DD047E64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8CE2-5A9B-45FE-948E-6532D8791247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02A5-C063-4A1F-A6EB-E2DD047E6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808CE2-5A9B-45FE-948E-6532D8791247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D202A5-C063-4A1F-A6EB-E2DD047E64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808CE2-5A9B-45FE-948E-6532D8791247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D202A5-C063-4A1F-A6EB-E2DD047E64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808CE2-5A9B-45FE-948E-6532D8791247}" type="datetimeFigureOut">
              <a:rPr lang="ru-RU" smtClean="0"/>
              <a:pPr/>
              <a:t>26.03.2011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D202A5-C063-4A1F-A6EB-E2DD047E6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00430" y="214290"/>
            <a:ext cx="507209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Русакова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Елена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Юрьевна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Воспитатель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Стаж работы 23 года</a:t>
            </a:r>
            <a:endParaRPr kumimoji="0" lang="ru-RU" sz="2400" i="0" u="none" strike="noStrike" normalizeH="0" baseline="0" dirty="0" smtClean="0">
              <a:ln w="10160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normalizeH="0" baseline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                                                                                                                 образовательное учреждение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normalizeH="0" baseline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«Центр развития </a:t>
            </a:r>
            <a:r>
              <a:rPr kumimoji="0" lang="ru-RU" sz="2400" i="0" u="none" strike="noStrike" normalizeH="0" baseline="0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ребенка-детский</a:t>
            </a:r>
            <a:r>
              <a:rPr kumimoji="0" lang="ru-RU" sz="2400" i="0" u="none" strike="noStrike" normalizeH="0" baseline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сад № 2 </a:t>
            </a:r>
            <a:r>
              <a:rPr kumimoji="0" lang="ru-RU" sz="2400" i="0" u="none" strike="noStrike" normalizeH="0" baseline="0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Жемчужинка</a:t>
            </a:r>
            <a:r>
              <a:rPr kumimoji="0" lang="ru-RU" sz="2400" i="0" u="none" strike="noStrike" normalizeH="0" baseline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Майкопский</a:t>
            </a:r>
            <a:r>
              <a:rPr lang="ru-RU" sz="24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район,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п.Тульский, ул.Московская, 108</a:t>
            </a:r>
            <a:endParaRPr kumimoji="0" lang="ru-RU" sz="2400" i="0" u="none" strike="noStrike" normalizeH="0" baseline="0" dirty="0" smtClean="0">
              <a:ln w="10160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7072330" y="428604"/>
            <a:ext cx="1331912" cy="1379537"/>
            <a:chOff x="1361" y="1631"/>
            <a:chExt cx="5839" cy="5736"/>
          </a:xfrm>
        </p:grpSpPr>
        <p:grpSp>
          <p:nvGrpSpPr>
            <p:cNvPr id="13315" name="Group 3"/>
            <p:cNvGrpSpPr>
              <a:grpSpLocks/>
            </p:cNvGrpSpPr>
            <p:nvPr/>
          </p:nvGrpSpPr>
          <p:grpSpPr bwMode="auto">
            <a:xfrm>
              <a:off x="1361" y="1631"/>
              <a:ext cx="5839" cy="5736"/>
              <a:chOff x="2245" y="358"/>
              <a:chExt cx="7242" cy="7604"/>
            </a:xfrm>
          </p:grpSpPr>
          <p:grpSp>
            <p:nvGrpSpPr>
              <p:cNvPr id="13316" name="Group 4"/>
              <p:cNvGrpSpPr>
                <a:grpSpLocks/>
              </p:cNvGrpSpPr>
              <p:nvPr/>
            </p:nvGrpSpPr>
            <p:grpSpPr bwMode="auto">
              <a:xfrm>
                <a:off x="2245" y="358"/>
                <a:ext cx="7242" cy="7604"/>
                <a:chOff x="2245" y="358"/>
                <a:chExt cx="7242" cy="7604"/>
              </a:xfrm>
            </p:grpSpPr>
            <p:grpSp>
              <p:nvGrpSpPr>
                <p:cNvPr id="13317" name="Group 5"/>
                <p:cNvGrpSpPr>
                  <a:grpSpLocks/>
                </p:cNvGrpSpPr>
                <p:nvPr/>
              </p:nvGrpSpPr>
              <p:grpSpPr bwMode="auto">
                <a:xfrm>
                  <a:off x="2245" y="358"/>
                  <a:ext cx="7242" cy="7604"/>
                  <a:chOff x="2245" y="358"/>
                  <a:chExt cx="7242" cy="7604"/>
                </a:xfrm>
              </p:grpSpPr>
              <p:grpSp>
                <p:nvGrpSpPr>
                  <p:cNvPr id="13318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245" y="358"/>
                    <a:ext cx="7242" cy="7604"/>
                    <a:chOff x="2245" y="358"/>
                    <a:chExt cx="7242" cy="7604"/>
                  </a:xfrm>
                </p:grpSpPr>
                <p:sp>
                  <p:nvSpPr>
                    <p:cNvPr id="13319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358"/>
                      <a:ext cx="7242" cy="760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6DDE8"/>
                        </a:gs>
                      </a:gsLst>
                      <a:lin ang="5400000" scaled="1"/>
                    </a:gradFill>
                    <a:ln w="28575" algn="ctr">
                      <a:solidFill>
                        <a:srgbClr val="8DB3E2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05867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3320" name="Рисунок 0" descr="Дуб и солнце Копировать.jpg"/>
                    <p:cNvPicPr>
                      <a:picLocks noChangeArrowheads="1"/>
                    </p:cNvPicPr>
                    <p:nvPr/>
                  </p:nvPicPr>
                  <p:blipFill>
                    <a:blip r:embed="rId2" cstate="print">
                      <a:lum contrast="4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940" y="1179"/>
                      <a:ext cx="5909" cy="6031"/>
                    </a:xfrm>
                    <a:prstGeom prst="rect">
                      <a:avLst/>
                    </a:prstGeom>
                    <a:noFill/>
                    <a:ln w="9525" algn="ctr"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13321" name="WordArt 9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3753" y="809"/>
                    <a:ext cx="4273" cy="2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ArchUp">
                      <a:avLst>
                        <a:gd name="adj" fmla="val 10616016"/>
                      </a:avLst>
                    </a:prstTxWarp>
                  </a:bodyPr>
                  <a:lstStyle/>
                  <a:p>
                    <a:pPr algn="ctr" rtl="0"/>
                    <a:r>
                      <a:rPr lang="ru-RU" sz="1800" kern="10" spc="0" smtClean="0">
                        <a:ln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effectLst/>
                        <a:latin typeface="a_StamperBrk"/>
                      </a:rPr>
                      <a:t>ЖЕМЧУЖИНКА</a:t>
                    </a:r>
                    <a:endParaRPr lang="ru-RU" sz="1800" kern="10" spc="0"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_StamperBrk"/>
                    </a:endParaRPr>
                  </a:p>
                </p:txBody>
              </p:sp>
            </p:grpSp>
            <p:sp>
              <p:nvSpPr>
                <p:cNvPr id="13322" name="AutoShape 10"/>
                <p:cNvSpPr>
                  <a:spLocks noChangeArrowheads="1"/>
                </p:cNvSpPr>
                <p:nvPr/>
              </p:nvSpPr>
              <p:spPr bwMode="auto">
                <a:xfrm>
                  <a:off x="8653" y="2450"/>
                  <a:ext cx="513" cy="587"/>
                </a:xfrm>
                <a:prstGeom prst="sun">
                  <a:avLst>
                    <a:gd name="adj" fmla="val 25000"/>
                  </a:avLst>
                </a:prstGeom>
                <a:solidFill>
                  <a:srgbClr val="FFFF00"/>
                </a:solidFill>
                <a:ln w="12700" algn="ctr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3323" name="AutoShape 11"/>
              <p:cNvSpPr>
                <a:spLocks noChangeArrowheads="1"/>
              </p:cNvSpPr>
              <p:nvPr/>
            </p:nvSpPr>
            <p:spPr bwMode="auto">
              <a:xfrm>
                <a:off x="2427" y="2732"/>
                <a:ext cx="513" cy="587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12700" algn="ctr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324" name="WordArt 12"/>
            <p:cNvSpPr>
              <a:spLocks noChangeArrowheads="1" noChangeShapeType="1" noTextEdit="1"/>
            </p:cNvSpPr>
            <p:nvPr/>
          </p:nvSpPr>
          <p:spPr bwMode="auto">
            <a:xfrm rot="3408054">
              <a:off x="1443" y="2664"/>
              <a:ext cx="4680" cy="4140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2408705"/>
                </a:avLst>
              </a:prstTxWarp>
            </a:bodyPr>
            <a:lstStyle/>
            <a:p>
              <a:pPr algn="ctr" rtl="0"/>
              <a:r>
                <a:rPr lang="ru-RU" sz="2400" b="1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Cambria"/>
                </a:rPr>
                <a:t>Центр развития ребенка</a:t>
              </a:r>
              <a:endParaRPr lang="ru-RU" sz="2400" b="1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ambria"/>
              </a:endParaRPr>
            </a:p>
          </p:txBody>
        </p:sp>
        <p:sp>
          <p:nvSpPr>
            <p:cNvPr id="13325" name="WordArt 13"/>
            <p:cNvSpPr>
              <a:spLocks noChangeArrowheads="1" noChangeShapeType="1" noTextEdit="1"/>
            </p:cNvSpPr>
            <p:nvPr/>
          </p:nvSpPr>
          <p:spPr bwMode="auto">
            <a:xfrm rot="-3447578">
              <a:off x="4979" y="5073"/>
              <a:ext cx="2340" cy="943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360856"/>
                </a:avLst>
              </a:prstTxWarp>
            </a:bodyPr>
            <a:lstStyle/>
            <a:p>
              <a:pPr algn="ctr" rtl="0"/>
              <a:r>
                <a:rPr lang="ru-RU" sz="1600" b="1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Cambria"/>
                </a:rPr>
                <a:t>детский сад № 2</a:t>
              </a:r>
              <a:endParaRPr lang="ru-RU" sz="1600" b="1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ambria"/>
              </a:endParaRPr>
            </a:p>
          </p:txBody>
        </p:sp>
        <p:sp>
          <p:nvSpPr>
            <p:cNvPr id="13326" name="AutoShape 14"/>
            <p:cNvSpPr>
              <a:spLocks noChangeArrowheads="1"/>
            </p:cNvSpPr>
            <p:nvPr/>
          </p:nvSpPr>
          <p:spPr bwMode="auto">
            <a:xfrm>
              <a:off x="4116" y="6800"/>
              <a:ext cx="543" cy="479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 algn="ctr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1" name="Рисунок 20" descr="Копия садик 195.jpg"/>
          <p:cNvPicPr>
            <a:picLocks noChangeAspect="1"/>
          </p:cNvPicPr>
          <p:nvPr/>
        </p:nvPicPr>
        <p:blipFill>
          <a:blip r:embed="rId3" cstate="print"/>
          <a:srcRect l="13889" t="7291" r="20833" b="46875"/>
          <a:stretch>
            <a:fillRect/>
          </a:stretch>
        </p:blipFill>
        <p:spPr>
          <a:xfrm>
            <a:off x="142844" y="214290"/>
            <a:ext cx="3357586" cy="314327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57224" y="357166"/>
            <a:ext cx="778671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Экологическая зона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предполагает формирование у детей умений и навыков по уходу за растениями и животными, воспитания у них побочного, заботливого отношения. Для этой зоны было отведено светлое наиболее теплое пространство.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группе растут растения соответствующие программе этого возраста и другие (бегонии, герани, фикус, папоротник, фиалки, традесканции, бальзамин и др.) В аквариуме живут «золотая рыбка» и рыбки семейства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Гуппи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Дети помогают поливать цветы, рыхлить землю, вытирать пыль, мыть поддоны, кормить рыб и прочее.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одной из открытых полок представлены детские поделки из природного материала. Аппликации из сухих листьев, рисунки, пеньки, коряги, причудливые веточки, корни деревьев. Так же размещен «Уголок наблюдений в природе», где дети отмечают время года, состояние погоды и другие наблюдения за живой и не живой природой.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06" name="Рисуно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86124"/>
            <a:ext cx="2859088" cy="3303587"/>
          </a:xfrm>
          <a:prstGeom prst="rect">
            <a:avLst/>
          </a:prstGeom>
          <a:noFill/>
        </p:spPr>
      </p:pic>
      <p:pic>
        <p:nvPicPr>
          <p:cNvPr id="21507" name="Рисунок 2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214686"/>
            <a:ext cx="2193925" cy="2955925"/>
          </a:xfrm>
          <a:prstGeom prst="rect">
            <a:avLst/>
          </a:prstGeom>
          <a:noFill/>
        </p:spPr>
      </p:pic>
      <p:pic>
        <p:nvPicPr>
          <p:cNvPr id="21508" name="Рисуно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357562"/>
            <a:ext cx="3321050" cy="3249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285728"/>
            <a:ext cx="8286808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Игровая зона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</a:t>
            </a:r>
          </a:p>
          <a:p>
            <a:pPr lvl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существенной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оставляющей  </a:t>
            </a:r>
          </a:p>
          <a:p>
            <a:pPr lvl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развивающей среды. </a:t>
            </a:r>
          </a:p>
          <a:p>
            <a:pPr lvl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- отражение жизни.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все «как будто», </a:t>
            </a:r>
          </a:p>
          <a:p>
            <a:pPr lvl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«понарошку», в этой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условной </a:t>
            </a:r>
          </a:p>
          <a:p>
            <a:pPr lvl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обстановке, которая</a:t>
            </a:r>
          </a:p>
          <a:p>
            <a:pPr lvl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создается воображением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ребенка, </a:t>
            </a:r>
          </a:p>
          <a:p>
            <a:pPr lvl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 настоящего: действия </a:t>
            </a:r>
          </a:p>
          <a:p>
            <a:pPr lvl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играющих всегда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реальны, их чувства, </a:t>
            </a:r>
          </a:p>
          <a:p>
            <a:pPr lvl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переживания подлинны,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искренни.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группе оформлены такие игры как «Семья», «Больница», «Парик­махерская», «Магазин».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31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908531"/>
            <a:ext cx="4214842" cy="280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286256"/>
            <a:ext cx="3019996" cy="235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Рисунок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42852"/>
            <a:ext cx="48551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7681914" cy="4873752"/>
          </a:xfrm>
        </p:spPr>
        <p:txBody>
          <a:bodyPr>
            <a:noAutofit/>
          </a:bodyPr>
          <a:lstStyle/>
          <a:p>
            <a:pPr marL="0" indent="3411538">
              <a:lnSpc>
                <a:spcPct val="120000"/>
              </a:lnSpc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Двор - парк на участке детского сада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11538" indent="0">
              <a:lnSpc>
                <a:spcPct val="12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Наше учреждение обладает огромным земельным участком, предназначенным для занятий и прогулок детей на свежем воздухе, где руководством и работниками учреждения при участии некоторых родителей создан прекрасный парк с многообразной флорой. Ухоженные аллеи, интересные спортивно-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игровые сооружения, чистые игровые площадки и беседки, лужайки и клумбы, т.е. разнообразная, обогащенная среда служит воспитательным, образовательным и оздоровительным целям. Всем возрастным группам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детей доступны «экологические тропы» сада,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парка, леса.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учетом того, что на прогулке имеется больше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времени и пространства для самостоятельных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творческих игр детей, мы имеем на участке соответствующее возрасту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оборудование (скамейки, столики, песочницы, качели)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физкультурные пособия (различные варианты лесенок, высокие дуги, разновысотные бревна, велосипеды - летом, сани- зимой, скакалки, обручи, мячи, ракетки). Все это оборудование способствует самостоятельной двигательной активности детей.</a:t>
            </a:r>
          </a:p>
          <a:p>
            <a:pPr>
              <a:lnSpc>
                <a:spcPct val="120000"/>
              </a:lnSpc>
            </a:pPr>
            <a:endParaRPr lang="ru-RU" sz="1600" dirty="0"/>
          </a:p>
        </p:txBody>
      </p:sp>
      <p:pic>
        <p:nvPicPr>
          <p:cNvPr id="23554" name="Рисунок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323682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00438"/>
            <a:ext cx="3357586" cy="224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24" name="Group 40"/>
          <p:cNvGrpSpPr>
            <a:grpSpLocks/>
          </p:cNvGrpSpPr>
          <p:nvPr/>
        </p:nvGrpSpPr>
        <p:grpSpPr bwMode="auto">
          <a:xfrm>
            <a:off x="1928794" y="1928802"/>
            <a:ext cx="4913313" cy="1257300"/>
            <a:chOff x="2705" y="1802"/>
            <a:chExt cx="6070" cy="1533"/>
          </a:xfrm>
        </p:grpSpPr>
        <p:sp>
          <p:nvSpPr>
            <p:cNvPr id="16425" name="Rectangle 41"/>
            <p:cNvSpPr>
              <a:spLocks noChangeArrowheads="1"/>
            </p:cNvSpPr>
            <p:nvPr/>
          </p:nvSpPr>
          <p:spPr bwMode="auto">
            <a:xfrm>
              <a:off x="4399" y="1802"/>
              <a:ext cx="3108" cy="41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РЕБЕНОК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26" name="AutoShape 42"/>
            <p:cNvSpPr>
              <a:spLocks noChangeArrowheads="1"/>
            </p:cNvSpPr>
            <p:nvPr/>
          </p:nvSpPr>
          <p:spPr bwMode="auto">
            <a:xfrm>
              <a:off x="2705" y="2778"/>
              <a:ext cx="2116" cy="418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ДОУ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27" name="AutoShape 43"/>
            <p:cNvSpPr>
              <a:spLocks noChangeArrowheads="1"/>
            </p:cNvSpPr>
            <p:nvPr/>
          </p:nvSpPr>
          <p:spPr bwMode="auto">
            <a:xfrm>
              <a:off x="6799" y="2778"/>
              <a:ext cx="1976" cy="418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СЕМЬЯ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28" name="Line 44"/>
            <p:cNvSpPr>
              <a:spLocks noChangeShapeType="1"/>
            </p:cNvSpPr>
            <p:nvPr/>
          </p:nvSpPr>
          <p:spPr bwMode="auto">
            <a:xfrm flipH="1">
              <a:off x="4399" y="2220"/>
              <a:ext cx="563" cy="5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29" name="Line 45"/>
            <p:cNvSpPr>
              <a:spLocks noChangeShapeType="1"/>
            </p:cNvSpPr>
            <p:nvPr/>
          </p:nvSpPr>
          <p:spPr bwMode="auto">
            <a:xfrm>
              <a:off x="6657" y="2220"/>
              <a:ext cx="848" cy="5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30" name="Line 46"/>
            <p:cNvSpPr>
              <a:spLocks noChangeShapeType="1"/>
            </p:cNvSpPr>
            <p:nvPr/>
          </p:nvSpPr>
          <p:spPr bwMode="auto">
            <a:xfrm flipH="1">
              <a:off x="5952" y="2220"/>
              <a:ext cx="1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445" name="Group 61"/>
          <p:cNvGrpSpPr>
            <a:grpSpLocks/>
          </p:cNvGrpSpPr>
          <p:nvPr/>
        </p:nvGrpSpPr>
        <p:grpSpPr bwMode="auto">
          <a:xfrm>
            <a:off x="1785918" y="3143248"/>
            <a:ext cx="5602287" cy="2971165"/>
            <a:chOff x="2058" y="3371"/>
            <a:chExt cx="8823" cy="4679"/>
          </a:xfrm>
        </p:grpSpPr>
        <p:sp>
          <p:nvSpPr>
            <p:cNvPr id="16446" name="Line 62"/>
            <p:cNvSpPr>
              <a:spLocks noChangeShapeType="1"/>
            </p:cNvSpPr>
            <p:nvPr/>
          </p:nvSpPr>
          <p:spPr bwMode="auto">
            <a:xfrm>
              <a:off x="2961" y="3371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47" name="Rectangle 63"/>
            <p:cNvSpPr>
              <a:spLocks noChangeArrowheads="1"/>
            </p:cNvSpPr>
            <p:nvPr/>
          </p:nvSpPr>
          <p:spPr bwMode="auto">
            <a:xfrm>
              <a:off x="2058" y="3908"/>
              <a:ext cx="2880" cy="4140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Среда развития ребенка в детском саду – это не только набор изолированных тематических уголков и зон, где происходит процесс подготовки детей к обучению в школе, но самое главное – «среда обитания» ребенка-дошкольника, в которой он находится большую часть времени, где может реализовать свои интересы.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48" name="Rectangle 64"/>
            <p:cNvSpPr>
              <a:spLocks noChangeArrowheads="1"/>
            </p:cNvSpPr>
            <p:nvPr/>
          </p:nvSpPr>
          <p:spPr bwMode="auto">
            <a:xfrm>
              <a:off x="8361" y="3911"/>
              <a:ext cx="2520" cy="4139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Создание развивающей среды в семье очень важная деталь в процессе воспитания ребенка. От грамотного подхода родителей к обустройству детской комнаты, правильного размещения предметов. Игрового материала зависит полноценное развитие ребенка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49" name="Rectangle 65"/>
            <p:cNvSpPr>
              <a:spLocks noChangeArrowheads="1"/>
            </p:cNvSpPr>
            <p:nvPr/>
          </p:nvSpPr>
          <p:spPr bwMode="auto">
            <a:xfrm>
              <a:off x="5208" y="3596"/>
              <a:ext cx="2520" cy="4333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Предметная среда, в которой действует ребенок, Применяя уже имеющиеся у него знания и способы действия, должны быть для него неисчерпаемой, информативной, удовлетворяющей потребность ребенка в новизне преобразований и самоутверждению.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50" name="Line 66"/>
            <p:cNvSpPr>
              <a:spLocks noChangeShapeType="1"/>
            </p:cNvSpPr>
            <p:nvPr/>
          </p:nvSpPr>
          <p:spPr bwMode="auto">
            <a:xfrm>
              <a:off x="9441" y="3371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714480" y="571480"/>
            <a:ext cx="5690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9148C8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Связь с семьей</a:t>
            </a:r>
            <a:endParaRPr lang="ru-RU" sz="54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9148C8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bed3494e7369.jpg"/>
          <p:cNvPicPr>
            <a:picLocks noChangeAspect="1"/>
          </p:cNvPicPr>
          <p:nvPr/>
        </p:nvPicPr>
        <p:blipFill>
          <a:blip r:embed="rId2"/>
          <a:srcRect b="77084"/>
          <a:stretch>
            <a:fillRect/>
          </a:stretch>
        </p:blipFill>
        <p:spPr>
          <a:xfrm rot="5400000">
            <a:off x="7429516" y="4786326"/>
            <a:ext cx="2928934" cy="500034"/>
          </a:xfrm>
          <a:prstGeom prst="rect">
            <a:avLst/>
          </a:prstGeom>
        </p:spPr>
      </p:pic>
      <p:pic>
        <p:nvPicPr>
          <p:cNvPr id="4" name="Рисунок 3" descr="bed3494e7369.jpg"/>
          <p:cNvPicPr>
            <a:picLocks noChangeAspect="1"/>
          </p:cNvPicPr>
          <p:nvPr/>
        </p:nvPicPr>
        <p:blipFill>
          <a:blip r:embed="rId2"/>
          <a:srcRect b="77084"/>
          <a:stretch>
            <a:fillRect/>
          </a:stretch>
        </p:blipFill>
        <p:spPr>
          <a:xfrm>
            <a:off x="0" y="0"/>
            <a:ext cx="3071802" cy="500042"/>
          </a:xfrm>
          <a:prstGeom prst="rect">
            <a:avLst/>
          </a:prstGeom>
        </p:spPr>
      </p:pic>
      <p:pic>
        <p:nvPicPr>
          <p:cNvPr id="5" name="Рисунок 4" descr="bed3494e7369.jpg"/>
          <p:cNvPicPr>
            <a:picLocks noChangeAspect="1"/>
          </p:cNvPicPr>
          <p:nvPr/>
        </p:nvPicPr>
        <p:blipFill>
          <a:blip r:embed="rId2"/>
          <a:srcRect b="77084"/>
          <a:stretch>
            <a:fillRect/>
          </a:stretch>
        </p:blipFill>
        <p:spPr>
          <a:xfrm>
            <a:off x="3071802" y="0"/>
            <a:ext cx="3071834" cy="500042"/>
          </a:xfrm>
          <a:prstGeom prst="rect">
            <a:avLst/>
          </a:prstGeom>
        </p:spPr>
      </p:pic>
      <p:pic>
        <p:nvPicPr>
          <p:cNvPr id="7" name="Рисунок 6" descr="bed3494e7369.jpg"/>
          <p:cNvPicPr>
            <a:picLocks noChangeAspect="1"/>
          </p:cNvPicPr>
          <p:nvPr/>
        </p:nvPicPr>
        <p:blipFill>
          <a:blip r:embed="rId2"/>
          <a:srcRect b="77084"/>
          <a:stretch>
            <a:fillRect/>
          </a:stretch>
        </p:blipFill>
        <p:spPr>
          <a:xfrm>
            <a:off x="6143604" y="0"/>
            <a:ext cx="3000396" cy="500042"/>
          </a:xfrm>
          <a:prstGeom prst="rect">
            <a:avLst/>
          </a:prstGeom>
        </p:spPr>
      </p:pic>
      <p:pic>
        <p:nvPicPr>
          <p:cNvPr id="8" name="Рисунок 7" descr="bed3494e7369.jpg"/>
          <p:cNvPicPr>
            <a:picLocks noChangeAspect="1"/>
          </p:cNvPicPr>
          <p:nvPr/>
        </p:nvPicPr>
        <p:blipFill>
          <a:blip r:embed="rId2"/>
          <a:srcRect b="77084"/>
          <a:stretch>
            <a:fillRect/>
          </a:stretch>
        </p:blipFill>
        <p:spPr>
          <a:xfrm>
            <a:off x="0" y="6357958"/>
            <a:ext cx="3071834" cy="500042"/>
          </a:xfrm>
          <a:prstGeom prst="rect">
            <a:avLst/>
          </a:prstGeom>
        </p:spPr>
      </p:pic>
      <p:pic>
        <p:nvPicPr>
          <p:cNvPr id="9" name="Рисунок 8" descr="bed3494e7369.jpg"/>
          <p:cNvPicPr>
            <a:picLocks noChangeAspect="1"/>
          </p:cNvPicPr>
          <p:nvPr/>
        </p:nvPicPr>
        <p:blipFill>
          <a:blip r:embed="rId2"/>
          <a:srcRect b="77084"/>
          <a:stretch>
            <a:fillRect/>
          </a:stretch>
        </p:blipFill>
        <p:spPr>
          <a:xfrm>
            <a:off x="6072166" y="6357958"/>
            <a:ext cx="3071834" cy="500042"/>
          </a:xfrm>
          <a:prstGeom prst="rect">
            <a:avLst/>
          </a:prstGeom>
        </p:spPr>
      </p:pic>
      <p:pic>
        <p:nvPicPr>
          <p:cNvPr id="10" name="Рисунок 9" descr="bed3494e7369.jpg"/>
          <p:cNvPicPr>
            <a:picLocks noChangeAspect="1"/>
          </p:cNvPicPr>
          <p:nvPr/>
        </p:nvPicPr>
        <p:blipFill>
          <a:blip r:embed="rId2"/>
          <a:srcRect b="77084"/>
          <a:stretch>
            <a:fillRect/>
          </a:stretch>
        </p:blipFill>
        <p:spPr>
          <a:xfrm>
            <a:off x="3071802" y="6357958"/>
            <a:ext cx="3071834" cy="500042"/>
          </a:xfrm>
          <a:prstGeom prst="rect">
            <a:avLst/>
          </a:prstGeom>
        </p:spPr>
      </p:pic>
      <p:pic>
        <p:nvPicPr>
          <p:cNvPr id="11" name="Рисунок 10" descr="bed3494e7369.jpg"/>
          <p:cNvPicPr>
            <a:picLocks noChangeAspect="1"/>
          </p:cNvPicPr>
          <p:nvPr/>
        </p:nvPicPr>
        <p:blipFill>
          <a:blip r:embed="rId2"/>
          <a:srcRect b="77084"/>
          <a:stretch>
            <a:fillRect/>
          </a:stretch>
        </p:blipFill>
        <p:spPr>
          <a:xfrm rot="16200000">
            <a:off x="-1250181" y="4536305"/>
            <a:ext cx="3071834" cy="571472"/>
          </a:xfrm>
          <a:prstGeom prst="rect">
            <a:avLst/>
          </a:prstGeom>
        </p:spPr>
      </p:pic>
      <p:pic>
        <p:nvPicPr>
          <p:cNvPr id="12" name="Рисунок 11" descr="bed3494e7369.jpg"/>
          <p:cNvPicPr>
            <a:picLocks noChangeAspect="1"/>
          </p:cNvPicPr>
          <p:nvPr/>
        </p:nvPicPr>
        <p:blipFill>
          <a:blip r:embed="rId2"/>
          <a:srcRect b="77084"/>
          <a:stretch>
            <a:fillRect/>
          </a:stretch>
        </p:blipFill>
        <p:spPr>
          <a:xfrm rot="16200000">
            <a:off x="-1250181" y="1750223"/>
            <a:ext cx="3071834" cy="571472"/>
          </a:xfrm>
          <a:prstGeom prst="rect">
            <a:avLst/>
          </a:prstGeom>
        </p:spPr>
      </p:pic>
      <p:pic>
        <p:nvPicPr>
          <p:cNvPr id="13" name="Рисунок 12" descr="bed3494e7369.jpg"/>
          <p:cNvPicPr>
            <a:picLocks noChangeAspect="1"/>
          </p:cNvPicPr>
          <p:nvPr/>
        </p:nvPicPr>
        <p:blipFill>
          <a:blip r:embed="rId2"/>
          <a:srcRect b="77084"/>
          <a:stretch>
            <a:fillRect/>
          </a:stretch>
        </p:blipFill>
        <p:spPr>
          <a:xfrm rot="16200000">
            <a:off x="7358066" y="1785942"/>
            <a:ext cx="3071834" cy="50003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28596" y="571480"/>
            <a:ext cx="8358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400" b="1" cap="none" spc="0" dirty="0" smtClean="0">
                <a:ln/>
                <a:solidFill>
                  <a:srgbClr val="23B61C"/>
                </a:solidFill>
                <a:effectLst/>
              </a:rPr>
              <a:t>Оригинальность идеи и дизайнерские решения</a:t>
            </a:r>
          </a:p>
          <a:p>
            <a:pPr algn="ctr">
              <a:buNone/>
            </a:pPr>
            <a:r>
              <a:rPr lang="ru-RU" sz="2400" b="1" cap="none" spc="0" dirty="0" smtClean="0">
                <a:ln/>
                <a:solidFill>
                  <a:srgbClr val="23B61C"/>
                </a:solidFill>
                <a:effectLst/>
              </a:rPr>
              <a:t>оформления интерьера группы</a:t>
            </a:r>
            <a:endParaRPr lang="ru-RU" sz="2400" b="1" cap="none" spc="0" dirty="0">
              <a:ln/>
              <a:solidFill>
                <a:srgbClr val="23B61C"/>
              </a:solidFill>
              <a:effectLst/>
            </a:endParaRPr>
          </a:p>
        </p:txBody>
      </p:sp>
      <p:pic>
        <p:nvPicPr>
          <p:cNvPr id="24578" name="Рисунок 2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643026"/>
            <a:ext cx="378621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1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643050"/>
            <a:ext cx="37862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3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1571612"/>
            <a:ext cx="3786214" cy="4572032"/>
          </a:xfrm>
          <a:prstGeom prst="rect">
            <a:avLst/>
          </a:prstGeom>
          <a:noFill/>
        </p:spPr>
      </p:pic>
      <p:pic>
        <p:nvPicPr>
          <p:cNvPr id="24580" name="Рисунок 1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1428736"/>
            <a:ext cx="6429420" cy="6000792"/>
          </a:xfrm>
          <a:prstGeom prst="rect">
            <a:avLst/>
          </a:prstGeom>
          <a:noFill/>
        </p:spPr>
      </p:pic>
      <p:pic>
        <p:nvPicPr>
          <p:cNvPr id="24582" name="Рисунок 18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2000240"/>
            <a:ext cx="3346450" cy="3913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5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472" y="642919"/>
            <a:ext cx="785818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Моя цель: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во имя радости, счастья и здоровья ребенка.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для гармоничного развития личности.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00174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Педагогическое кредо: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исходить из интересов ребенка и перспектив его дальнейшего развития.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285992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Лозунг: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тебя все получиться, в случае необходимости можешь рассчитывать на мою помощь!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071810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Позиция по отношению к субъекту: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«рядом», позиция друга, помощника, наставника.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857628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 общения: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понимание, помощь, диалог, поддержка.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500570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Преобладающая форма отношений: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сотрудничество.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5000636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Тактика поведения: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навязчивое, естественное создание ситуаций, требующих от ребенка, проявление активности.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480458-6cf34bbe44aebdc4.jpg"/>
          <p:cNvPicPr>
            <a:picLocks noChangeAspect="1"/>
          </p:cNvPicPr>
          <p:nvPr/>
        </p:nvPicPr>
        <p:blipFill>
          <a:blip r:embed="rId2"/>
          <a:srcRect t="81250"/>
          <a:stretch>
            <a:fillRect/>
          </a:stretch>
        </p:blipFill>
        <p:spPr>
          <a:xfrm>
            <a:off x="0" y="6215070"/>
            <a:ext cx="2285984" cy="642930"/>
          </a:xfrm>
          <a:prstGeom prst="rect">
            <a:avLst/>
          </a:prstGeom>
        </p:spPr>
      </p:pic>
      <p:pic>
        <p:nvPicPr>
          <p:cNvPr id="15" name="Рисунок 14" descr="480458-6cf34bbe44aebdc4.jpg"/>
          <p:cNvPicPr>
            <a:picLocks noChangeAspect="1"/>
          </p:cNvPicPr>
          <p:nvPr/>
        </p:nvPicPr>
        <p:blipFill>
          <a:blip r:embed="rId2"/>
          <a:srcRect t="81250"/>
          <a:stretch>
            <a:fillRect/>
          </a:stretch>
        </p:blipFill>
        <p:spPr>
          <a:xfrm>
            <a:off x="2285984" y="6215070"/>
            <a:ext cx="2286016" cy="642930"/>
          </a:xfrm>
          <a:prstGeom prst="rect">
            <a:avLst/>
          </a:prstGeom>
        </p:spPr>
      </p:pic>
      <p:pic>
        <p:nvPicPr>
          <p:cNvPr id="16" name="Рисунок 15" descr="480458-6cf34bbe44aebdc4.jpg"/>
          <p:cNvPicPr>
            <a:picLocks noChangeAspect="1"/>
          </p:cNvPicPr>
          <p:nvPr/>
        </p:nvPicPr>
        <p:blipFill>
          <a:blip r:embed="rId2"/>
          <a:srcRect t="81250"/>
          <a:stretch>
            <a:fillRect/>
          </a:stretch>
        </p:blipFill>
        <p:spPr>
          <a:xfrm>
            <a:off x="4572000" y="6215070"/>
            <a:ext cx="2357454" cy="642930"/>
          </a:xfrm>
          <a:prstGeom prst="rect">
            <a:avLst/>
          </a:prstGeom>
        </p:spPr>
      </p:pic>
      <p:pic>
        <p:nvPicPr>
          <p:cNvPr id="17" name="Рисунок 16" descr="480458-6cf34bbe44aebdc4.jpg"/>
          <p:cNvPicPr>
            <a:picLocks noChangeAspect="1"/>
          </p:cNvPicPr>
          <p:nvPr/>
        </p:nvPicPr>
        <p:blipFill>
          <a:blip r:embed="rId2"/>
          <a:srcRect t="81250"/>
          <a:stretch>
            <a:fillRect/>
          </a:stretch>
        </p:blipFill>
        <p:spPr>
          <a:xfrm>
            <a:off x="6929422" y="6215070"/>
            <a:ext cx="2214578" cy="642930"/>
          </a:xfrm>
          <a:prstGeom prst="rect">
            <a:avLst/>
          </a:prstGeom>
        </p:spPr>
      </p:pic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7358082" y="285728"/>
            <a:ext cx="1331912" cy="1379537"/>
            <a:chOff x="1361" y="1631"/>
            <a:chExt cx="5839" cy="5736"/>
          </a:xfrm>
        </p:grpSpPr>
        <p:grpSp>
          <p:nvGrpSpPr>
            <p:cNvPr id="19" name="Group 3"/>
            <p:cNvGrpSpPr>
              <a:grpSpLocks/>
            </p:cNvGrpSpPr>
            <p:nvPr/>
          </p:nvGrpSpPr>
          <p:grpSpPr bwMode="auto">
            <a:xfrm>
              <a:off x="1361" y="1631"/>
              <a:ext cx="5839" cy="5736"/>
              <a:chOff x="2245" y="358"/>
              <a:chExt cx="7242" cy="7604"/>
            </a:xfrm>
          </p:grpSpPr>
          <p:grpSp>
            <p:nvGrpSpPr>
              <p:cNvPr id="23" name="Group 4"/>
              <p:cNvGrpSpPr>
                <a:grpSpLocks/>
              </p:cNvGrpSpPr>
              <p:nvPr/>
            </p:nvGrpSpPr>
            <p:grpSpPr bwMode="auto">
              <a:xfrm>
                <a:off x="2245" y="358"/>
                <a:ext cx="7242" cy="7604"/>
                <a:chOff x="2245" y="358"/>
                <a:chExt cx="7242" cy="7604"/>
              </a:xfrm>
            </p:grpSpPr>
            <p:grpSp>
              <p:nvGrpSpPr>
                <p:cNvPr id="25" name="Group 5"/>
                <p:cNvGrpSpPr>
                  <a:grpSpLocks/>
                </p:cNvGrpSpPr>
                <p:nvPr/>
              </p:nvGrpSpPr>
              <p:grpSpPr bwMode="auto">
                <a:xfrm>
                  <a:off x="2245" y="358"/>
                  <a:ext cx="7242" cy="7604"/>
                  <a:chOff x="2245" y="358"/>
                  <a:chExt cx="7242" cy="7604"/>
                </a:xfrm>
              </p:grpSpPr>
              <p:grpSp>
                <p:nvGrpSpPr>
                  <p:cNvPr id="27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245" y="358"/>
                    <a:ext cx="7242" cy="7604"/>
                    <a:chOff x="2245" y="358"/>
                    <a:chExt cx="7242" cy="7604"/>
                  </a:xfrm>
                </p:grpSpPr>
                <p:sp>
                  <p:nvSpPr>
                    <p:cNvPr id="29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358"/>
                      <a:ext cx="7242" cy="760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6DDE8"/>
                        </a:gs>
                      </a:gsLst>
                      <a:lin ang="5400000" scaled="1"/>
                    </a:gradFill>
                    <a:ln w="28575" algn="ctr">
                      <a:solidFill>
                        <a:srgbClr val="8DB3E2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05867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30" name="Рисунок 0" descr="Дуб и солнце Копировать.jpg"/>
                    <p:cNvPicPr>
                      <a:picLocks noChangeArrowheads="1"/>
                    </p:cNvPicPr>
                    <p:nvPr/>
                  </p:nvPicPr>
                  <p:blipFill>
                    <a:blip r:embed="rId3" cstate="print">
                      <a:lum contrast="4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940" y="1179"/>
                      <a:ext cx="5909" cy="6031"/>
                    </a:xfrm>
                    <a:prstGeom prst="rect">
                      <a:avLst/>
                    </a:prstGeom>
                    <a:noFill/>
                    <a:ln w="9525" algn="ctr"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28" name="WordArt 9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3753" y="809"/>
                    <a:ext cx="4273" cy="2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ArchUp">
                      <a:avLst>
                        <a:gd name="adj" fmla="val 10616016"/>
                      </a:avLst>
                    </a:prstTxWarp>
                  </a:bodyPr>
                  <a:lstStyle/>
                  <a:p>
                    <a:pPr algn="ctr" rtl="0"/>
                    <a:r>
                      <a:rPr lang="ru-RU" sz="1800" kern="10" spc="0" smtClean="0">
                        <a:ln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effectLst/>
                        <a:latin typeface="a_StamperBrk"/>
                      </a:rPr>
                      <a:t>ЖЕМЧУЖИНКА</a:t>
                    </a:r>
                    <a:endParaRPr lang="ru-RU" sz="1800" kern="10" spc="0"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_StamperBrk"/>
                    </a:endParaRPr>
                  </a:p>
                </p:txBody>
              </p:sp>
            </p:grpSp>
            <p:sp>
              <p:nvSpPr>
                <p:cNvPr id="26" name="AutoShape 10"/>
                <p:cNvSpPr>
                  <a:spLocks noChangeArrowheads="1"/>
                </p:cNvSpPr>
                <p:nvPr/>
              </p:nvSpPr>
              <p:spPr bwMode="auto">
                <a:xfrm>
                  <a:off x="8653" y="2450"/>
                  <a:ext cx="513" cy="587"/>
                </a:xfrm>
                <a:prstGeom prst="sun">
                  <a:avLst>
                    <a:gd name="adj" fmla="val 25000"/>
                  </a:avLst>
                </a:prstGeom>
                <a:solidFill>
                  <a:srgbClr val="FFFF00"/>
                </a:solidFill>
                <a:ln w="12700" algn="ctr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4" name="AutoShape 11"/>
              <p:cNvSpPr>
                <a:spLocks noChangeArrowheads="1"/>
              </p:cNvSpPr>
              <p:nvPr/>
            </p:nvSpPr>
            <p:spPr bwMode="auto">
              <a:xfrm>
                <a:off x="2427" y="2732"/>
                <a:ext cx="513" cy="587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12700" algn="ctr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" name="WordArt 12"/>
            <p:cNvSpPr>
              <a:spLocks noChangeArrowheads="1" noChangeShapeType="1" noTextEdit="1"/>
            </p:cNvSpPr>
            <p:nvPr/>
          </p:nvSpPr>
          <p:spPr bwMode="auto">
            <a:xfrm rot="3408054">
              <a:off x="1443" y="2664"/>
              <a:ext cx="4680" cy="4140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2408705"/>
                </a:avLst>
              </a:prstTxWarp>
            </a:bodyPr>
            <a:lstStyle/>
            <a:p>
              <a:pPr algn="ctr" rtl="0"/>
              <a:r>
                <a:rPr lang="ru-RU" sz="2400" b="1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Cambria"/>
                </a:rPr>
                <a:t>Центр развития ребенка</a:t>
              </a:r>
              <a:endParaRPr lang="ru-RU" sz="2400" b="1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ambria"/>
              </a:endParaRPr>
            </a:p>
          </p:txBody>
        </p:sp>
        <p:sp>
          <p:nvSpPr>
            <p:cNvPr id="21" name="WordArt 13"/>
            <p:cNvSpPr>
              <a:spLocks noChangeArrowheads="1" noChangeShapeType="1" noTextEdit="1"/>
            </p:cNvSpPr>
            <p:nvPr/>
          </p:nvSpPr>
          <p:spPr bwMode="auto">
            <a:xfrm rot="-3447578">
              <a:off x="4979" y="5073"/>
              <a:ext cx="2340" cy="943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360856"/>
                </a:avLst>
              </a:prstTxWarp>
            </a:bodyPr>
            <a:lstStyle/>
            <a:p>
              <a:pPr algn="ctr" rtl="0"/>
              <a:r>
                <a:rPr lang="ru-RU" sz="1600" b="1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Cambria"/>
                </a:rPr>
                <a:t>детский сад № 2</a:t>
              </a:r>
              <a:endParaRPr lang="ru-RU" sz="1600" b="1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ambria"/>
              </a:endParaRPr>
            </a:p>
          </p:txBody>
        </p:sp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>
              <a:off x="4116" y="6800"/>
              <a:ext cx="543" cy="479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 algn="ctr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wallpapers_ru_030324_sprut_snova_leto_tep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8728" y="1785926"/>
            <a:ext cx="71438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 w="3175" cmpd="sng">
                  <a:solidFill>
                    <a:schemeClr val="tx1"/>
                  </a:solidFill>
                  <a:prstDash val="dash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Роль предметно-развивающей среды в формировании положительных </a:t>
            </a:r>
          </a:p>
          <a:p>
            <a:pPr algn="ctr"/>
            <a:r>
              <a:rPr lang="ru-RU" sz="3600" dirty="0" smtClean="0">
                <a:ln w="3175" cmpd="sng">
                  <a:solidFill>
                    <a:schemeClr val="tx1"/>
                  </a:solidFill>
                  <a:prstDash val="dash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эмоций </a:t>
            </a:r>
          </a:p>
          <a:p>
            <a:pPr algn="ctr"/>
            <a:r>
              <a:rPr lang="ru-RU" sz="3600" dirty="0" smtClean="0">
                <a:ln w="3175" cmpd="sng">
                  <a:solidFill>
                    <a:schemeClr val="tx1"/>
                  </a:solidFill>
                  <a:prstDash val="dash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ребенка </a:t>
            </a:r>
          </a:p>
          <a:p>
            <a:pPr algn="ctr"/>
            <a:r>
              <a:rPr lang="ru-RU" sz="3600" dirty="0" smtClean="0">
                <a:ln w="3175" cmpd="sng">
                  <a:solidFill>
                    <a:schemeClr val="tx1"/>
                  </a:solidFill>
                  <a:prstDash val="dash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дошкольника</a:t>
            </a:r>
          </a:p>
          <a:p>
            <a:pPr algn="ctr"/>
            <a:endParaRPr lang="ru-RU" sz="5400" b="1" cap="all" dirty="0">
              <a:ln w="3175">
                <a:solidFill>
                  <a:schemeClr val="tx1"/>
                </a:solidFill>
                <a:prstDash val="dash"/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85728"/>
            <a:ext cx="7037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3B61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Тема презентации</a:t>
            </a:r>
            <a:endParaRPr lang="ru-RU" sz="54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23B61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2844" y="142852"/>
            <a:ext cx="1331912" cy="1379537"/>
            <a:chOff x="1361" y="1631"/>
            <a:chExt cx="5839" cy="573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361" y="1631"/>
              <a:ext cx="5839" cy="5736"/>
              <a:chOff x="2245" y="358"/>
              <a:chExt cx="7242" cy="7604"/>
            </a:xfrm>
          </p:grpSpPr>
          <p:grpSp>
            <p:nvGrpSpPr>
              <p:cNvPr id="9" name="Group 4"/>
              <p:cNvGrpSpPr>
                <a:grpSpLocks/>
              </p:cNvGrpSpPr>
              <p:nvPr/>
            </p:nvGrpSpPr>
            <p:grpSpPr bwMode="auto">
              <a:xfrm>
                <a:off x="2245" y="358"/>
                <a:ext cx="7242" cy="7604"/>
                <a:chOff x="2245" y="358"/>
                <a:chExt cx="7242" cy="7604"/>
              </a:xfrm>
            </p:grpSpPr>
            <p:grpSp>
              <p:nvGrpSpPr>
                <p:cNvPr id="11" name="Group 5"/>
                <p:cNvGrpSpPr>
                  <a:grpSpLocks/>
                </p:cNvGrpSpPr>
                <p:nvPr/>
              </p:nvGrpSpPr>
              <p:grpSpPr bwMode="auto">
                <a:xfrm>
                  <a:off x="2245" y="358"/>
                  <a:ext cx="7242" cy="7604"/>
                  <a:chOff x="2245" y="358"/>
                  <a:chExt cx="7242" cy="7604"/>
                </a:xfrm>
              </p:grpSpPr>
              <p:grpSp>
                <p:nvGrpSpPr>
                  <p:cNvPr id="13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245" y="358"/>
                    <a:ext cx="7242" cy="7604"/>
                    <a:chOff x="2245" y="358"/>
                    <a:chExt cx="7242" cy="7604"/>
                  </a:xfrm>
                </p:grpSpPr>
                <p:sp>
                  <p:nvSpPr>
                    <p:cNvPr id="15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358"/>
                      <a:ext cx="7242" cy="760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6DDE8"/>
                        </a:gs>
                      </a:gsLst>
                      <a:lin ang="5400000" scaled="1"/>
                    </a:gradFill>
                    <a:ln w="28575" algn="ctr">
                      <a:solidFill>
                        <a:srgbClr val="8DB3E2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05867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pic>
                  <p:nvPicPr>
                    <p:cNvPr id="16" name="Рисунок 0" descr="Дуб и солнце Копировать.jpg"/>
                    <p:cNvPicPr>
                      <a:picLocks noChangeArrowheads="1"/>
                    </p:cNvPicPr>
                    <p:nvPr/>
                  </p:nvPicPr>
                  <p:blipFill>
                    <a:blip r:embed="rId2" cstate="print">
                      <a:lum contrast="40000"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940" y="1179"/>
                      <a:ext cx="5909" cy="6031"/>
                    </a:xfrm>
                    <a:prstGeom prst="rect">
                      <a:avLst/>
                    </a:prstGeom>
                    <a:noFill/>
                    <a:ln w="9525" algn="ctr"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14" name="WordArt 9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3753" y="809"/>
                    <a:ext cx="4273" cy="2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ArchUp">
                      <a:avLst>
                        <a:gd name="adj" fmla="val 10616016"/>
                      </a:avLst>
                    </a:prstTxWarp>
                  </a:bodyPr>
                  <a:lstStyle/>
                  <a:p>
                    <a:pPr algn="ctr" rtl="0"/>
                    <a:r>
                      <a:rPr lang="ru-RU" sz="1800" kern="10" spc="0" smtClean="0">
                        <a:ln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effectLst/>
                        <a:latin typeface="a_StamperBrk"/>
                      </a:rPr>
                      <a:t>ЖЕМЧУЖИНКА</a:t>
                    </a:r>
                    <a:endParaRPr lang="ru-RU" sz="1800" kern="10" spc="0"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_StamperBrk"/>
                    </a:endParaRPr>
                  </a:p>
                </p:txBody>
              </p:sp>
            </p:grpSp>
            <p:sp>
              <p:nvSpPr>
                <p:cNvPr id="12" name="AutoShape 10"/>
                <p:cNvSpPr>
                  <a:spLocks noChangeArrowheads="1"/>
                </p:cNvSpPr>
                <p:nvPr/>
              </p:nvSpPr>
              <p:spPr bwMode="auto">
                <a:xfrm>
                  <a:off x="8653" y="2450"/>
                  <a:ext cx="513" cy="587"/>
                </a:xfrm>
                <a:prstGeom prst="sun">
                  <a:avLst>
                    <a:gd name="adj" fmla="val 25000"/>
                  </a:avLst>
                </a:prstGeom>
                <a:solidFill>
                  <a:srgbClr val="FFFF00"/>
                </a:solidFill>
                <a:ln w="12700" algn="ctr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" name="AutoShape 11"/>
              <p:cNvSpPr>
                <a:spLocks noChangeArrowheads="1"/>
              </p:cNvSpPr>
              <p:nvPr/>
            </p:nvSpPr>
            <p:spPr bwMode="auto">
              <a:xfrm>
                <a:off x="2427" y="2732"/>
                <a:ext cx="513" cy="587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12700" algn="ctr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" name="WordArt 12"/>
            <p:cNvSpPr>
              <a:spLocks noChangeArrowheads="1" noChangeShapeType="1" noTextEdit="1"/>
            </p:cNvSpPr>
            <p:nvPr/>
          </p:nvSpPr>
          <p:spPr bwMode="auto">
            <a:xfrm rot="3408054">
              <a:off x="1443" y="2664"/>
              <a:ext cx="4680" cy="4140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2408705"/>
                </a:avLst>
              </a:prstTxWarp>
            </a:bodyPr>
            <a:lstStyle/>
            <a:p>
              <a:pPr algn="ctr" rtl="0"/>
              <a:r>
                <a:rPr lang="ru-RU" sz="2400" b="1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Cambria"/>
                </a:rPr>
                <a:t>Центр развития ребенка</a:t>
              </a:r>
              <a:endParaRPr lang="ru-RU" sz="2400" b="1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ambria"/>
              </a:endParaRPr>
            </a:p>
          </p:txBody>
        </p:sp>
        <p:sp>
          <p:nvSpPr>
            <p:cNvPr id="7" name="WordArt 13"/>
            <p:cNvSpPr>
              <a:spLocks noChangeArrowheads="1" noChangeShapeType="1" noTextEdit="1"/>
            </p:cNvSpPr>
            <p:nvPr/>
          </p:nvSpPr>
          <p:spPr bwMode="auto">
            <a:xfrm rot="-3447578">
              <a:off x="4979" y="5073"/>
              <a:ext cx="2340" cy="943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360856"/>
                </a:avLst>
              </a:prstTxWarp>
            </a:bodyPr>
            <a:lstStyle/>
            <a:p>
              <a:pPr algn="ctr" rtl="0"/>
              <a:r>
                <a:rPr lang="ru-RU" sz="1600" b="1" kern="10" spc="0" smtClean="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Cambria"/>
                </a:rPr>
                <a:t>детский сад № 2</a:t>
              </a:r>
              <a:endParaRPr lang="ru-RU" sz="1600" b="1" kern="10" spc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ambria"/>
              </a:endParaRPr>
            </a:p>
          </p:txBody>
        </p:sp>
        <p:sp>
          <p:nvSpPr>
            <p:cNvPr id="8" name="AutoShape 14"/>
            <p:cNvSpPr>
              <a:spLocks noChangeArrowheads="1"/>
            </p:cNvSpPr>
            <p:nvPr/>
          </p:nvSpPr>
          <p:spPr bwMode="auto">
            <a:xfrm>
              <a:off x="4116" y="6800"/>
              <a:ext cx="543" cy="479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 algn="ctr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000100" y="214290"/>
            <a:ext cx="78581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1575" algn="l"/>
              </a:tabLst>
            </a:pPr>
            <a:r>
              <a:rPr kumimoji="0" lang="ru-RU" sz="2400" b="1" i="0" u="none" strike="noStrike" spc="50" normalizeH="0" baseline="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предметно-развивающей среды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1575" algn="l"/>
              </a:tabLst>
            </a:pPr>
            <a:r>
              <a:rPr kumimoji="0" lang="ru-RU" sz="2400" b="1" i="0" u="none" strike="noStrike" spc="50" normalizeH="0" baseline="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группы, обеспечивающей развитие ребенка.</a:t>
            </a:r>
            <a:endParaRPr kumimoji="0" lang="ru-RU" sz="2400" b="1" i="0" u="none" strike="noStrike" spc="50" normalizeH="0" baseline="0" dirty="0" smtClean="0">
              <a:ln w="317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71472" y="1643050"/>
            <a:ext cx="82153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683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ребенка зависит от того , в какой среде он растет - монотонной, однообразной, стандартной или разнообразной и изменяющейся. Позиция педагога состоит в правильной организации предметной среды, в которой живет ребенок.</a:t>
            </a:r>
            <a:r>
              <a:rPr lang="ru-RU" dirty="0" smtClean="0"/>
              <a:t> </a:t>
            </a:r>
          </a:p>
          <a:p>
            <a:pPr indent="3683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Развивающая предметная среда группы представляет собой систему материальных объектов деятельности ребенка, функционально моделирующих содержание его духовного, умственного и физического развития. </a:t>
            </a:r>
          </a:p>
          <a:p>
            <a:pPr indent="3683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					</a:t>
            </a:r>
          </a:p>
          <a:p>
            <a:pPr marL="0" marR="0" lvl="0" indent="368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3" name="Рисунок 1"/>
          <p:cNvPicPr>
            <a:picLocks noChangeAspect="1" noChangeArrowheads="1"/>
          </p:cNvPicPr>
          <p:nvPr/>
        </p:nvPicPr>
        <p:blipFill>
          <a:blip r:embed="rId3"/>
          <a:srcRect t="33067" b="35054"/>
          <a:stretch>
            <a:fillRect/>
          </a:stretch>
        </p:blipFill>
        <p:spPr bwMode="auto">
          <a:xfrm>
            <a:off x="571472" y="3929066"/>
            <a:ext cx="6215106" cy="278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142852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810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Основными элементами предметной среды </a:t>
            </a:r>
          </a:p>
          <a:p>
            <a:pPr lvl="0" indent="3810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являются архитектурно-ландшафтные и природно-экологические объекты, художественные студии и спортивные площадки и их оборудование, игровые пространства, оснащенные конструкторами, тематическими наборами игрушек, игровыми  материалами, игровым оборудованием, аудиовизуальными средствами воспитания и обучения. Обогащение воспитательного и образовательного процесса предметно-развивающей средой находится в прямой зависимости от уровня развития и возраста детей и их опыта деятельности.</a:t>
            </a: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</a:rPr>
              <a:t>Соответственно для всестороннего развития ребенка создаются определенные условия, т.е. развивающее пространство. Процессы, которые протекают в развивающем пространстве, можно выделить в несколько специфических составляющих: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                   1)Пространство интеллектуального развития и творчества;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                   2)Пространство экологического развития;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                   3)Пространство физического развития детей.</a:t>
            </a:r>
          </a:p>
        </p:txBody>
      </p:sp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2"/>
          <a:srcRect l="50595" t="16613" b="66933"/>
          <a:stretch>
            <a:fillRect/>
          </a:stretch>
        </p:blipFill>
        <p:spPr bwMode="auto">
          <a:xfrm>
            <a:off x="2143108" y="5429264"/>
            <a:ext cx="2428892" cy="128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Рисунок 1"/>
          <p:cNvPicPr>
            <a:picLocks noChangeAspect="1" noChangeArrowheads="1"/>
          </p:cNvPicPr>
          <p:nvPr/>
        </p:nvPicPr>
        <p:blipFill>
          <a:blip r:embed="rId2"/>
          <a:srcRect l="50048" t="83456"/>
          <a:stretch>
            <a:fillRect/>
          </a:stretch>
        </p:blipFill>
        <p:spPr bwMode="auto">
          <a:xfrm>
            <a:off x="142844" y="4286256"/>
            <a:ext cx="2486596" cy="1428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Рисунок 1"/>
          <p:cNvPicPr>
            <a:picLocks noChangeAspect="1" noChangeArrowheads="1"/>
          </p:cNvPicPr>
          <p:nvPr/>
        </p:nvPicPr>
        <p:blipFill>
          <a:blip r:embed="rId2"/>
          <a:srcRect t="64946" r="48506" b="16544"/>
          <a:stretch>
            <a:fillRect/>
          </a:stretch>
        </p:blipFill>
        <p:spPr bwMode="auto">
          <a:xfrm>
            <a:off x="4214810" y="4286256"/>
            <a:ext cx="2500330" cy="1500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Рисунок 1"/>
          <p:cNvPicPr>
            <a:picLocks noChangeAspect="1" noChangeArrowheads="1"/>
          </p:cNvPicPr>
          <p:nvPr/>
        </p:nvPicPr>
        <p:blipFill>
          <a:blip r:embed="rId2"/>
          <a:srcRect l="50595" b="83546"/>
          <a:stretch>
            <a:fillRect/>
          </a:stretch>
        </p:blipFill>
        <p:spPr bwMode="auto">
          <a:xfrm>
            <a:off x="6429388" y="5500702"/>
            <a:ext cx="2298681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571868" y="3071810"/>
            <a:ext cx="528638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Развивающая среда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группы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 rot="20406078">
            <a:off x="174467" y="1782331"/>
            <a:ext cx="1896177" cy="1357814"/>
          </a:xfrm>
          <a:prstGeom prst="ellipse">
            <a:avLst/>
          </a:prstGeom>
          <a:solidFill>
            <a:schemeClr val="bg2">
              <a:lumMod val="50000"/>
              <a:alpha val="79000"/>
            </a:schemeClr>
          </a:solidFill>
          <a:scene3d>
            <a:camera prst="orthographicFront"/>
            <a:lightRig rig="freezing" dir="t"/>
          </a:scene3d>
          <a:sp3d extrusionH="31750" contourW="12700" prstMaterial="softEdge">
            <a:bevelT w="127000" prst="angle"/>
            <a:bevelB w="63500" h="69850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Учебная зона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00034" y="142852"/>
            <a:ext cx="1928826" cy="1285884"/>
          </a:xfrm>
          <a:prstGeom prst="ellipse">
            <a:avLst/>
          </a:prstGeom>
          <a:solidFill>
            <a:schemeClr val="bg2">
              <a:lumMod val="50000"/>
              <a:alpha val="79000"/>
            </a:schemeClr>
          </a:solidFill>
          <a:scene3d>
            <a:camera prst="orthographicFront"/>
            <a:lightRig rig="freezing" dir="t"/>
          </a:scene3d>
          <a:sp3d extrusionH="31750" contourW="12700" prstMaterial="softEdge">
            <a:bevelT w="127000" prst="angle"/>
            <a:bevelB w="63500" h="69850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Спортивная зона</a:t>
            </a:r>
            <a:endParaRPr lang="ru-RU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28596" y="3929066"/>
            <a:ext cx="1857388" cy="1285884"/>
          </a:xfrm>
          <a:prstGeom prst="ellipse">
            <a:avLst/>
          </a:prstGeom>
          <a:solidFill>
            <a:schemeClr val="bg2">
              <a:lumMod val="50000"/>
              <a:alpha val="79000"/>
            </a:schemeClr>
          </a:solidFill>
          <a:scene3d>
            <a:camera prst="orthographicFront"/>
            <a:lightRig rig="freezing" dir="t"/>
          </a:scene3d>
          <a:sp3d extrusionH="31750" contourW="12700" prstMaterial="softEdge">
            <a:bevelT w="127000" prst="angle"/>
            <a:bevelB w="63500" h="69850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Уголок дежурства</a:t>
            </a:r>
            <a:endParaRPr lang="ru-RU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5000628" y="5072074"/>
            <a:ext cx="1928826" cy="1500198"/>
          </a:xfrm>
          <a:prstGeom prst="ellipse">
            <a:avLst/>
          </a:prstGeom>
          <a:solidFill>
            <a:schemeClr val="bg2">
              <a:lumMod val="50000"/>
              <a:alpha val="79000"/>
            </a:schemeClr>
          </a:solidFill>
          <a:scene3d>
            <a:camera prst="orthographicFront"/>
            <a:lightRig rig="freezing" dir="t"/>
          </a:scene3d>
          <a:sp3d extrusionH="31750" contourW="12700" prstMaterial="softEdge">
            <a:bevelT w="127000" prst="angle"/>
            <a:bevelB w="63500" h="69850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Художественно - речевая зона</a:t>
            </a:r>
          </a:p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2071670" y="5214950"/>
            <a:ext cx="2286016" cy="1357322"/>
          </a:xfrm>
          <a:prstGeom prst="ellipse">
            <a:avLst/>
          </a:prstGeom>
          <a:solidFill>
            <a:schemeClr val="bg2">
              <a:lumMod val="50000"/>
              <a:alpha val="79000"/>
            </a:schemeClr>
          </a:solidFill>
          <a:scene3d>
            <a:camera prst="orthographicFront"/>
            <a:lightRig rig="freezing" dir="t"/>
          </a:scene3d>
          <a:sp3d extrusionH="31750" contourW="12700" prstMaterial="softEdge">
            <a:bevelT w="127000" prst="angle"/>
            <a:bevelB w="63500" h="69850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Региональный компонент</a:t>
            </a:r>
            <a:endParaRPr lang="ru-RU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286116" y="357166"/>
            <a:ext cx="1785950" cy="1428760"/>
          </a:xfrm>
          <a:prstGeom prst="ellipse">
            <a:avLst/>
          </a:prstGeom>
          <a:solidFill>
            <a:schemeClr val="bg2">
              <a:lumMod val="50000"/>
              <a:alpha val="79000"/>
            </a:schemeClr>
          </a:solidFill>
          <a:scene3d>
            <a:camera prst="orthographicFront"/>
            <a:lightRig rig="freezing" dir="t"/>
          </a:scene3d>
          <a:sp3d extrusionH="31750" contourW="12700" prstMaterial="softEdge">
            <a:bevelT w="127000" prst="angle"/>
            <a:bevelB w="63500" h="69850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Уголок ИЗО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7072330" y="1714488"/>
            <a:ext cx="1714512" cy="1643074"/>
          </a:xfrm>
          <a:prstGeom prst="ellipse">
            <a:avLst/>
          </a:prstGeom>
          <a:solidFill>
            <a:schemeClr val="bg2">
              <a:lumMod val="50000"/>
              <a:alpha val="79000"/>
            </a:schemeClr>
          </a:solidFill>
          <a:scene3d>
            <a:camera prst="orthographicFront"/>
            <a:lightRig rig="freezing" dir="t"/>
          </a:scene3d>
          <a:sp3d extrusionH="31750" contourW="12700" prstMaterial="softEdge">
            <a:bevelT w="127000" prst="angle"/>
            <a:bevelB w="63500" h="69850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Уголок природы</a:t>
            </a:r>
            <a:endParaRPr lang="ru-RU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5643570" y="500042"/>
            <a:ext cx="1857388" cy="1214446"/>
          </a:xfrm>
          <a:prstGeom prst="ellipse">
            <a:avLst/>
          </a:prstGeom>
          <a:solidFill>
            <a:schemeClr val="bg2">
              <a:lumMod val="50000"/>
              <a:alpha val="79000"/>
            </a:schemeClr>
          </a:solidFill>
          <a:scene3d>
            <a:camera prst="orthographicFront"/>
            <a:lightRig rig="freezing" dir="t"/>
          </a:scene3d>
          <a:sp3d extrusionH="31750" contourW="12700" prstMaterial="softEdge">
            <a:bevelT w="127000" prst="angle"/>
            <a:bevelB w="63500" h="69850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Игровая зона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034" y="500042"/>
            <a:ext cx="7000924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/>
              <a:t>Мною были определены следующие основные зоны :</a:t>
            </a:r>
          </a:p>
          <a:p>
            <a:pPr lvl="0"/>
            <a:r>
              <a:rPr lang="ru-RU" b="1" i="1" dirty="0" smtClean="0"/>
              <a:t>			-спортивная;</a:t>
            </a:r>
            <a:endParaRPr lang="ru-RU" dirty="0" smtClean="0"/>
          </a:p>
          <a:p>
            <a:pPr lvl="0"/>
            <a:r>
              <a:rPr lang="ru-RU" b="1" i="1" dirty="0" smtClean="0"/>
              <a:t>			-игровая;</a:t>
            </a:r>
            <a:endParaRPr lang="ru-RU" dirty="0" smtClean="0"/>
          </a:p>
          <a:p>
            <a:pPr lvl="0"/>
            <a:r>
              <a:rPr lang="ru-RU" b="1" i="1" dirty="0" smtClean="0"/>
              <a:t>			-художественно-речевая;</a:t>
            </a:r>
            <a:endParaRPr lang="ru-RU" dirty="0" smtClean="0"/>
          </a:p>
          <a:p>
            <a:r>
              <a:rPr lang="ru-RU" b="1" i="1" dirty="0" smtClean="0"/>
              <a:t>			-экологическая;</a:t>
            </a:r>
          </a:p>
          <a:p>
            <a:pPr lvl="0"/>
            <a:r>
              <a:rPr lang="ru-RU" b="1" i="1" dirty="0" smtClean="0"/>
              <a:t>   </a:t>
            </a:r>
          </a:p>
          <a:p>
            <a:pPr lvl="0"/>
            <a:r>
              <a:rPr lang="ru-RU" b="1" i="1" dirty="0" smtClean="0"/>
              <a:t>     Спортивную зону </a:t>
            </a:r>
            <a:r>
              <a:rPr lang="ru-RU" dirty="0" smtClean="0"/>
              <a:t>я расположила в спальне т.к. спальня мало используема (два часа дневного сна), ее оборудование состоит из кроватей-тумб, которые задвигаются и освобождают место для детской деятельно­сти. В спальне укрепили «спортивный блок» для свободного </a:t>
            </a:r>
          </a:p>
          <a:p>
            <a:pPr lvl="0"/>
            <a:r>
              <a:rPr lang="ru-RU" dirty="0" smtClean="0"/>
              <a:t>физического развития детей. Он состоит из </a:t>
            </a:r>
          </a:p>
          <a:p>
            <a:pPr lvl="0"/>
            <a:r>
              <a:rPr lang="ru-RU" dirty="0" smtClean="0"/>
              <a:t>различного, спортивного оборудования и инвентаря</a:t>
            </a:r>
          </a:p>
          <a:p>
            <a:pPr lvl="0"/>
            <a:r>
              <a:rPr lang="ru-RU" dirty="0" smtClean="0"/>
              <a:t> (мячи разных размеров, скакалки, обручи, дуги, </a:t>
            </a:r>
          </a:p>
          <a:p>
            <a:pPr lvl="0"/>
            <a:r>
              <a:rPr lang="ru-RU" dirty="0" smtClean="0"/>
              <a:t>велосипеды), которые на мой взгляд приобщают</a:t>
            </a:r>
          </a:p>
          <a:p>
            <a:pPr lvl="0"/>
            <a:r>
              <a:rPr lang="ru-RU" dirty="0" smtClean="0"/>
              <a:t> детей к физической культуре, оздоровительной </a:t>
            </a:r>
          </a:p>
          <a:p>
            <a:pPr lvl="0"/>
            <a:r>
              <a:rPr lang="ru-RU" dirty="0" smtClean="0"/>
              <a:t>деятельности, в процессе которой у ребенка </a:t>
            </a:r>
          </a:p>
          <a:p>
            <a:pPr lvl="0"/>
            <a:r>
              <a:rPr lang="ru-RU" dirty="0" smtClean="0"/>
              <a:t>вырабатывается позиция по отношению к </a:t>
            </a:r>
          </a:p>
          <a:p>
            <a:pPr lvl="0">
              <a:tabLst>
                <a:tab pos="5207000" algn="l"/>
              </a:tabLst>
            </a:pPr>
            <a:r>
              <a:rPr lang="ru-RU" dirty="0" smtClean="0"/>
              <a:t>своему здоровью, двигательным </a:t>
            </a:r>
          </a:p>
          <a:p>
            <a:pPr lvl="0">
              <a:tabLst>
                <a:tab pos="5207000" algn="l"/>
              </a:tabLst>
            </a:pPr>
            <a:r>
              <a:rPr lang="ru-RU" dirty="0" smtClean="0"/>
              <a:t>движениям и навыкам.</a:t>
            </a:r>
          </a:p>
          <a:p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458" name="Рисунок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5412" y="3378200"/>
            <a:ext cx="2668588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1" name="Рисунок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071546"/>
            <a:ext cx="2571736" cy="1443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28596" y="1214422"/>
            <a:ext cx="56864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книги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книжная полка и небольшая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витрина для книг.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28596" y="1785926"/>
            <a:ext cx="52864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иллюстраций и картин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оформлены тематические папки и альбомы с картинками и открытками, книжки иллюстрированные детьми, небольшая витрина для детских рисунков.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4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143248"/>
            <a:ext cx="2139171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2428860" y="3071810"/>
            <a:ext cx="62865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технических средств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телевизор,магнитофон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ви­деомагнитофон,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DVD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плеер и различные видеозаписи с детскими передачами и мульт­фильмами.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28860" y="4357694"/>
            <a:ext cx="3571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Уголок рисования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оснащен различными принадлежностями для –рисования и лепки: мелки, краски, карандаши, фломастеры,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пластелин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285728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2070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групповой комнате в огромной нише был вмонтирован шкаф в котором я расположила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художественно-речевую зону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которую вошли пять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подзон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были названы  уголками.</a:t>
            </a:r>
          </a:p>
        </p:txBody>
      </p:sp>
      <p:pic>
        <p:nvPicPr>
          <p:cNvPr id="1026" name="Рисунок 1" descr="N:\ира\IMG_1315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214818"/>
            <a:ext cx="256857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428628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Уголок настольных игр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оснастила следующими играми: лото, домино, мозаика, конструкторы,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Различные дидактические игры, кроссворды, лабиринты, головоломки, и прочие.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3214686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Уголок театра -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условно разделили на две части - «волшебных превращений» и «встреча с героями театра».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42852"/>
            <a:ext cx="2463994" cy="1643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86058"/>
            <a:ext cx="255557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357298"/>
            <a:ext cx="2928958" cy="1580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Рисунок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500570"/>
            <a:ext cx="35782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321</TotalTime>
  <Words>1035</Words>
  <Application>Microsoft Office PowerPoint</Application>
  <PresentationFormat>Экран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Юзер</cp:lastModifiedBy>
  <cp:revision>42</cp:revision>
  <dcterms:created xsi:type="dcterms:W3CDTF">2011-03-11T15:37:07Z</dcterms:created>
  <dcterms:modified xsi:type="dcterms:W3CDTF">2011-03-26T16:38:43Z</dcterms:modified>
</cp:coreProperties>
</file>