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CA7C-E49C-4D43-BD05-1BE974FB59B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6D9B-3CE6-4114-A7C6-CAE66E6C2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57592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no Pro" pitchFamily="18" charset="0"/>
              </a:rPr>
              <a:t>Активные методы и приемы по подготовке детей к обучению грамоте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no Pro" pitchFamily="18" charset="0"/>
            </a:endParaRPr>
          </a:p>
        </p:txBody>
      </p:sp>
      <p:pic>
        <p:nvPicPr>
          <p:cNvPr id="1027" name="Picture 3" descr="C:\Documents and Settings\Admin\Рабочий стол\ОБУЧЕНИЕ ГРАМОТЕ\IMG_20170214_095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285992"/>
            <a:ext cx="5689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6003" y="2348880"/>
            <a:ext cx="5945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</a:t>
            </a:r>
            <a:endParaRPr lang="ru-RU" sz="48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3000"/>
            <a:lum/>
          </a:blip>
          <a:srcRect/>
          <a:tile tx="0" ty="0" sx="100000" sy="10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Основные направления работы по 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подготовке к обучению грамоте: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Ознакомление со словом- вычленение слова как самостоятельной смысловой единицы из потока речи;</a:t>
            </a:r>
          </a:p>
          <a:p>
            <a:pPr algn="l">
              <a:buFont typeface="Wingdings" pitchFamily="2" charset="2"/>
              <a:buChar char="§"/>
            </a:pP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</a:rPr>
              <a:t>Ознакомление с предложением- выделение                  его как смысловой единицы речи;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9600" b="1" dirty="0">
                <a:solidFill>
                  <a:schemeClr val="accent2">
                    <a:lumMod val="75000"/>
                  </a:schemeClr>
                </a:solidFill>
              </a:rPr>
              <a:t>Ознакомление со словесным составом предложения- деление предложения на слова и составление из слов (2-4) предложений;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9600" b="1" i="1" dirty="0">
                <a:solidFill>
                  <a:schemeClr val="accent1">
                    <a:lumMod val="50000"/>
                  </a:schemeClr>
                </a:solidFill>
              </a:rPr>
              <a:t>Ознакомление со слоговым строением слова- членение слов ( из 2-3 слогов) на части и составление слов из слогов;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9600" b="1" dirty="0">
                <a:solidFill>
                  <a:schemeClr val="accent2">
                    <a:lumMod val="75000"/>
                  </a:schemeClr>
                </a:solidFill>
              </a:rPr>
              <a:t>Ознакомление со звуковым строением слов, формирование навыков звукового анализа слов: определение количества, последовательности 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звуков </a:t>
            </a:r>
            <a:r>
              <a:rPr lang="ru-RU" sz="9600" b="1" dirty="0">
                <a:solidFill>
                  <a:schemeClr val="accent2">
                    <a:lumMod val="75000"/>
                  </a:schemeClr>
                </a:solidFill>
              </a:rPr>
              <a:t>и составление слов с определенными 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звуками</a:t>
            </a:r>
            <a:r>
              <a:rPr lang="ru-RU" sz="96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l">
              <a:buFont typeface="Wingdings" pitchFamily="2" charset="2"/>
              <a:buChar char="§"/>
            </a:pPr>
            <a:endParaRPr lang="ru-RU" sz="9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Ознакомление с предложением- выделение его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как смысловой единицы речи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no Pro" pitchFamily="18" charset="0"/>
              </a:rPr>
              <a:t>Придумывание предложений с заданным словом;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no Pro" pitchFamily="18" charset="0"/>
              </a:rPr>
              <a:t>Придумывание предложения, которое начиналось бы с определенного слова;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no Pro" pitchFamily="18" charset="0"/>
              </a:rPr>
              <a:t>Составление предложения по двум картинкам;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no Pro" pitchFamily="18" charset="0"/>
              </a:rPr>
              <a:t>Составление предложения по «живым сценкам»;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no Pro" pitchFamily="18" charset="0"/>
              </a:rPr>
              <a:t>Демонстрация действий с игрушками;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no Pro" pitchFamily="18" charset="0"/>
              </a:rPr>
              <a:t>Перепрыгивание через скакалку,  отстукивание на бубне столько раз, сколько слов в предложении;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no Pro" pitchFamily="18" charset="0"/>
              </a:rPr>
              <a:t>Разные варианты игры «Живые слова»;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no Pro" pitchFamily="18" charset="0"/>
              </a:rPr>
              <a:t>Пространственное моделирование слов при помощи абстрактных символов (линии, полоски, квадратики).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no Pro" pitchFamily="18" charset="0"/>
            </a:endParaRPr>
          </a:p>
        </p:txBody>
      </p:sp>
      <p:pic>
        <p:nvPicPr>
          <p:cNvPr id="4" name="Picture 2" descr="C:\Documents and Settings\Admin\Рабочий стол\ОБУЧЕНИЕ ГРАМОТЕ\IMG_20170214_0959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643446"/>
            <a:ext cx="2690831" cy="2018124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ОБУЧЕНИЕ ГРАМОТЕ\IMG_20170214_0959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4643446"/>
            <a:ext cx="2582861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no Pro" pitchFamily="18" charset="0"/>
                <a:cs typeface="Arial" pitchFamily="34" charset="0"/>
              </a:rPr>
              <a:t>Ознакомление со слоговым строением слова: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no Pro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ru-RU" sz="2000" b="1" dirty="0" err="1"/>
              <a:t>отхлопывание</a:t>
            </a:r>
            <a:r>
              <a:rPr lang="ru-RU" sz="2000" b="1" dirty="0"/>
              <a:t> ладошками, </a:t>
            </a:r>
          </a:p>
          <a:p>
            <a:pPr lvl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контроль правой рукой за опускаемым подбородком,</a:t>
            </a:r>
          </a:p>
          <a:p>
            <a:pPr lvl="0"/>
            <a:r>
              <a:rPr lang="ru-RU" sz="2000" b="1" dirty="0" err="1"/>
              <a:t>шагослогометрия</a:t>
            </a:r>
            <a:r>
              <a:rPr lang="ru-RU" sz="2000" b="1" dirty="0"/>
              <a:t>.</a:t>
            </a:r>
          </a:p>
          <a:p>
            <a:pPr lvl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речевая игра «Живые слоги» (по типу игры «Живые слова»);</a:t>
            </a:r>
          </a:p>
          <a:p>
            <a:pPr lvl="0"/>
            <a:r>
              <a:rPr lang="ru-RU" sz="2000" b="1" dirty="0"/>
              <a:t>подбор слов с заданным слогом,</a:t>
            </a:r>
          </a:p>
          <a:p>
            <a:pPr lvl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дополнение слога до полного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слова;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2000" b="1" dirty="0"/>
              <a:t>«превращение» коротких слов в длинные и </a:t>
            </a:r>
            <a:r>
              <a:rPr lang="ru-RU" sz="2000" b="1" dirty="0" smtClean="0"/>
              <a:t>наоборот;</a:t>
            </a:r>
            <a:endParaRPr lang="ru-RU" sz="2000" b="1" dirty="0"/>
          </a:p>
          <a:p>
            <a:pPr lvl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намеренные ошибки воспитателя при слоговом произнесении слов в процессе работы со схемой и исправление ошибок детьми с соответствующими умозаключениями;</a:t>
            </a:r>
          </a:p>
          <a:p>
            <a:pPr lvl="0"/>
            <a:r>
              <a:rPr lang="ru-RU" sz="2000" b="1" dirty="0"/>
              <a:t>перестановка слогов в слове (трансформация слов): мышка-камыш, банка-кабан</a:t>
            </a:r>
            <a:r>
              <a:rPr lang="ru-RU" sz="2000" b="1" dirty="0" smtClean="0"/>
              <a:t>;</a:t>
            </a:r>
          </a:p>
          <a:p>
            <a:pPr lvl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«Слоговая ромашка»;</a:t>
            </a:r>
          </a:p>
          <a:p>
            <a:pPr lvl="0"/>
            <a:r>
              <a:rPr lang="ru-RU" sz="2000" b="1" dirty="0" smtClean="0"/>
              <a:t>Игра «Соедини картинку со слоговой схемой»;</a:t>
            </a:r>
          </a:p>
          <a:p>
            <a:pPr lvl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«Телеграф»;</a:t>
            </a:r>
          </a:p>
          <a:p>
            <a:pPr lvl="0"/>
            <a:r>
              <a:rPr lang="ru-RU" sz="2000" b="1" dirty="0" smtClean="0"/>
              <a:t>«Вагончики».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ОБУЧЕНИЕ ГРАМОТЕ\IMG_20170214_0952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73494" cy="2830121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ОБУЧЕНИЕ ГРАМОТЕ\IMG_20170214_0951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0"/>
            <a:ext cx="4000496" cy="3000372"/>
          </a:xfrm>
          <a:prstGeom prst="rect">
            <a:avLst/>
          </a:prstGeom>
          <a:noFill/>
        </p:spPr>
      </p:pic>
      <p:pic>
        <p:nvPicPr>
          <p:cNvPr id="3084" name="Picture 12" descr="C:\Documents and Settings\Admin\Рабочий стол\ОБУЧЕНИЕ ГРАМОТЕ\IMG_20170214_111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7195" y="4152896"/>
            <a:ext cx="3606805" cy="2705104"/>
          </a:xfrm>
          <a:prstGeom prst="rect">
            <a:avLst/>
          </a:prstGeom>
          <a:noFill/>
        </p:spPr>
      </p:pic>
      <p:pic>
        <p:nvPicPr>
          <p:cNvPr id="3087" name="Picture 15" descr="C:\Documents and Settings\Admin\Рабочий стол\ОБУЧЕНИЕ ГРАМОТЕ\IMG_20170214_0951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1942"/>
            <a:ext cx="3714744" cy="2786058"/>
          </a:xfrm>
          <a:prstGeom prst="rect">
            <a:avLst/>
          </a:prstGeom>
          <a:noFill/>
        </p:spPr>
      </p:pic>
      <p:pic>
        <p:nvPicPr>
          <p:cNvPr id="3083" name="Picture 11" descr="C:\Documents and Settings\Admin\Рабочий стол\ОБУЧЕНИЕ ГРАМОТЕ\IMG_20170214_1113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1" y="1928802"/>
            <a:ext cx="3429023" cy="2571768"/>
          </a:xfrm>
          <a:prstGeom prst="rect">
            <a:avLst/>
          </a:prstGeom>
          <a:noFill/>
        </p:spPr>
      </p:pic>
      <p:pic>
        <p:nvPicPr>
          <p:cNvPr id="3082" name="Picture 10" descr="C:\Documents and Settings\Admin\Рабочий стол\ОБУЧЕНИЕ ГРАМОТЕ\IMG_20170214_11142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48" y="1928802"/>
            <a:ext cx="3416304" cy="2562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Ознакомление со звуковым строением слова: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Моделирование структуры слова в виде картинки-схемы его звукового состава;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Игра «Живые звуки»;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Игра «Найди домик для звука»;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Игра с мячом «Съедобное- несъедобное»;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Игра «Волшебный мешочек»;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Фонетическая зарядка;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Игра «Назови слова с заданным звуком»;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Игра «Магазин игрушек»;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Игра «Поймай звук»;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Игра «Кто заметил»;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no Pro" pitchFamily="18" charset="0"/>
              </a:rPr>
              <a:t>Игра «Найди общий звук».</a:t>
            </a:r>
          </a:p>
          <a:p>
            <a:endParaRPr lang="ru-RU" sz="2400" b="1" dirty="0"/>
          </a:p>
        </p:txBody>
      </p:sp>
      <p:pic>
        <p:nvPicPr>
          <p:cNvPr id="4099" name="Picture 3" descr="C:\Documents and Settings\Admin\Рабочий стол\ОБУЧЕНИЕ ГРАМОТЕ\IMG_20170214_101500.jpg"/>
          <p:cNvPicPr>
            <a:picLocks noChangeAspect="1" noChangeArrowheads="1"/>
          </p:cNvPicPr>
          <p:nvPr/>
        </p:nvPicPr>
        <p:blipFill>
          <a:blip r:embed="rId2" cstate="print"/>
          <a:srcRect t="19866" r="21121"/>
          <a:stretch>
            <a:fillRect/>
          </a:stretch>
        </p:blipFill>
        <p:spPr bwMode="auto">
          <a:xfrm>
            <a:off x="5500694" y="4354182"/>
            <a:ext cx="3286116" cy="2503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tile tx="0" ty="0" sx="100000" sy="10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ОБУЧЕНИЕ ГРАМОТЕ\IMG_20170214_1009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2"/>
            <a:ext cx="4000528" cy="3000396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ОБУЧЕНИЕ ГРАМОТЕ\IMG_20170214_1007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571876"/>
            <a:ext cx="3916370" cy="2937278"/>
          </a:xfrm>
          <a:prstGeom prst="rect">
            <a:avLst/>
          </a:prstGeom>
          <a:noFill/>
        </p:spPr>
      </p:pic>
      <p:pic>
        <p:nvPicPr>
          <p:cNvPr id="5124" name="Picture 4" descr="C:\Documents and Settings\Admin\Рабочий стол\ОБУЧЕНИЕ ГРАМОТЕ\IMG_20170214_0958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214290"/>
            <a:ext cx="3916370" cy="2937278"/>
          </a:xfrm>
          <a:prstGeom prst="rect">
            <a:avLst/>
          </a:prstGeom>
          <a:noFill/>
        </p:spPr>
      </p:pic>
      <p:pic>
        <p:nvPicPr>
          <p:cNvPr id="5125" name="Picture 5" descr="C:\Documents and Settings\Admin\Рабочий стол\ОБУЧЕНИЕ ГРАМОТЕ\IMG_20170214_09520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3554016"/>
            <a:ext cx="3929090" cy="2946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1000"/>
            <a:lum/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Знакомство с буквами-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распознавать и запоминать форму букв: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Игра «Конструирование букв» (из различных предметов: пуговицы, счетные палочки, нитки, крупа, мозаика);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Зачеркивание неправильных букв;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«Узнай и дорисуй букву» или Графическая игра «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Полубуковка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«На что похожа буква»;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«Обведи букву»;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Изобрази букву»;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«Найди ошибку в бордюре»;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Пальчиковая азбука.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6" name="Picture 2" descr="C:\Documents and Settings\Admin\Рабочий стол\ОБУЧЕНИЕ ГРАМОТЕ\IMG_20170214_1007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2445" y="4224334"/>
            <a:ext cx="3511555" cy="2633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Рабочий стол\фото для педсовета\IMG_7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-1"/>
            <a:ext cx="4427984" cy="3320797"/>
          </a:xfrm>
          <a:prstGeom prst="rect">
            <a:avLst/>
          </a:prstGeom>
          <a:noFill/>
        </p:spPr>
      </p:pic>
      <p:pic>
        <p:nvPicPr>
          <p:cNvPr id="6147" name="Picture 3" descr="C:\Documents and Settings\Администратор\Рабочий стол\фото для педсовета\IMG_7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37202"/>
            <a:ext cx="4427984" cy="3320798"/>
          </a:xfrm>
          <a:prstGeom prst="rect">
            <a:avLst/>
          </a:prstGeom>
          <a:noFill/>
        </p:spPr>
      </p:pic>
      <p:pic>
        <p:nvPicPr>
          <p:cNvPr id="2050" name="Picture 2" descr="C:\Documents and Settings\Администратор\Рабочий стол\фото для педсовета\IMG_75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537201"/>
            <a:ext cx="4427984" cy="3320799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ОБУЧЕНИЕ ГРАМОТЕ\IMG_20170214_1215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29124" cy="3321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420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Активные методы и приемы по подготовке детей к обучению грамоте</vt:lpstr>
      <vt:lpstr>Основные направления работы по подготовке к обучению грамоте:</vt:lpstr>
      <vt:lpstr>Ознакомление с предложением- выделение его  как смысловой единицы речи </vt:lpstr>
      <vt:lpstr>Ознакомление со слоговым строением слова:</vt:lpstr>
      <vt:lpstr>Слайд 5</vt:lpstr>
      <vt:lpstr>Ознакомление со звуковым строением слова:</vt:lpstr>
      <vt:lpstr>Слайд 7</vt:lpstr>
      <vt:lpstr>Знакомство с буквами- распознавать и запоминать форму букв: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методы и приемы по подготовке детей к обучению грамоте</dc:title>
  <dc:creator>Валера</dc:creator>
  <cp:lastModifiedBy>Пользователь Windows</cp:lastModifiedBy>
  <cp:revision>35</cp:revision>
  <dcterms:created xsi:type="dcterms:W3CDTF">2011-02-06T12:40:56Z</dcterms:created>
  <dcterms:modified xsi:type="dcterms:W3CDTF">2018-04-17T15:27:43Z</dcterms:modified>
</cp:coreProperties>
</file>