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7" r:id="rId9"/>
    <p:sldId id="266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61" r:id="rId18"/>
    <p:sldId id="275" r:id="rId19"/>
    <p:sldId id="26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575" y="260648"/>
            <a:ext cx="768285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бюджетное дошкольное образовательное учреждение «Детский сад комбинированного вида №26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зерск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Консультация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«Движущие силы и факторы психического развития ребенка»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4128" y="3717033"/>
            <a:ext cx="320559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Нигматуллина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Гульгина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Жаудатовна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7484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	</a:t>
            </a:r>
            <a:r>
              <a:rPr lang="ru-RU" sz="2800" dirty="0" err="1" smtClean="0">
                <a:solidFill>
                  <a:srgbClr val="002060"/>
                </a:solidFill>
              </a:rPr>
              <a:t>Л.С.Выготский</a:t>
            </a:r>
            <a:r>
              <a:rPr lang="ru-RU" sz="2800" dirty="0" smtClean="0">
                <a:solidFill>
                  <a:srgbClr val="002060"/>
                </a:solidFill>
              </a:rPr>
              <a:t> подчеркивал ведущую роль обучения и воспитания в развитии личности ребенка. «Обучение только тогда хорошо, когда идет впереди развития».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	</a:t>
            </a:r>
            <a:r>
              <a:rPr lang="ru-RU" sz="2800" dirty="0" err="1" smtClean="0">
                <a:solidFill>
                  <a:srgbClr val="002060"/>
                </a:solidFill>
              </a:rPr>
              <a:t>Л.С.Выготский</a:t>
            </a:r>
            <a:r>
              <a:rPr lang="ru-RU" sz="2800" dirty="0" smtClean="0">
                <a:solidFill>
                  <a:srgbClr val="002060"/>
                </a:solidFill>
              </a:rPr>
              <a:t> выделил 2 уровня развития детей: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1. Уровень актуального развития. Это те наличные особенности психических функций ребенка, которые сложились на сегодняшний день. Это то, чего ребенок уже достиг к моменту обучения.</a:t>
            </a:r>
          </a:p>
          <a:p>
            <a:pPr marL="342900" indent="-342900" algn="just"/>
            <a:r>
              <a:rPr lang="ru-RU" sz="2800" dirty="0" smtClean="0">
                <a:solidFill>
                  <a:srgbClr val="002060"/>
                </a:solidFill>
              </a:rPr>
              <a:t>2. Зона ближайшего развития. Это то, что ребенок может сделать в условиях сотрудничества со взрослым, под его непосредственным руководством, с его помощью. То есть – это разница между тем, что ребенок может сделать сам, и что при помощи взрослого.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467544" y="0"/>
            <a:ext cx="8136904" cy="7421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Активность ребенка - как условие психического развития личности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Существенным фактором развития психики ребенка является его собственная активность, включение в различные виды деятельности: общение, игру, учение, труд. Общение и различные коммуникативные структуры способствуют формированию различных новообразований в психике ребенка и по своей природе являются субъектно-объектными отношениями, стимулирующими развитие активных форм психики и поведения. В процессе обучения и воспитания через прямое и опосредованное общение со взрослыми осуществляется передача опыта предшествующих поколений, формируются социальные формы психики (речь, произвольные виды памяти, внимания, мышления, восприятия, свойства личности и др.), создаются условия для ускоренного развития в зоне ближайшего развития.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32656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Активность – это деятельное состояние организма, как условия его существования и поведения. 	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Активность ребенка развивается на всех этапах его психического развития в разных видах деятельности. 	Деятельность, развитие которой обуславливает главнейшие изменения в психических процессах и психологических особенностях личности человека на определенной стадии его развития называется ведущей деятельностью. (Ребенок – эмоциональное общение, манипулирование, предметная деятельность, игровая деятельность, продуктивные виды деятельности; подросток , юноша– учебная деятельность, общественно-полезная деятельность, общение).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Главным условием эффективности деятельности является ее личностная значимость для ребенка.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Роль взрослого в развитии активности ребенка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Ребенок под руководством взрослого активно включается в процесс усвоения значимого для него материала в ведущей деятельности. В результате у него развиваются психологические механизмы усвоения знаний, навыков, умений, развиваются различные стороны личности. Все это требует от взрослого изменения методов обучения по включению ребенка в активный процесс усвоения им более сложного материала и т. д. Активная деятельность самого ребенка в условиях присвоения общественно-исторического опыта под руководством взрослого, применяющего все более совершенные методы обучения, способствует его психическому развитию.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6409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Роль взрослого в развитии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активности ребенка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 	</a:t>
            </a:r>
            <a:r>
              <a:rPr lang="ru-RU" sz="2400" dirty="0" smtClean="0">
                <a:solidFill>
                  <a:srgbClr val="002060"/>
                </a:solidFill>
              </a:rPr>
              <a:t>Если взрослый требует послушания, тихого поведения, то имеет место задержка психического развития ребенка.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При этом страдает: 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 произвольность, целенаправленность психических процессов (дисциплинарная установка блокирует активность ребенка, подавляет его инициативу);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познавательная активность, любознательность (теряется интерес…);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эмоциональность (увеличение дистанции межличностного общения, замкнутость, необщительность).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	Если взрослый поощряет активность (познавательную, коммуникативную, моторную и др.) ребенка и руководит ею, то развиваются психические новообразования, различные стороны личности.</a:t>
            </a:r>
          </a:p>
          <a:p>
            <a:pPr algn="just">
              <a:buFontTx/>
              <a:buChar char="-"/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64096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 целях развития познавательной, коммуникативной, моторной активности: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необходим </a:t>
            </a:r>
            <a:r>
              <a:rPr lang="ru-RU" sz="2800" u="sng" dirty="0" smtClean="0">
                <a:solidFill>
                  <a:srgbClr val="002060"/>
                </a:solidFill>
              </a:rPr>
              <a:t>свободный выбор деятельности </a:t>
            </a:r>
            <a:r>
              <a:rPr lang="ru-RU" sz="2800" dirty="0" smtClean="0">
                <a:solidFill>
                  <a:srgbClr val="002060"/>
                </a:solidFill>
              </a:rPr>
              <a:t>ребенком;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необходимо наличие </a:t>
            </a:r>
            <a:r>
              <a:rPr lang="ru-RU" sz="2800" u="sng" dirty="0" smtClean="0">
                <a:solidFill>
                  <a:srgbClr val="002060"/>
                </a:solidFill>
              </a:rPr>
              <a:t>положительной мотивации</a:t>
            </a:r>
            <a:r>
              <a:rPr lang="ru-RU" sz="2800" dirty="0" smtClean="0">
                <a:solidFill>
                  <a:srgbClr val="002060"/>
                </a:solidFill>
              </a:rPr>
              <a:t>; 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в ходе обучения дети должны осознавать то, что подлежит усвоению;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учебный материал должен быть </a:t>
            </a:r>
            <a:r>
              <a:rPr lang="ru-RU" sz="2800" u="sng" dirty="0" smtClean="0">
                <a:solidFill>
                  <a:srgbClr val="002060"/>
                </a:solidFill>
              </a:rPr>
              <a:t>эмоционально окрашен</a:t>
            </a:r>
            <a:r>
              <a:rPr lang="ru-RU" sz="2800" dirty="0" smtClean="0">
                <a:solidFill>
                  <a:srgbClr val="002060"/>
                </a:solidFill>
              </a:rPr>
              <a:t>, выделен (цветом, графикой и пр.);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 когда речь идет об активности ребенка, то иметь в виду: и внешнюю деятельность (манипуляции, привлекательность), и те процессы, которые происходят в сознании (</a:t>
            </a:r>
            <a:r>
              <a:rPr lang="ru-RU" sz="2800" dirty="0" err="1" smtClean="0">
                <a:solidFill>
                  <a:srgbClr val="002060"/>
                </a:solidFill>
              </a:rPr>
              <a:t>перцептивные</a:t>
            </a:r>
            <a:r>
              <a:rPr lang="ru-RU" sz="2800" dirty="0" smtClean="0">
                <a:solidFill>
                  <a:srgbClr val="002060"/>
                </a:solidFill>
              </a:rPr>
              <a:t>, мыслительные, </a:t>
            </a:r>
            <a:r>
              <a:rPr lang="ru-RU" sz="2800" dirty="0" err="1" smtClean="0">
                <a:solidFill>
                  <a:srgbClr val="002060"/>
                </a:solidFill>
              </a:rPr>
              <a:t>мнемические</a:t>
            </a:r>
            <a:r>
              <a:rPr lang="ru-RU" sz="2800" dirty="0" smtClean="0">
                <a:solidFill>
                  <a:srgbClr val="002060"/>
                </a:solidFill>
              </a:rPr>
              <a:t>);</a:t>
            </a:r>
          </a:p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84969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Движущие силы психического развития личности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</a:rPr>
              <a:t>- </a:t>
            </a:r>
            <a:r>
              <a:rPr lang="ru-RU" sz="2000" dirty="0" smtClean="0">
                <a:solidFill>
                  <a:srgbClr val="002060"/>
                </a:solidFill>
              </a:rPr>
              <a:t>это побудительные источники развития, которые заключаются в противоречиях, борьбе между отживающими формами психики и новыми; между новыми потребностями и устаревшими способами их удовлетворения, уже не устраивающими его. Эти внутренние противоречия являются движущими силами психического развития. На каждом возрастном этапе они своеобразны, но существует главное общее противоречие – между нарастающими потребностями и недостаточными возможностями их реализации. Данные противоречия разрешаются в процессе деятельности ребенка, в процессе усвоения новых знаний, формирования умений и навыков, освоения новых способов деятельности. В результате этого возникают новые потребности, более высокого уровня. Таким образом, одни противоречия сменяются другими и постоянно способствуют расширению границ возможностей ребенка, ведут к «открытию» им все новых и новых областей жизни, установлению все более разнообразных и широких связей с миром, преобразованию форм действенного и познавательного отражения действительности.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84976" cy="72485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2420888"/>
            <a:ext cx="144016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внешние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348880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внутренние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348880"/>
            <a:ext cx="144016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внешние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2276872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внутренние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59832" y="5373216"/>
            <a:ext cx="3096344" cy="1800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923928" y="5733256"/>
            <a:ext cx="1296144" cy="11247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УАРУУУАР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491880" y="5589240"/>
            <a:ext cx="72008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004048" y="5445224"/>
            <a:ext cx="216024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032" y="188640"/>
            <a:ext cx="853345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Используемая литература: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- Абрамова Г.С. Психология развития: Учебное пособие. М., 2000.</a:t>
            </a:r>
          </a:p>
          <a:p>
            <a:pPr algn="just"/>
            <a:r>
              <a:rPr lang="ru-RU" sz="2000" dirty="0" smtClean="0"/>
              <a:t>- Крысько В.Г. Общая психология в схемах и комментариях к ним. – М., 1998.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Волков Б.С., Н.В. Волкова Психология развития человека. Учебное пособие для вузов.  М., 2004.</a:t>
            </a:r>
          </a:p>
          <a:p>
            <a:pPr algn="just"/>
            <a:r>
              <a:rPr lang="ru-RU" sz="2000" dirty="0" smtClean="0"/>
              <a:t>-</a:t>
            </a:r>
            <a:r>
              <a:rPr lang="ru-RU" sz="2000" dirty="0" err="1" smtClean="0"/>
              <a:t>Божович</a:t>
            </a:r>
            <a:r>
              <a:rPr lang="ru-RU" sz="2000" dirty="0" smtClean="0"/>
              <a:t> Л.И. Проблемы формирования личности. </a:t>
            </a:r>
            <a:r>
              <a:rPr lang="ru-RU" sz="2000" dirty="0" err="1" smtClean="0"/>
              <a:t>Избр</a:t>
            </a:r>
            <a:r>
              <a:rPr lang="ru-RU" sz="2000" dirty="0" smtClean="0"/>
              <a:t>. психол. </a:t>
            </a:r>
            <a:r>
              <a:rPr lang="ru-RU" sz="2000" dirty="0" smtClean="0"/>
              <a:t>т</a:t>
            </a:r>
            <a:r>
              <a:rPr lang="ru-RU" sz="2000" dirty="0" smtClean="0"/>
              <a:t>руды / Под ред. </a:t>
            </a:r>
            <a:r>
              <a:rPr lang="ru-RU" sz="2000" dirty="0" err="1" smtClean="0"/>
              <a:t>Д.И.Фельдштейна</a:t>
            </a:r>
            <a:r>
              <a:rPr lang="ru-RU" sz="2000" dirty="0" smtClean="0"/>
              <a:t>. М., Воронеж, 2001.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340768"/>
            <a:ext cx="633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D:\дети\картинки для сайта\0_7ff4_ceb93523_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486150"/>
            <a:ext cx="3371850" cy="33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85" y="0"/>
            <a:ext cx="89884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Факторы психического развития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627784" y="692696"/>
            <a:ext cx="43204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080" y="692696"/>
            <a:ext cx="72008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600" y="2276872"/>
            <a:ext cx="1768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23488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83568" y="2276872"/>
            <a:ext cx="35283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Внешние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076056" y="2204864"/>
            <a:ext cx="34563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Внутренние</a:t>
            </a:r>
            <a:endParaRPr lang="ru-RU" sz="3200" dirty="0">
              <a:solidFill>
                <a:srgbClr val="00206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339752" y="3284984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732240" y="328498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95536" y="4365104"/>
            <a:ext cx="37444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Окружающая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среда и общество</a:t>
            </a:r>
            <a:r>
              <a:rPr lang="ru-RU" sz="3200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5148064" y="4293096"/>
            <a:ext cx="3744416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Биогенетика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1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Предпосылки психического развития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996952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123728" y="1052736"/>
            <a:ext cx="28803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84168" y="1124744"/>
            <a:ext cx="50405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83568" y="2348880"/>
            <a:ext cx="31683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Внешние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148064" y="2348880"/>
            <a:ext cx="33123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Внутренние</a:t>
            </a:r>
            <a:endParaRPr lang="ru-RU" sz="3200" dirty="0">
              <a:solidFill>
                <a:srgbClr val="00206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979712" y="335699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732240" y="335699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79512" y="4221088"/>
            <a:ext cx="381642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Обучение и воспитание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 flipH="1">
            <a:off x="5076056" y="4221088"/>
            <a:ext cx="3600400" cy="1340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Активность, мотивы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Факторы психического развития :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 наследственные особенности и врожденные свойства организма;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 окружающая среда;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 воспитание и обучение;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 активность самого ребенка.</a:t>
            </a:r>
          </a:p>
          <a:p>
            <a:pPr algn="just"/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  Все факторы психического развития действуют в комплексе. Нет ни одного психического качества, развитие которого зависело бы только одного из факторов. Все факторы выступают в органическом единстве.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089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Наследственность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–	это свойство организмов обеспечивать органическую и функциональную преемственность в ряду поколений, обусловленную оплодотворением, половыми клетками и делением клеток. </a:t>
            </a:r>
            <a:r>
              <a:rPr lang="ru-RU" sz="2400" dirty="0" smtClean="0">
                <a:solidFill>
                  <a:srgbClr val="002060"/>
                </a:solidFill>
              </a:rPr>
              <a:t>Выделяют генотипическую конституцию (генотип) – совокупность генов, получаемую от родителей… Биологический, молекулярный шифр, в котором запрограммированы: обмен веществ между клетками и окружающей средой; природные свойства анализаторов; особенности строения нервной системы и мозга. Все это материальная основа психической деятельности. Все, что содержится в генотипе, довольно устойчиво.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92088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Влияние  среды на психическое развитие ребенка.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	Среда понимается как совокупность условий (социальных, экономических, экологических, культурных), окружающих человека и взаимодействующих с ним как с организмом и личностью. Оказывают влияние на процесс развития ребенка те элементы окружающей среды, с которыми он активно взаимодействует. От того, какие люди входят в микросреду ребенка, какого содержание общения их с ребенком, каков характер их взаимоотношений, во многом зависит то, какие свойства личности у него будут преобладать.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03648" y="260648"/>
            <a:ext cx="63367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Окружающая среда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763688" y="1052736"/>
            <a:ext cx="484632" cy="1194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2420888"/>
            <a:ext cx="2520280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Природная среда – совокупность климатических географических условий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2420888"/>
            <a:ext cx="4608512" cy="842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Социальная среда – формы влияния общества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004048" y="1052736"/>
            <a:ext cx="4846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43808" y="4293096"/>
            <a:ext cx="252028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err="1" smtClean="0">
                <a:solidFill>
                  <a:srgbClr val="002060"/>
                </a:solidFill>
              </a:rPr>
              <a:t>Микросоциум</a:t>
            </a:r>
            <a:r>
              <a:rPr lang="ru-RU" sz="2400" dirty="0" smtClean="0">
                <a:solidFill>
                  <a:srgbClr val="002060"/>
                </a:solidFill>
              </a:rPr>
              <a:t> – ближайшее  социальное окружение ребенка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8104" y="4293096"/>
            <a:ext cx="3635896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err="1" smtClean="0">
                <a:solidFill>
                  <a:srgbClr val="002060"/>
                </a:solidFill>
              </a:rPr>
              <a:t>Макросоциум</a:t>
            </a:r>
            <a:r>
              <a:rPr lang="ru-RU" sz="2400" dirty="0" smtClean="0">
                <a:solidFill>
                  <a:srgbClr val="002060"/>
                </a:solidFill>
              </a:rPr>
              <a:t>  -общественно-политические и научно-культурные характеристики общества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39952" y="32849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732240" y="3284984"/>
            <a:ext cx="4846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806489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Воспитание и обучение 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	Сущность воспитания заключается в формировании, с одной стороны, мотивов поведения, а с другой – доступных для ребенка определенного возраста способов и форм поведения.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	Обучение есть целенаправленный педагогический процесс организации и стимулирования активной учебно-познавательной деятельности учащихся по овладению научными знаниями, умениями и навыками, развитию творческих способностей, мировоззрения и нравственно-эстетических взглядов.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0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Воспитание и обучение как способы передачи общественно-исторического опыта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24744"/>
            <a:ext cx="49685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Общественно-исторический опыт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1124744"/>
            <a:ext cx="237626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Воспитание и обучение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как специально организованные способы передачи общественно-исторического опыта (руководство взрослого)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060848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Мир человеческих предметов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2060848"/>
            <a:ext cx="23762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Мир человеческих отношений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5580112" y="1412776"/>
            <a:ext cx="93610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619672" y="285293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067944" y="285293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95536" y="3429000"/>
            <a:ext cx="49685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Знаки и речь (средства фиксации и передачи опыта)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619672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23528" y="4509120"/>
            <a:ext cx="49685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Психическая деятельность ребенка, его активность</a:t>
            </a:r>
          </a:p>
        </p:txBody>
      </p:sp>
      <p:sp>
        <p:nvSpPr>
          <p:cNvPr id="30" name="Стрелка влево 29"/>
          <p:cNvSpPr/>
          <p:nvPr/>
        </p:nvSpPr>
        <p:spPr>
          <a:xfrm flipV="1">
            <a:off x="5580112" y="4437112"/>
            <a:ext cx="936104" cy="3600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5364088" y="4869160"/>
            <a:ext cx="9784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619672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23528" y="5445224"/>
            <a:ext cx="49685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Развитие средств, осуществляющих деятельность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619672" y="58052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23528" y="6237312"/>
            <a:ext cx="85689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Психическое развитие ребенка. Его индивидуальность.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436096" y="5445224"/>
            <a:ext cx="35283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Развитие средств передачи  опыта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179512" y="1484784"/>
            <a:ext cx="0" cy="3456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6" idx="1"/>
          </p:cNvCxnSpPr>
          <p:nvPr/>
        </p:nvCxnSpPr>
        <p:spPr>
          <a:xfrm>
            <a:off x="179512" y="15567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179512" y="494116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672</Words>
  <Application>Microsoft Office PowerPoint</Application>
  <PresentationFormat>Экран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11</cp:lastModifiedBy>
  <cp:revision>63</cp:revision>
  <dcterms:created xsi:type="dcterms:W3CDTF">2013-09-04T04:39:36Z</dcterms:created>
  <dcterms:modified xsi:type="dcterms:W3CDTF">2016-06-20T09:17:02Z</dcterms:modified>
</cp:coreProperties>
</file>