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24" r:id="rId2"/>
    <p:sldId id="334" r:id="rId3"/>
    <p:sldId id="326" r:id="rId4"/>
    <p:sldId id="327" r:id="rId5"/>
    <p:sldId id="328" r:id="rId6"/>
    <p:sldId id="333" r:id="rId7"/>
    <p:sldId id="332" r:id="rId8"/>
    <p:sldId id="330" r:id="rId9"/>
    <p:sldId id="329" r:id="rId10"/>
    <p:sldId id="336" r:id="rId11"/>
    <p:sldId id="33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0099"/>
    <a:srgbClr val="FF0066"/>
    <a:srgbClr val="008000"/>
    <a:srgbClr val="FF9966"/>
    <a:srgbClr val="0000FF"/>
    <a:srgbClr val="33CC33"/>
    <a:srgbClr val="A50021"/>
    <a:srgbClr val="FFCC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42.detirkutsk.ru/upload/142/%D0%BD%D0%BE%D0%B2%D0%BE%D1%81%D1%82%D0%B8/%D1%80%D0%BE%D1%83%2018%2004%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60"/>
            <a:ext cx="9144000" cy="7642491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60361" y="391597"/>
            <a:ext cx="61359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Безопасность детей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в летний период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6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zvitie-krohi.ru/wp-content/uploads/2015/12/roditeli-igrayut-s-detmi-768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55" y="0"/>
            <a:ext cx="9126520" cy="6858000"/>
          </a:xfrm>
          <a:prstGeom prst="rect">
            <a:avLst/>
          </a:prstGeom>
          <a:noFill/>
          <a:ln w="76200">
            <a:solidFill>
              <a:srgbClr val="CC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356" y="19650"/>
            <a:ext cx="87849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Опасные </a:t>
            </a:r>
            <a:r>
              <a:rPr lang="ru-RU" sz="36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окна</a:t>
            </a:r>
            <a:r>
              <a:rPr lang="ru-RU" dirty="0" smtClean="0"/>
              <a:t> </a:t>
            </a:r>
          </a:p>
          <a:p>
            <a:pPr fontAlgn="base"/>
            <a:r>
              <a:rPr lang="ru-RU" sz="2400" b="1" dirty="0" smtClean="0">
                <a:solidFill>
                  <a:srgbClr val="C00000"/>
                </a:solidFill>
              </a:rPr>
              <a:t>1.Не </a:t>
            </a:r>
            <a:r>
              <a:rPr lang="ru-RU" sz="2400" b="1" dirty="0">
                <a:solidFill>
                  <a:srgbClr val="C00000"/>
                </a:solidFill>
              </a:rPr>
              <a:t>оставлять окно </a:t>
            </a:r>
            <a:r>
              <a:rPr lang="ru-RU" sz="2400" b="1" dirty="0" smtClean="0">
                <a:solidFill>
                  <a:srgbClr val="C00000"/>
                </a:solidFill>
              </a:rPr>
              <a:t>открытым.</a:t>
            </a:r>
          </a:p>
          <a:p>
            <a:pPr fontAlgn="base"/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  <a:r>
              <a:rPr lang="ru-RU" sz="2400" dirty="0">
                <a:solidFill>
                  <a:srgbClr val="C00000"/>
                </a:solidFill>
              </a:rPr>
              <a:t> </a:t>
            </a:r>
            <a:r>
              <a:rPr lang="ru-RU" sz="2400" b="1" dirty="0">
                <a:solidFill>
                  <a:srgbClr val="C00000"/>
                </a:solidFill>
              </a:rPr>
              <a:t>Не использовать москитные сетки без соответствующей защиты окна</a:t>
            </a:r>
            <a:r>
              <a:rPr lang="ru-RU" sz="2400" dirty="0">
                <a:solidFill>
                  <a:srgbClr val="C00000"/>
                </a:solidFill>
              </a:rPr>
              <a:t>. </a:t>
            </a:r>
            <a:endParaRPr lang="ru-RU" sz="2400" dirty="0" smtClean="0">
              <a:solidFill>
                <a:srgbClr val="C00000"/>
              </a:solidFill>
            </a:endParaRPr>
          </a:p>
          <a:p>
            <a:pPr fontAlgn="base"/>
            <a:r>
              <a:rPr lang="ru-RU" sz="2400" b="1" dirty="0" smtClean="0">
                <a:solidFill>
                  <a:srgbClr val="C00000"/>
                </a:solidFill>
              </a:rPr>
              <a:t>3</a:t>
            </a:r>
            <a:r>
              <a:rPr lang="ru-RU" sz="2400" b="1" dirty="0">
                <a:solidFill>
                  <a:srgbClr val="C00000"/>
                </a:solidFill>
              </a:rPr>
              <a:t>. Не оставлять ребенка без </a:t>
            </a:r>
            <a:r>
              <a:rPr lang="ru-RU" sz="2400" b="1" dirty="0" smtClean="0">
                <a:solidFill>
                  <a:srgbClr val="C00000"/>
                </a:solidFill>
              </a:rPr>
              <a:t>присмотра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  <a:p>
            <a:pPr fontAlgn="base"/>
            <a:r>
              <a:rPr lang="ru-RU" sz="2400" b="1" dirty="0">
                <a:solidFill>
                  <a:srgbClr val="C00000"/>
                </a:solidFill>
              </a:rPr>
              <a:t>4</a:t>
            </a:r>
            <a:r>
              <a:rPr lang="ru-RU" sz="2400" dirty="0">
                <a:solidFill>
                  <a:srgbClr val="C00000"/>
                </a:solidFill>
              </a:rPr>
              <a:t>. </a:t>
            </a:r>
            <a:r>
              <a:rPr lang="ru-RU" sz="2400" b="1" dirty="0">
                <a:solidFill>
                  <a:srgbClr val="C00000"/>
                </a:solidFill>
              </a:rPr>
              <a:t>Не ставить мебель поблизости </a:t>
            </a:r>
            <a:r>
              <a:rPr lang="ru-RU" sz="2400" b="1" dirty="0" smtClean="0">
                <a:solidFill>
                  <a:srgbClr val="C00000"/>
                </a:solidFill>
              </a:rPr>
              <a:t>окон.</a:t>
            </a:r>
            <a:endParaRPr lang="ru-RU" sz="2400" dirty="0">
              <a:solidFill>
                <a:srgbClr val="C00000"/>
              </a:solidFill>
            </a:endParaRPr>
          </a:p>
          <a:p>
            <a:pPr fontAlgn="base"/>
            <a:r>
              <a:rPr lang="ru-RU" sz="2400" b="1" dirty="0">
                <a:solidFill>
                  <a:srgbClr val="C00000"/>
                </a:solidFill>
              </a:rPr>
              <a:t>5. </a:t>
            </a:r>
            <a:r>
              <a:rPr lang="ru-RU" sz="2400" dirty="0">
                <a:solidFill>
                  <a:srgbClr val="C00000"/>
                </a:solidFill>
              </a:rPr>
              <a:t> </a:t>
            </a:r>
            <a:r>
              <a:rPr lang="ru-RU" sz="2400" b="1" dirty="0">
                <a:solidFill>
                  <a:srgbClr val="C00000"/>
                </a:solidFill>
              </a:rPr>
              <a:t>Не следует позволять детям прыгать на кровати или другой </a:t>
            </a:r>
            <a:r>
              <a:rPr lang="ru-RU" sz="2400" b="1" dirty="0" smtClean="0">
                <a:solidFill>
                  <a:srgbClr val="C00000"/>
                </a:solidFill>
              </a:rPr>
              <a:t>мебели.</a:t>
            </a:r>
          </a:p>
          <a:p>
            <a:pPr fontAlgn="base"/>
            <a:endParaRPr lang="ru-RU" sz="2400" b="1" dirty="0">
              <a:solidFill>
                <a:srgbClr val="C00000"/>
              </a:solidFill>
            </a:endParaRPr>
          </a:p>
          <a:p>
            <a:pPr fontAlgn="base"/>
            <a:endParaRPr lang="ru-RU" sz="2400" b="1" dirty="0" smtClean="0">
              <a:solidFill>
                <a:srgbClr val="C00000"/>
              </a:solidFill>
            </a:endParaRPr>
          </a:p>
          <a:p>
            <a:pPr fontAlgn="base"/>
            <a:endParaRPr lang="ru-RU" sz="2400" b="1" dirty="0">
              <a:solidFill>
                <a:srgbClr val="C00000"/>
              </a:solidFill>
            </a:endParaRPr>
          </a:p>
          <a:p>
            <a:pPr fontAlgn="base"/>
            <a:endParaRPr lang="ru-RU" sz="2400" b="1" dirty="0" smtClean="0">
              <a:solidFill>
                <a:srgbClr val="C00000"/>
              </a:solidFill>
            </a:endParaRPr>
          </a:p>
          <a:p>
            <a:pPr fontAlgn="base"/>
            <a:endParaRPr lang="ru-RU" sz="2400" b="1" dirty="0">
              <a:solidFill>
                <a:srgbClr val="C00000"/>
              </a:solidFill>
            </a:endParaRPr>
          </a:p>
          <a:p>
            <a:pPr fontAlgn="base"/>
            <a:endParaRPr lang="ru-RU" sz="2400" b="1" dirty="0" smtClean="0">
              <a:solidFill>
                <a:srgbClr val="C00000"/>
              </a:solidFill>
            </a:endParaRPr>
          </a:p>
          <a:p>
            <a:pPr fontAlgn="base"/>
            <a:endParaRPr lang="ru-RU" sz="2400" b="1" dirty="0">
              <a:solidFill>
                <a:srgbClr val="C00000"/>
              </a:solidFill>
            </a:endParaRPr>
          </a:p>
          <a:p>
            <a:pPr fontAlgn="base"/>
            <a:r>
              <a:rPr lang="ru-RU" sz="2400" b="1" dirty="0">
                <a:solidFill>
                  <a:srgbClr val="C00000"/>
                </a:solidFill>
              </a:rPr>
              <a:t>6.</a:t>
            </a:r>
            <a:r>
              <a:rPr lang="ru-RU" sz="2400" dirty="0">
                <a:solidFill>
                  <a:srgbClr val="C00000"/>
                </a:solidFill>
              </a:rPr>
              <a:t> </a:t>
            </a:r>
            <a:r>
              <a:rPr lang="ru-RU" sz="2400" b="1" dirty="0">
                <a:solidFill>
                  <a:srgbClr val="C00000"/>
                </a:solidFill>
              </a:rPr>
              <a:t>Тщательно подобрать аксессуары на окна.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endParaRPr lang="ru-RU" sz="2400" dirty="0" smtClean="0">
              <a:solidFill>
                <a:srgbClr val="C00000"/>
              </a:solidFill>
            </a:endParaRPr>
          </a:p>
          <a:p>
            <a:pPr fontAlgn="base"/>
            <a:r>
              <a:rPr lang="ru-RU" sz="2400" b="1" dirty="0" smtClean="0">
                <a:solidFill>
                  <a:srgbClr val="C00000"/>
                </a:solidFill>
              </a:rPr>
              <a:t>7</a:t>
            </a:r>
            <a:r>
              <a:rPr lang="ru-RU" sz="2400" b="1" dirty="0">
                <a:solidFill>
                  <a:srgbClr val="C00000"/>
                </a:solidFill>
              </a:rPr>
              <a:t>. Установить на окна </a:t>
            </a:r>
            <a:r>
              <a:rPr lang="ru-RU" sz="2400" b="1" dirty="0" smtClean="0">
                <a:solidFill>
                  <a:srgbClr val="C00000"/>
                </a:solidFill>
              </a:rPr>
              <a:t>блокираторы.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dn2.arhivurokov.ru/multiurok/html/2018/06/10/s_5b1d329dee8b3/915479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9" y="0"/>
            <a:ext cx="92156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060848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Предупрежден</a:t>
            </a:r>
            <a:r>
              <a:rPr lang="ru-RU" sz="4000" b="1" dirty="0">
                <a:solidFill>
                  <a:srgbClr val="FF0000"/>
                </a:solidFill>
              </a:rPr>
              <a:t>, значит </a:t>
            </a:r>
            <a:r>
              <a:rPr lang="ru-RU" sz="4000" b="1" dirty="0" smtClean="0">
                <a:solidFill>
                  <a:srgbClr val="FF0000"/>
                </a:solidFill>
              </a:rPr>
              <a:t>вооружен!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avatars.mds.yandex.net/get-pdb/1055791/fa9d8de3-c943-4fa8-8c63-3df33c16cbcf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7611"/>
          </a:xfrm>
          <a:prstGeom prst="rect">
            <a:avLst/>
          </a:prstGeom>
          <a:noFill/>
          <a:ln w="76200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164930"/>
            <a:ext cx="81369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Предупреждение </a:t>
            </a:r>
            <a:r>
              <a:rPr lang="ru-RU" sz="2400" b="1" dirty="0">
                <a:solidFill>
                  <a:srgbClr val="0070C0"/>
                </a:solidFill>
              </a:rPr>
              <a:t>детского </a:t>
            </a:r>
            <a:r>
              <a:rPr lang="ru-RU" sz="2400" b="1" dirty="0" smtClean="0">
                <a:solidFill>
                  <a:srgbClr val="0070C0"/>
                </a:solidFill>
              </a:rPr>
              <a:t>травматизма </a:t>
            </a:r>
            <a:r>
              <a:rPr lang="ru-RU" sz="2400" b="1" dirty="0">
                <a:solidFill>
                  <a:srgbClr val="0070C0"/>
                </a:solidFill>
              </a:rPr>
              <a:t>– одна из самых актуальных проблем нашего времени. За жизнь и здоровье детей отвечают взрослые</a:t>
            </a:r>
            <a:r>
              <a:rPr lang="ru-RU" sz="2400" dirty="0" smtClean="0">
                <a:solidFill>
                  <a:srgbClr val="0070C0"/>
                </a:solidFill>
              </a:rPr>
              <a:t>, 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именно </a:t>
            </a:r>
            <a:r>
              <a:rPr lang="ru-RU" sz="2400" b="1" dirty="0">
                <a:solidFill>
                  <a:srgbClr val="0070C0"/>
                </a:solidFill>
              </a:rPr>
              <a:t>родители должны </a:t>
            </a:r>
            <a:r>
              <a:rPr lang="ru-RU" sz="2400" b="1" dirty="0" smtClean="0">
                <a:solidFill>
                  <a:srgbClr val="0070C0"/>
                </a:solidFill>
              </a:rPr>
              <a:t>создать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безопасные условия жизнедеятельности </a:t>
            </a:r>
            <a:r>
              <a:rPr lang="ru-RU" sz="2400" b="1" dirty="0" smtClean="0">
                <a:solidFill>
                  <a:srgbClr val="0070C0"/>
                </a:solidFill>
              </a:rPr>
              <a:t>детей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в летний период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865" y="2420888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Ни при каких обстоятельствах не оставлять ребёнка без присмотра.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Защитите себя и своих детей от многих проблем, которыми может столкнуться семья,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можно </a:t>
            </a:r>
            <a:r>
              <a:rPr lang="ru-RU" sz="2400" b="1" dirty="0" smtClean="0">
                <a:solidFill>
                  <a:srgbClr val="C00000"/>
                </a:solidFill>
              </a:rPr>
              <a:t>при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условии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Постоянной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заботы о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безопасности.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380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rcd-nogliki.shl.muzkult.ru/media/2018/09/05/1232064832/image_image_2573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1" cy="6858000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"/>
            <a:ext cx="90364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</a:t>
            </a:r>
            <a:r>
              <a:rPr lang="ru-RU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Царапины </a:t>
            </a:r>
            <a:r>
              <a:rPr lang="ru-RU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ссадины</a:t>
            </a:r>
          </a:p>
          <a:p>
            <a:r>
              <a:rPr lang="ru-RU" sz="2400" b="1" dirty="0" smtClean="0">
                <a:solidFill>
                  <a:srgbClr val="A50021"/>
                </a:solidFill>
              </a:rPr>
              <a:t>Ссадины</a:t>
            </a:r>
            <a:r>
              <a:rPr lang="ru-RU" sz="2400" b="1" dirty="0">
                <a:solidFill>
                  <a:srgbClr val="A50021"/>
                </a:solidFill>
              </a:rPr>
              <a:t>, царапины и порезы являются вечными спутниками детских игр на улице и дома.</a:t>
            </a:r>
            <a:r>
              <a:rPr lang="ru-RU" sz="2400" dirty="0">
                <a:solidFill>
                  <a:srgbClr val="A50021"/>
                </a:solidFill>
              </a:rPr>
              <a:t> </a:t>
            </a:r>
            <a:endParaRPr lang="ru-RU" sz="2400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Ранку </a:t>
            </a:r>
            <a:r>
              <a:rPr lang="ru-RU" sz="2400" b="1" dirty="0">
                <a:solidFill>
                  <a:srgbClr val="002060"/>
                </a:solidFill>
              </a:rPr>
              <a:t>нужно промыть проточной водой и чем лучше её промыть, </a:t>
            </a:r>
            <a:r>
              <a:rPr lang="ru-RU" sz="2400" b="1" dirty="0" smtClean="0">
                <a:solidFill>
                  <a:srgbClr val="002060"/>
                </a:solidFill>
              </a:rPr>
              <a:t>   тем </a:t>
            </a:r>
            <a:r>
              <a:rPr lang="ru-RU" sz="2400" b="1" dirty="0">
                <a:solidFill>
                  <a:srgbClr val="002060"/>
                </a:solidFill>
              </a:rPr>
              <a:t>меньше риск инфицирования и тем быстрее она  заживёт. Небольшое кровотечение останавливать не надо – с током крови из </a:t>
            </a:r>
            <a:r>
              <a:rPr lang="ru-RU" sz="2400" b="1" dirty="0" smtClean="0">
                <a:solidFill>
                  <a:srgbClr val="002060"/>
                </a:solidFill>
              </a:rPr>
              <a:t>ранки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выходят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кровь и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бактерии.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FF0066"/>
                </a:solidFill>
              </a:rPr>
              <a:t>Для </a:t>
            </a:r>
            <a:r>
              <a:rPr lang="ru-RU" sz="2400" b="1" dirty="0">
                <a:solidFill>
                  <a:srgbClr val="FF0066"/>
                </a:solidFill>
              </a:rPr>
              <a:t>того чтобы </a:t>
            </a:r>
            <a:r>
              <a:rPr lang="ru-RU" sz="2400" b="1" dirty="0" smtClean="0">
                <a:solidFill>
                  <a:srgbClr val="FF0066"/>
                </a:solidFill>
              </a:rPr>
              <a:t>остановит </a:t>
            </a:r>
            <a:r>
              <a:rPr lang="ru-RU" sz="2400" b="1" dirty="0">
                <a:solidFill>
                  <a:srgbClr val="FF0066"/>
                </a:solidFill>
              </a:rPr>
              <a:t>кровотечение </a:t>
            </a:r>
            <a:r>
              <a:rPr lang="ru-RU" sz="2400" b="1" dirty="0" smtClean="0">
                <a:solidFill>
                  <a:srgbClr val="FF0066"/>
                </a:solidFill>
              </a:rPr>
              <a:t>из</a:t>
            </a:r>
          </a:p>
          <a:p>
            <a:r>
              <a:rPr lang="ru-RU" sz="2400" b="1" dirty="0" smtClean="0">
                <a:solidFill>
                  <a:srgbClr val="FF0066"/>
                </a:solidFill>
              </a:rPr>
              <a:t> </a:t>
            </a:r>
            <a:r>
              <a:rPr lang="ru-RU" sz="2400" b="1" dirty="0">
                <a:solidFill>
                  <a:srgbClr val="FF0066"/>
                </a:solidFill>
              </a:rPr>
              <a:t>мелких </a:t>
            </a:r>
            <a:r>
              <a:rPr lang="ru-RU" sz="2400" b="1" dirty="0" smtClean="0">
                <a:solidFill>
                  <a:srgbClr val="FF0066"/>
                </a:solidFill>
              </a:rPr>
              <a:t>сосудов, достаточно наложить на ранку давящую повязку на несколько минут. Для уменьшения притока крови к ранке, необходимо поднять вверх конечность.</a:t>
            </a:r>
            <a:endParaRPr lang="ru-RU" sz="24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3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221986/e72749b6-5d34-4b09-81b6-43f0d3a9a2ba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84"/>
            <a:ext cx="9144000" cy="6867484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-9484"/>
            <a:ext cx="76683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Отравления</a:t>
            </a:r>
          </a:p>
          <a:p>
            <a:r>
              <a:rPr lang="ru-RU" dirty="0" smtClean="0"/>
              <a:t> </a:t>
            </a:r>
            <a:r>
              <a:rPr lang="ru-RU" sz="2800" b="1" dirty="0">
                <a:solidFill>
                  <a:srgbClr val="C00000"/>
                </a:solidFill>
              </a:rPr>
              <a:t>Скажите: «Нет» пирожным, сладостям, пирожкам и другим готовым продуктам, </a:t>
            </a:r>
            <a:r>
              <a:rPr lang="ru-RU" sz="2800" dirty="0">
                <a:solidFill>
                  <a:srgbClr val="C00000"/>
                </a:solidFill>
              </a:rPr>
              <a:t>которые продаются на улице или в палатках. </a:t>
            </a:r>
          </a:p>
          <a:p>
            <a:r>
              <a:rPr lang="ru-RU" sz="2800" dirty="0">
                <a:solidFill>
                  <a:srgbClr val="C00000"/>
                </a:solidFill>
              </a:rPr>
              <a:t>Также причиной отравления может быть </a:t>
            </a:r>
            <a:r>
              <a:rPr lang="ru-RU" sz="2800" b="1" dirty="0">
                <a:solidFill>
                  <a:srgbClr val="C00000"/>
                </a:solidFill>
              </a:rPr>
              <a:t>некачественная вода. </a:t>
            </a: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92" y="6165304"/>
            <a:ext cx="907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Поэтому отдавайте предпочтение бутилированной воде.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6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ventsinrussia.com/eventsimages/otherevent/620c797d48f49fa21bbac468f6732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"/>
            <a:ext cx="9144000" cy="6857256"/>
          </a:xfrm>
          <a:prstGeom prst="rect">
            <a:avLst/>
          </a:prstGeom>
          <a:noFill/>
          <a:ln w="76200">
            <a:solidFill>
              <a:srgbClr val="FF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16632"/>
            <a:ext cx="842493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Кишечные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инфекции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8000"/>
                </a:solidFill>
              </a:rPr>
              <a:t> </a:t>
            </a:r>
            <a:r>
              <a:rPr lang="ru-RU" sz="2400" b="1" dirty="0">
                <a:solidFill>
                  <a:srgbClr val="008000"/>
                </a:solidFill>
              </a:rPr>
              <a:t>В стоячей воде -  бассейне, садовой бочке, прудах, могут обитать возбудители различных кишечных </a:t>
            </a:r>
            <a:r>
              <a:rPr lang="ru-RU" sz="2400" b="1" dirty="0" smtClean="0">
                <a:solidFill>
                  <a:srgbClr val="008000"/>
                </a:solidFill>
              </a:rPr>
              <a:t>инфекций.</a:t>
            </a:r>
          </a:p>
          <a:p>
            <a:endParaRPr lang="ru-RU" sz="2400" b="1" dirty="0" smtClean="0">
              <a:solidFill>
                <a:srgbClr val="008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забывайте брать на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прогулку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бутылочку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 водой для ребёнка.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Следите,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чтобы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дети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не пили воду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бассейне,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из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фонтанов и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других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водоёмов.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.mamochka-talk.ru/images_mama_talk/help/00003/D42pMDLVd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516" y="116632"/>
            <a:ext cx="871296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На море или в </a:t>
            </a:r>
            <a:r>
              <a:rPr lang="ru-RU" sz="3200" b="1" dirty="0" smtClean="0">
                <a:solidFill>
                  <a:srgbClr val="0070C0"/>
                </a:solidFill>
              </a:rPr>
              <a:t>речке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CC0099"/>
                </a:solidFill>
              </a:rPr>
              <a:t>Плавать </a:t>
            </a:r>
            <a:r>
              <a:rPr lang="ru-RU" sz="2800" b="1" dirty="0">
                <a:solidFill>
                  <a:srgbClr val="CC0099"/>
                </a:solidFill>
              </a:rPr>
              <a:t>нужно только в специально отведенных для купания </a:t>
            </a:r>
            <a:r>
              <a:rPr lang="ru-RU" sz="2800" b="1" dirty="0" smtClean="0">
                <a:solidFill>
                  <a:srgbClr val="CC0099"/>
                </a:solidFill>
              </a:rPr>
              <a:t>пляжах.</a:t>
            </a:r>
          </a:p>
          <a:p>
            <a:endParaRPr lang="ru-RU" sz="2800" b="1" dirty="0" smtClean="0">
              <a:solidFill>
                <a:srgbClr val="CC0099"/>
              </a:solidFill>
            </a:endParaRPr>
          </a:p>
          <a:p>
            <a:endParaRPr lang="ru-RU" sz="2400" b="1" dirty="0" smtClean="0">
              <a:solidFill>
                <a:srgbClr val="008000"/>
              </a:solidFill>
            </a:endParaRPr>
          </a:p>
          <a:p>
            <a:endParaRPr lang="ru-RU" sz="2400" b="1" dirty="0" smtClean="0">
              <a:solidFill>
                <a:srgbClr val="008000"/>
              </a:solidFill>
            </a:endParaRPr>
          </a:p>
          <a:p>
            <a:endParaRPr lang="ru-RU" sz="2400" b="1" dirty="0">
              <a:solidFill>
                <a:srgbClr val="008000"/>
              </a:solidFill>
            </a:endParaRPr>
          </a:p>
          <a:p>
            <a:endParaRPr lang="ru-RU" sz="2400" b="1" dirty="0" smtClean="0">
              <a:solidFill>
                <a:srgbClr val="008000"/>
              </a:solidFill>
            </a:endParaRPr>
          </a:p>
          <a:p>
            <a:endParaRPr lang="ru-RU" sz="2400" b="1" dirty="0">
              <a:solidFill>
                <a:srgbClr val="008000"/>
              </a:solidFill>
            </a:endParaRPr>
          </a:p>
          <a:p>
            <a:endParaRPr lang="ru-RU" sz="2400" b="1" dirty="0" smtClean="0">
              <a:solidFill>
                <a:srgbClr val="008000"/>
              </a:solidFill>
            </a:endParaRPr>
          </a:p>
          <a:p>
            <a:endParaRPr lang="ru-RU" sz="2400" b="1" dirty="0">
              <a:solidFill>
                <a:srgbClr val="008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Никогда не разрешайте заходить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в воду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ребёнку одному.</a:t>
            </a:r>
          </a:p>
          <a:p>
            <a:r>
              <a:rPr lang="ru-RU" sz="2400" b="1" dirty="0" smtClean="0">
                <a:solidFill>
                  <a:srgbClr val="008000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Не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трогайте руками морских обитателей. 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5194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405945/f59a6963-f43d-45f3-81aa-d8fc576b3dd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27"/>
            <a:ext cx="9144000" cy="685800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90179"/>
            <a:ext cx="9144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Пребывание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солнце 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Солнечные ожоги являются самыми опасным последствием не контролируемого пребывания на солнце.</a:t>
            </a:r>
            <a:r>
              <a:rPr lang="ru-RU" sz="2400" dirty="0">
                <a:solidFill>
                  <a:srgbClr val="0070C0"/>
                </a:solidFill>
              </a:rPr>
              <a:t> Всего полчаса </a:t>
            </a:r>
            <a:r>
              <a:rPr lang="ru-RU" sz="2400" dirty="0" smtClean="0">
                <a:solidFill>
                  <a:srgbClr val="0070C0"/>
                </a:solidFill>
              </a:rPr>
              <a:t>   пребывания </a:t>
            </a:r>
            <a:r>
              <a:rPr lang="ru-RU" sz="2400" dirty="0">
                <a:solidFill>
                  <a:srgbClr val="0070C0"/>
                </a:solidFill>
              </a:rPr>
              <a:t>на солнце достаточно малышу, чтобы получить </a:t>
            </a:r>
            <a:r>
              <a:rPr lang="ru-RU" sz="2400" dirty="0" smtClean="0">
                <a:solidFill>
                  <a:srgbClr val="0070C0"/>
                </a:solidFill>
              </a:rPr>
              <a:t>    сильные </a:t>
            </a:r>
            <a:r>
              <a:rPr lang="ru-RU" sz="2400" dirty="0">
                <a:solidFill>
                  <a:srgbClr val="0070C0"/>
                </a:solidFill>
              </a:rPr>
              <a:t>ожоги кожи. </a:t>
            </a:r>
            <a:endParaRPr lang="ru-RU" sz="2400" dirty="0">
              <a:solidFill>
                <a:srgbClr val="0070C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0032" y="2924944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9966"/>
                </a:solidFill>
              </a:rPr>
              <a:t>Самым лучшим средством от ожогов является профилактика.</a:t>
            </a:r>
            <a:endParaRPr lang="ru-RU" sz="2800" dirty="0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3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onlib.ru/wp-content/uploads/2012/04/images_urk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" y="1"/>
            <a:ext cx="9120550" cy="6836456"/>
          </a:xfrm>
          <a:prstGeom prst="rect">
            <a:avLst/>
          </a:prstGeom>
          <a:noFill/>
          <a:ln w="76200"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s00.infourok.ru/images/doc/81/98165/hello_html_57610d5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4521">
            <a:off x="6228184" y="836712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media.giphy.com/media/qCvyE3gLngjSg/200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33" y="1157743"/>
            <a:ext cx="1335787" cy="903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td3.mycdn.me/image?id=867302133460&amp;t=20&amp;plc=WEB&amp;tkn=*iLPgLGf3u6QOsQpE5RKVXlEjP2k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57743"/>
            <a:ext cx="792088" cy="5430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7239" y="109631"/>
            <a:ext cx="891676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Укусы </a:t>
            </a:r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насекомых</a:t>
            </a:r>
          </a:p>
          <a:p>
            <a:r>
              <a:rPr lang="ru-RU" sz="2400" dirty="0" smtClean="0"/>
              <a:t> </a:t>
            </a:r>
            <a:r>
              <a:rPr lang="ru-RU" sz="2400" b="1" dirty="0">
                <a:solidFill>
                  <a:schemeClr val="tx2"/>
                </a:solidFill>
              </a:rPr>
              <a:t>Комары, мухи, гнус, оводы, пчёлы, слепни-могут вызвать у детей реакцию, которая может сопровождаться местным отёком, аллергической реакцией, сильным зудом и покраснение в месте укуса.</a:t>
            </a:r>
            <a:r>
              <a:rPr lang="ru-RU" sz="2400" dirty="0">
                <a:solidFill>
                  <a:schemeClr val="tx2"/>
                </a:solidFill>
              </a:rPr>
              <a:t> К тому же комары </a:t>
            </a:r>
            <a:r>
              <a:rPr lang="ru-RU" sz="2400" b="1" dirty="0">
                <a:solidFill>
                  <a:schemeClr val="tx2"/>
                </a:solidFill>
              </a:rPr>
              <a:t>являются </a:t>
            </a:r>
            <a:r>
              <a:rPr lang="ru-RU" sz="2400" b="1" dirty="0" smtClean="0">
                <a:solidFill>
                  <a:schemeClr val="tx2"/>
                </a:solidFill>
              </a:rPr>
              <a:t>переносчиками бактериальных</a:t>
            </a:r>
            <a:r>
              <a:rPr lang="ru-RU" sz="2400" b="1" dirty="0">
                <a:solidFill>
                  <a:schemeClr val="tx2"/>
                </a:solidFill>
              </a:rPr>
              <a:t>, паразитных и вирусных заболеваний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dirty="0" smtClean="0"/>
              <a:t>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Для </a:t>
            </a:r>
            <a:r>
              <a:rPr lang="ru-RU" sz="2800" b="1" dirty="0">
                <a:solidFill>
                  <a:srgbClr val="C00000"/>
                </a:solidFill>
              </a:rPr>
              <a:t>защиты </a:t>
            </a:r>
            <a:r>
              <a:rPr lang="ru-RU" sz="2800" b="1" dirty="0" smtClean="0">
                <a:solidFill>
                  <a:srgbClr val="C00000"/>
                </a:solidFill>
              </a:rPr>
              <a:t>от </a:t>
            </a:r>
            <a:r>
              <a:rPr lang="ru-RU" sz="2800" b="1" dirty="0">
                <a:solidFill>
                  <a:srgbClr val="C00000"/>
                </a:solidFill>
              </a:rPr>
              <a:t>насекомых используют репелленты.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sycholog-mkdou31.edumsko.ru/uploads/3000/10260/section/573675/kartinki_k_stat_yam/sem_ya/1600_1200_20100322125331509584.jpg?15114338778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43"/>
            <a:ext cx="9251504" cy="6858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25105"/>
            <a:ext cx="89102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Автомобиль</a:t>
            </a:r>
          </a:p>
          <a:p>
            <a:r>
              <a:rPr lang="ru-RU" dirty="0" smtClean="0"/>
              <a:t> </a:t>
            </a:r>
            <a:r>
              <a:rPr lang="ru-RU" sz="3200" b="1" dirty="0">
                <a:solidFill>
                  <a:srgbClr val="CC0099"/>
                </a:solidFill>
              </a:rPr>
              <a:t>Ужасающе огромен процент смертей детей в </a:t>
            </a:r>
            <a:r>
              <a:rPr lang="ru-RU" sz="3200" b="1" dirty="0" smtClean="0">
                <a:solidFill>
                  <a:srgbClr val="CC0099"/>
                </a:solidFill>
              </a:rPr>
              <a:t>  закрытых </a:t>
            </a:r>
            <a:r>
              <a:rPr lang="ru-RU" sz="3200" b="1" dirty="0">
                <a:solidFill>
                  <a:srgbClr val="CC0099"/>
                </a:solidFill>
              </a:rPr>
              <a:t>машинах.</a:t>
            </a:r>
            <a:r>
              <a:rPr lang="ru-RU" sz="3200" dirty="0">
                <a:solidFill>
                  <a:srgbClr val="CC0099"/>
                </a:solidFill>
              </a:rPr>
              <a:t> </a:t>
            </a:r>
            <a:endParaRPr lang="ru-RU" sz="3200" b="1" dirty="0">
              <a:solidFill>
                <a:srgbClr val="CC0099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Это </a:t>
            </a:r>
            <a:r>
              <a:rPr lang="ru-RU" sz="2800" b="1" dirty="0">
                <a:solidFill>
                  <a:srgbClr val="C00000"/>
                </a:solidFill>
              </a:rPr>
              <a:t>может привести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к </a:t>
            </a:r>
            <a:r>
              <a:rPr lang="ru-RU" sz="2800" b="1" dirty="0">
                <a:solidFill>
                  <a:srgbClr val="C00000"/>
                </a:solidFill>
              </a:rPr>
              <a:t>почечной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недостаточности,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повреждению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мозга и смерти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ребёнка </a:t>
            </a:r>
            <a:r>
              <a:rPr lang="ru-RU" sz="2800" b="1" dirty="0">
                <a:solidFill>
                  <a:srgbClr val="C00000"/>
                </a:solidFill>
              </a:rPr>
              <a:t>всего </a:t>
            </a:r>
            <a:r>
              <a:rPr lang="ru-RU" sz="2800" b="1" dirty="0" smtClean="0">
                <a:solidFill>
                  <a:srgbClr val="C00000"/>
                </a:solidFill>
              </a:rPr>
              <a:t>за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несколько минут</a:t>
            </a:r>
            <a:r>
              <a:rPr lang="ru-RU" sz="2800" dirty="0" smtClean="0">
                <a:solidFill>
                  <a:srgbClr val="C00000"/>
                </a:solidFill>
              </a:rPr>
              <a:t>.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9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430</Words>
  <Application>Microsoft Office PowerPoint</Application>
  <PresentationFormat>Экран (4:3)</PresentationFormat>
  <Paragraphs>102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Мария</cp:lastModifiedBy>
  <cp:revision>124</cp:revision>
  <dcterms:modified xsi:type="dcterms:W3CDTF">2019-05-29T17:01:42Z</dcterms:modified>
</cp:coreProperties>
</file>