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73" r:id="rId6"/>
    <p:sldId id="285" r:id="rId7"/>
    <p:sldId id="277" r:id="rId8"/>
    <p:sldId id="278" r:id="rId9"/>
    <p:sldId id="286" r:id="rId10"/>
    <p:sldId id="263" r:id="rId11"/>
    <p:sldId id="264" r:id="rId12"/>
    <p:sldId id="265" r:id="rId13"/>
    <p:sldId id="267" r:id="rId14"/>
    <p:sldId id="268" r:id="rId15"/>
    <p:sldId id="279" r:id="rId16"/>
    <p:sldId id="271" r:id="rId17"/>
    <p:sldId id="288" r:id="rId18"/>
    <p:sldId id="287" r:id="rId19"/>
    <p:sldId id="289" r:id="rId20"/>
    <p:sldId id="290" r:id="rId21"/>
    <p:sldId id="272" r:id="rId22"/>
  </p:sldIdLst>
  <p:sldSz cx="9144000" cy="6858000" type="screen4x3"/>
  <p:notesSz cx="9144000" cy="6858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tags" Target="tags/tag1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CDD25-41D0-4014-991F-CB24B47C98D9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B4167-2766-4BE1-A4D0-5F88C46136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1B7354-268F-4F71-9B31-E89831B98C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1.jpeg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46427" y="364362"/>
            <a:ext cx="485114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7266" y="1088897"/>
            <a:ext cx="4258945" cy="1429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pn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24.pn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png" /><Relationship Id="rId3" Type="http://schemas.openxmlformats.org/officeDocument/2006/relationships/image" Target="../media/image28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png" /><Relationship Id="rId3" Type="http://schemas.openxmlformats.org/officeDocument/2006/relationships/image" Target="../media/image31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png" /><Relationship Id="rId3" Type="http://schemas.openxmlformats.org/officeDocument/2006/relationships/image" Target="../media/image31.png" /><Relationship Id="rId4" Type="http://schemas.openxmlformats.org/officeDocument/2006/relationships/image" Target="../media/image32.jpeg" /><Relationship Id="rId5" Type="http://schemas.openxmlformats.org/officeDocument/2006/relationships/image" Target="../media/image33.jpeg" /><Relationship Id="rId6" Type="http://schemas.openxmlformats.org/officeDocument/2006/relationships/image" Target="../media/image34.jpeg" /><Relationship Id="rId7" Type="http://schemas.openxmlformats.org/officeDocument/2006/relationships/image" Target="../media/image35.jpeg" /><Relationship Id="rId8" Type="http://schemas.openxmlformats.org/officeDocument/2006/relationships/image" Target="../media/image3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png" /><Relationship Id="rId3" Type="http://schemas.openxmlformats.org/officeDocument/2006/relationships/image" Target="../media/image31.png" /><Relationship Id="rId4" Type="http://schemas.openxmlformats.org/officeDocument/2006/relationships/image" Target="../media/image37.jpeg" /><Relationship Id="rId5" Type="http://schemas.openxmlformats.org/officeDocument/2006/relationships/image" Target="../media/image38.jpeg" /><Relationship Id="rId6" Type="http://schemas.openxmlformats.org/officeDocument/2006/relationships/image" Target="../media/image6.jpeg" /><Relationship Id="rId7" Type="http://schemas.openxmlformats.org/officeDocument/2006/relationships/image" Target="../media/image39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png" /><Relationship Id="rId3" Type="http://schemas.openxmlformats.org/officeDocument/2006/relationships/image" Target="../media/image31.png" /><Relationship Id="rId4" Type="http://schemas.openxmlformats.org/officeDocument/2006/relationships/image" Target="../media/image40.jpeg" /><Relationship Id="rId5" Type="http://schemas.openxmlformats.org/officeDocument/2006/relationships/image" Target="../media/image41.jpeg" /><Relationship Id="rId6" Type="http://schemas.openxmlformats.org/officeDocument/2006/relationships/image" Target="../media/image4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png" /><Relationship Id="rId3" Type="http://schemas.openxmlformats.org/officeDocument/2006/relationships/image" Target="../media/image31.png" /><Relationship Id="rId4" Type="http://schemas.openxmlformats.org/officeDocument/2006/relationships/image" Target="../media/image43.jpeg" /><Relationship Id="rId5" Type="http://schemas.openxmlformats.org/officeDocument/2006/relationships/image" Target="../media/image37.jpeg" /><Relationship Id="rId6" Type="http://schemas.openxmlformats.org/officeDocument/2006/relationships/image" Target="../media/image38.jpeg" /><Relationship Id="rId7" Type="http://schemas.openxmlformats.org/officeDocument/2006/relationships/image" Target="../media/image44.jpeg" /><Relationship Id="rId8" Type="http://schemas.openxmlformats.org/officeDocument/2006/relationships/image" Target="../media/image40.jpeg" /><Relationship Id="rId9" Type="http://schemas.openxmlformats.org/officeDocument/2006/relationships/image" Target="../media/image3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Relationship Id="rId6" Type="http://schemas.openxmlformats.org/officeDocument/2006/relationships/image" Target="../media/image8.jpeg" /><Relationship Id="rId7" Type="http://schemas.openxmlformats.org/officeDocument/2006/relationships/image" Target="../media/image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Relationship Id="rId6" Type="http://schemas.openxmlformats.org/officeDocument/2006/relationships/image" Target="../media/image1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pn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Заголовок 1">
            <a:extLst>
              <a:ext uri="{FF2B5EF4-FFF2-40B4-BE49-F238E27FC236}"/>
            </a:extLst>
          </p:cNvPr>
          <p:cNvSpPr txBox="1"/>
          <p:nvPr/>
        </p:nvSpPr>
        <p:spPr>
          <a:xfrm>
            <a:off x="544513" y="1500174"/>
            <a:ext cx="8599487" cy="1530350"/>
          </a:xfrm>
          <a:prstGeom prst="rect">
            <a:avLst/>
          </a:prstGeom>
        </p:spPr>
        <p:txBody>
          <a:bodyPr rtlCol="0">
            <a:normAutofit fontScale="82500" lnSpcReduction="10000"/>
          </a:bodyPr>
          <a:lstStyle/>
          <a:p>
            <a:pPr lvl="0" algn="ctr">
              <a:defRPr/>
            </a:pPr>
            <a:r>
              <a:rPr lang="ru-RU" sz="27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Буктрейлер,</a:t>
            </a:r>
          </a:p>
          <a:p>
            <a:pPr lvl="0" algn="ctr">
              <a:defRPr/>
            </a:pPr>
            <a:r>
              <a:rPr lang="ru-RU" sz="2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 инструмент развития речи и</a:t>
            </a:r>
          </a:p>
          <a:p>
            <a:pPr lvl="0" algn="ctr">
              <a:defRPr/>
            </a:pPr>
            <a:r>
              <a:rPr lang="ru-RU" sz="2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повышение интереса к чтению у старших дошкольников.</a:t>
            </a:r>
            <a:br>
              <a:rPr kumimoji="0" lang="ru-RU" sz="27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Проект</a:t>
            </a:r>
            <a:r>
              <a:rPr kumimoji="0" lang="ru-RU" sz="2700" b="1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</a:t>
            </a:r>
            <a:r>
              <a:rPr lang="ru-RU" sz="27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Сказки нам читают от души, сказки очень хороши!</a:t>
            </a:r>
            <a:r>
              <a:rPr kumimoji="0" lang="ru-RU" sz="2200" b="1" i="1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2200" b="1" i="1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4000504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15" smtClean="0">
                <a:solidFill>
                  <a:srgbClr val="002060"/>
                </a:solidFill>
                <a:latin typeface="Times New Roman"/>
                <a:cs typeface="Times New Roman"/>
              </a:rPr>
              <a:t>Подготовил учитель-логопед МБДОУ №7 г. Апатиты</a:t>
            </a:r>
            <a:r>
              <a:rPr lang="ru-RU" smtClean="0">
                <a:solidFill>
                  <a:srgbClr val="002060"/>
                </a:solidFill>
                <a:latin typeface="Times New Roman"/>
                <a:cs typeface="Times New Roman"/>
              </a:rPr>
              <a:t>: Ковалёва В.С</a:t>
            </a:r>
            <a:endParaRPr lang="ru-RU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object 2"/>
          <p:cNvGrpSpPr/>
          <p:nvPr/>
        </p:nvGrpSpPr>
        <p:grpSpPr>
          <a:xfrm>
            <a:off x="2001011" y="319913"/>
            <a:ext cx="6814820" cy="6277610"/>
            <a:chOff x="2001011" y="319913"/>
            <a:chExt cx="6814820" cy="6277610"/>
          </a:xfrm>
        </p:grpSpPr>
        <p:sp>
          <p:nvSpPr>
            <p:cNvPr id="3" name="object 3"/>
            <p:cNvSpPr/>
            <p:nvPr/>
          </p:nvSpPr>
          <p:spPr>
            <a:xfrm>
              <a:off x="3707891" y="324446"/>
              <a:ext cx="5107559" cy="627291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13711" y="332613"/>
              <a:ext cx="5400675" cy="504190"/>
            </a:xfrm>
            <a:custGeom>
              <a:rect l="l" t="t" r="r" b="b"/>
              <a:pathLst>
                <a:path w="5400675" h="504190">
                  <a:moveTo>
                    <a:pt x="5316601" y="0"/>
                  </a:moveTo>
                  <a:lnTo>
                    <a:pt x="84074" y="0"/>
                  </a:lnTo>
                  <a:lnTo>
                    <a:pt x="51327" y="6617"/>
                  </a:lnTo>
                  <a:lnTo>
                    <a:pt x="24606" y="24653"/>
                  </a:lnTo>
                  <a:lnTo>
                    <a:pt x="6600" y="51381"/>
                  </a:lnTo>
                  <a:lnTo>
                    <a:pt x="0" y="84073"/>
                  </a:lnTo>
                  <a:lnTo>
                    <a:pt x="0" y="420115"/>
                  </a:lnTo>
                  <a:lnTo>
                    <a:pt x="6600" y="452788"/>
                  </a:lnTo>
                  <a:lnTo>
                    <a:pt x="24606" y="479472"/>
                  </a:lnTo>
                  <a:lnTo>
                    <a:pt x="51327" y="497464"/>
                  </a:lnTo>
                  <a:lnTo>
                    <a:pt x="84074" y="504062"/>
                  </a:lnTo>
                  <a:lnTo>
                    <a:pt x="5316601" y="504062"/>
                  </a:lnTo>
                  <a:lnTo>
                    <a:pt x="5349347" y="497464"/>
                  </a:lnTo>
                  <a:lnTo>
                    <a:pt x="5376068" y="479472"/>
                  </a:lnTo>
                  <a:lnTo>
                    <a:pt x="5394074" y="452788"/>
                  </a:lnTo>
                  <a:lnTo>
                    <a:pt x="5400674" y="420115"/>
                  </a:lnTo>
                  <a:lnTo>
                    <a:pt x="5400674" y="84073"/>
                  </a:lnTo>
                  <a:lnTo>
                    <a:pt x="5394074" y="51381"/>
                  </a:lnTo>
                  <a:lnTo>
                    <a:pt x="5376068" y="24653"/>
                  </a:lnTo>
                  <a:lnTo>
                    <a:pt x="5349347" y="6617"/>
                  </a:lnTo>
                  <a:lnTo>
                    <a:pt x="531660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13711" y="332613"/>
              <a:ext cx="5400675" cy="504190"/>
            </a:xfrm>
            <a:custGeom>
              <a:rect l="l" t="t" r="r" b="b"/>
              <a:pathLst>
                <a:path w="5400675" h="504190">
                  <a:moveTo>
                    <a:pt x="0" y="84073"/>
                  </a:moveTo>
                  <a:lnTo>
                    <a:pt x="6600" y="51381"/>
                  </a:lnTo>
                  <a:lnTo>
                    <a:pt x="24606" y="24653"/>
                  </a:lnTo>
                  <a:lnTo>
                    <a:pt x="51327" y="6617"/>
                  </a:lnTo>
                  <a:lnTo>
                    <a:pt x="84074" y="0"/>
                  </a:lnTo>
                  <a:lnTo>
                    <a:pt x="5316601" y="0"/>
                  </a:lnTo>
                  <a:lnTo>
                    <a:pt x="5349347" y="6617"/>
                  </a:lnTo>
                  <a:lnTo>
                    <a:pt x="5376068" y="24653"/>
                  </a:lnTo>
                  <a:lnTo>
                    <a:pt x="5394074" y="51381"/>
                  </a:lnTo>
                  <a:lnTo>
                    <a:pt x="5400674" y="84073"/>
                  </a:lnTo>
                  <a:lnTo>
                    <a:pt x="5400674" y="420115"/>
                  </a:lnTo>
                  <a:lnTo>
                    <a:pt x="5394074" y="452788"/>
                  </a:lnTo>
                  <a:lnTo>
                    <a:pt x="5376068" y="479472"/>
                  </a:lnTo>
                  <a:lnTo>
                    <a:pt x="5349347" y="497464"/>
                  </a:lnTo>
                  <a:lnTo>
                    <a:pt x="5316601" y="504062"/>
                  </a:lnTo>
                  <a:lnTo>
                    <a:pt x="84074" y="504062"/>
                  </a:lnTo>
                  <a:lnTo>
                    <a:pt x="51327" y="497464"/>
                  </a:lnTo>
                  <a:lnTo>
                    <a:pt x="24606" y="479472"/>
                  </a:lnTo>
                  <a:lnTo>
                    <a:pt x="6600" y="452788"/>
                  </a:lnTo>
                  <a:lnTo>
                    <a:pt x="0" y="420115"/>
                  </a:lnTo>
                  <a:lnTo>
                    <a:pt x="0" y="84073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95"/>
              </a:spcBef>
            </a:pPr>
            <a:r>
              <a:rPr spc="-5"/>
              <a:t>Этапы создания</a:t>
            </a:r>
            <a:r>
              <a:rPr spc="-30"/>
              <a:t> </a:t>
            </a:r>
            <a:r>
              <a:rPr spc="-5"/>
              <a:t>буктрейлера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87266" y="1083056"/>
            <a:ext cx="4689475" cy="3898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i="1" smtClean="0">
                <a:solidFill>
                  <a:srgbClr val="001F5F"/>
                </a:solidFill>
                <a:latin typeface="Verdana"/>
                <a:cs typeface="Verdana"/>
              </a:rPr>
              <a:t>Второй</a:t>
            </a:r>
            <a:r>
              <a:rPr sz="2000" b="1" i="1" spc="-15" smtClean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i="1">
                <a:solidFill>
                  <a:srgbClr val="001F5F"/>
                </a:solidFill>
                <a:latin typeface="Verdana"/>
                <a:cs typeface="Verdana"/>
              </a:rPr>
              <a:t>этап: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>
                <a:solidFill>
                  <a:srgbClr val="FFFFFF"/>
                </a:solidFill>
                <a:latin typeface="Verdana"/>
                <a:cs typeface="Verdana"/>
              </a:rPr>
              <a:t>Создание </a:t>
            </a:r>
            <a:r>
              <a:rPr sz="1800" b="1" spc="-5">
                <a:solidFill>
                  <a:srgbClr val="FFFFFF"/>
                </a:solidFill>
                <a:latin typeface="Verdana"/>
                <a:cs typeface="Verdana"/>
              </a:rPr>
              <a:t>сценария </a:t>
            </a:r>
            <a:r>
              <a:rPr sz="1800" b="1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b="1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>
                <a:solidFill>
                  <a:srgbClr val="FFFFFF"/>
                </a:solidFill>
                <a:latin typeface="Verdana"/>
                <a:cs typeface="Verdana"/>
              </a:rPr>
              <a:t>буктрейлеру</a:t>
            </a:r>
            <a:endParaRPr sz="18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/>
              </a:tabLst>
            </a:pP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На данном этапе</a:t>
            </a:r>
            <a:r>
              <a:rPr sz="1800" spc="-1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необходимо</a:t>
            </a:r>
            <a:endParaRPr sz="1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определить </a:t>
            </a:r>
            <a:r>
              <a:rPr sz="1800">
                <a:solidFill>
                  <a:srgbClr val="001F5F"/>
                </a:solidFill>
                <a:latin typeface="Verdana"/>
                <a:cs typeface="Verdana"/>
              </a:rPr>
              <a:t>вид</a:t>
            </a:r>
            <a:r>
              <a:rPr sz="1800" spc="1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буктрейлера.</a:t>
            </a:r>
            <a:endParaRPr sz="1800">
              <a:latin typeface="Verdana"/>
              <a:cs typeface="Verdana"/>
            </a:endParaRPr>
          </a:p>
          <a:p>
            <a:pPr marL="355600" marR="613410" indent="-343535">
              <a:lnSpc>
                <a:spcPct val="100000"/>
              </a:lnSpc>
              <a:buAutoNum type="arabicPeriod" startAt="2"/>
              <a:tabLst>
                <a:tab pos="356235"/>
                <a:tab pos="1335405"/>
              </a:tabLst>
            </a:pP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Продумать сюжет (сюжет </a:t>
            </a:r>
            <a:r>
              <a:rPr sz="1800">
                <a:solidFill>
                  <a:srgbClr val="001F5F"/>
                </a:solidFill>
                <a:latin typeface="Verdana"/>
                <a:cs typeface="Verdana"/>
              </a:rPr>
              <a:t>–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это  </a:t>
            </a:r>
            <a:r>
              <a:rPr sz="1800">
                <a:solidFill>
                  <a:srgbClr val="001F5F"/>
                </a:solidFill>
                <a:latin typeface="Verdana"/>
                <a:cs typeface="Verdana"/>
              </a:rPr>
              <a:t>основа	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видео ролика).</a:t>
            </a:r>
            <a:r>
              <a:rPr sz="1800" spc="-4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>
                <a:solidFill>
                  <a:srgbClr val="001F5F"/>
                </a:solidFill>
                <a:latin typeface="Verdana"/>
                <a:cs typeface="Verdana"/>
              </a:rPr>
              <a:t>Важно</a:t>
            </a:r>
            <a:endParaRPr sz="1800">
              <a:latin typeface="Verdana"/>
              <a:cs typeface="Verdana"/>
            </a:endParaRPr>
          </a:p>
          <a:p>
            <a:pPr marL="355600" marR="5080">
              <a:lnSpc>
                <a:spcPct val="100000"/>
              </a:lnSpc>
              <a:tabLst>
                <a:tab pos="3135630"/>
              </a:tabLst>
            </a:pP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внести интригу </a:t>
            </a:r>
            <a:r>
              <a:rPr sz="1800">
                <a:solidFill>
                  <a:srgbClr val="001F5F"/>
                </a:solidFill>
                <a:latin typeface="Verdana"/>
                <a:cs typeface="Verdana"/>
              </a:rPr>
              <a:t>и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выстроить сюжет  таким</a:t>
            </a:r>
            <a:r>
              <a:rPr sz="1800" spc="-1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образом,</a:t>
            </a:r>
            <a:r>
              <a:rPr sz="1800" spc="1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чтобы	непременно  читателю захотелось узнать, что </a:t>
            </a:r>
            <a:r>
              <a:rPr sz="1800">
                <a:solidFill>
                  <a:srgbClr val="001F5F"/>
                </a:solidFill>
                <a:latin typeface="Verdana"/>
                <a:cs typeface="Verdana"/>
              </a:rPr>
              <a:t>же 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будет дальше. </a:t>
            </a:r>
            <a:r>
              <a:rPr sz="1800">
                <a:solidFill>
                  <a:srgbClr val="001F5F"/>
                </a:solidFill>
                <a:latin typeface="Verdana"/>
                <a:cs typeface="Verdana"/>
              </a:rPr>
              <a:t>А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узнать, что будет  дальше, можно, если</a:t>
            </a:r>
            <a:r>
              <a:rPr sz="1800" spc="-1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прочтешь</a:t>
            </a:r>
            <a:endParaRPr sz="1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>
                <a:solidFill>
                  <a:srgbClr val="001F5F"/>
                </a:solidFill>
                <a:latin typeface="Verdana"/>
                <a:cs typeface="Verdana"/>
              </a:rPr>
              <a:t>книгу.</a:t>
            </a:r>
            <a:endParaRPr sz="18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AutoNum type="arabicPeriod" startAt="3"/>
              <a:tabLst>
                <a:tab pos="356235"/>
              </a:tabLst>
            </a:pP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Обсуждение сценария </a:t>
            </a:r>
            <a:r>
              <a:rPr sz="1800">
                <a:solidFill>
                  <a:srgbClr val="001F5F"/>
                </a:solidFill>
                <a:latin typeface="Verdana"/>
                <a:cs typeface="Verdana"/>
              </a:rPr>
              <a:t>с</a:t>
            </a:r>
            <a:r>
              <a:rPr sz="1800" spc="-1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детьми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348" y="3143248"/>
            <a:ext cx="2393089" cy="31907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8596" y="857232"/>
            <a:ext cx="276226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892476" cy="6857997"/>
            <a:chExt cx="8892476" cy="6857997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892476" cy="6857997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68145" y="81152"/>
              <a:ext cx="6337300" cy="502920"/>
            </a:xfrm>
            <a:custGeom>
              <a:rect l="l" t="t" r="r" b="b"/>
              <a:pathLst>
                <a:path w="6337300" h="502920">
                  <a:moveTo>
                    <a:pt x="6252921" y="0"/>
                  </a:moveTo>
                  <a:lnTo>
                    <a:pt x="83769" y="0"/>
                  </a:lnTo>
                  <a:lnTo>
                    <a:pt x="51177" y="6596"/>
                  </a:lnTo>
                  <a:lnTo>
                    <a:pt x="24549" y="24574"/>
                  </a:lnTo>
                  <a:lnTo>
                    <a:pt x="6588" y="51220"/>
                  </a:lnTo>
                  <a:lnTo>
                    <a:pt x="0" y="83820"/>
                  </a:lnTo>
                  <a:lnTo>
                    <a:pt x="0" y="419100"/>
                  </a:lnTo>
                  <a:lnTo>
                    <a:pt x="6588" y="451752"/>
                  </a:lnTo>
                  <a:lnTo>
                    <a:pt x="24549" y="478393"/>
                  </a:lnTo>
                  <a:lnTo>
                    <a:pt x="51177" y="496341"/>
                  </a:lnTo>
                  <a:lnTo>
                    <a:pt x="83769" y="502920"/>
                  </a:lnTo>
                  <a:lnTo>
                    <a:pt x="6252921" y="502920"/>
                  </a:lnTo>
                  <a:lnTo>
                    <a:pt x="6285520" y="496341"/>
                  </a:lnTo>
                  <a:lnTo>
                    <a:pt x="6312166" y="478393"/>
                  </a:lnTo>
                  <a:lnTo>
                    <a:pt x="6330145" y="451752"/>
                  </a:lnTo>
                  <a:lnTo>
                    <a:pt x="6336741" y="419100"/>
                  </a:lnTo>
                  <a:lnTo>
                    <a:pt x="6336741" y="83820"/>
                  </a:lnTo>
                  <a:lnTo>
                    <a:pt x="6330145" y="51220"/>
                  </a:lnTo>
                  <a:lnTo>
                    <a:pt x="6312166" y="24574"/>
                  </a:lnTo>
                  <a:lnTo>
                    <a:pt x="6285520" y="6596"/>
                  </a:lnTo>
                  <a:lnTo>
                    <a:pt x="625292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68145" y="81152"/>
              <a:ext cx="6337300" cy="502920"/>
            </a:xfrm>
            <a:custGeom>
              <a:rect l="l" t="t" r="r" b="b"/>
              <a:pathLst>
                <a:path w="6337300" h="502920">
                  <a:moveTo>
                    <a:pt x="0" y="83820"/>
                  </a:moveTo>
                  <a:lnTo>
                    <a:pt x="6588" y="51220"/>
                  </a:lnTo>
                  <a:lnTo>
                    <a:pt x="24549" y="24574"/>
                  </a:lnTo>
                  <a:lnTo>
                    <a:pt x="51177" y="6596"/>
                  </a:lnTo>
                  <a:lnTo>
                    <a:pt x="83769" y="0"/>
                  </a:lnTo>
                  <a:lnTo>
                    <a:pt x="6252921" y="0"/>
                  </a:lnTo>
                  <a:lnTo>
                    <a:pt x="6285520" y="6596"/>
                  </a:lnTo>
                  <a:lnTo>
                    <a:pt x="6312166" y="24574"/>
                  </a:lnTo>
                  <a:lnTo>
                    <a:pt x="6330145" y="51220"/>
                  </a:lnTo>
                  <a:lnTo>
                    <a:pt x="6336741" y="83820"/>
                  </a:lnTo>
                  <a:lnTo>
                    <a:pt x="6336741" y="419100"/>
                  </a:lnTo>
                  <a:lnTo>
                    <a:pt x="6330145" y="451752"/>
                  </a:lnTo>
                  <a:lnTo>
                    <a:pt x="6312166" y="478393"/>
                  </a:lnTo>
                  <a:lnTo>
                    <a:pt x="6285520" y="496341"/>
                  </a:lnTo>
                  <a:lnTo>
                    <a:pt x="6252921" y="502920"/>
                  </a:lnTo>
                  <a:lnTo>
                    <a:pt x="83769" y="502920"/>
                  </a:lnTo>
                  <a:lnTo>
                    <a:pt x="51177" y="496341"/>
                  </a:lnTo>
                  <a:lnTo>
                    <a:pt x="24549" y="478393"/>
                  </a:lnTo>
                  <a:lnTo>
                    <a:pt x="6588" y="451752"/>
                  </a:lnTo>
                  <a:lnTo>
                    <a:pt x="0" y="419100"/>
                  </a:lnTo>
                  <a:lnTo>
                    <a:pt x="0" y="8382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68398" y="132968"/>
            <a:ext cx="47809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/>
              <a:t>Этапы создания</a:t>
            </a:r>
            <a:r>
              <a:rPr spc="-30"/>
              <a:t> </a:t>
            </a:r>
            <a:r>
              <a:rPr spc="-5"/>
              <a:t>буктрейлера</a:t>
            </a:r>
          </a:p>
        </p:txBody>
      </p:sp>
      <p:sp>
        <p:nvSpPr>
          <p:cNvPr id="14" name="object 14"/>
          <p:cNvSpPr/>
          <p:nvPr/>
        </p:nvSpPr>
        <p:spPr>
          <a:xfrm>
            <a:off x="3707892" y="65481"/>
            <a:ext cx="5184521" cy="652716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31411" y="874013"/>
            <a:ext cx="4034154" cy="1185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i="1" spc="-5" smtClean="0">
                <a:solidFill>
                  <a:srgbClr val="001F5F"/>
                </a:solidFill>
                <a:latin typeface="Verdana"/>
                <a:cs typeface="Verdana"/>
              </a:rPr>
              <a:t>Второй</a:t>
            </a:r>
            <a:r>
              <a:rPr sz="2000" b="1" i="1" spc="-5" smtClean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i="1" spc="-5">
                <a:solidFill>
                  <a:srgbClr val="001F5F"/>
                </a:solidFill>
                <a:latin typeface="Verdana"/>
                <a:cs typeface="Verdana"/>
              </a:rPr>
              <a:t>этап: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i="1" spc="-5">
                <a:solidFill>
                  <a:srgbClr val="FFFFFF"/>
                </a:solidFill>
                <a:latin typeface="Verdana"/>
                <a:cs typeface="Verdana"/>
              </a:rPr>
              <a:t>Подбор, создание</a:t>
            </a:r>
            <a:r>
              <a:rPr sz="1800" b="1" i="1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i="1" spc="-5">
                <a:solidFill>
                  <a:srgbClr val="FFFFFF"/>
                </a:solidFill>
                <a:latin typeface="Verdana"/>
                <a:cs typeface="Verdana"/>
              </a:rPr>
              <a:t>материалов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i="1" spc="-5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z="1800" b="1" i="1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i="1" spc="-5">
                <a:solidFill>
                  <a:srgbClr val="FFFFFF"/>
                </a:solidFill>
                <a:latin typeface="Verdana"/>
                <a:cs typeface="Verdana"/>
              </a:rPr>
              <a:t>видеоряда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31411" y="2308352"/>
            <a:ext cx="425958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8335">
              <a:lnSpc>
                <a:spcPct val="100000"/>
              </a:lnSpc>
              <a:spcBef>
                <a:spcPts val="100"/>
              </a:spcBef>
            </a:pP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Создание макетов, рисунков,  поделок, изображение</a:t>
            </a:r>
            <a:r>
              <a:rPr sz="1800" spc="-4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героев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tabLst>
                <a:tab pos="1470660"/>
              </a:tabLst>
            </a:pP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(объемная </a:t>
            </a:r>
            <a:r>
              <a:rPr sz="1800">
                <a:solidFill>
                  <a:srgbClr val="001F5F"/>
                </a:solidFill>
                <a:latin typeface="Verdana"/>
                <a:cs typeface="Verdana"/>
              </a:rPr>
              <a:t>аппликация,</a:t>
            </a:r>
            <a:r>
              <a:rPr sz="1800" spc="-12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природный  материал),	театрализованные  сценки, записанные </a:t>
            </a:r>
            <a:r>
              <a:rPr sz="1800">
                <a:solidFill>
                  <a:srgbClr val="001F5F"/>
                </a:solidFill>
                <a:latin typeface="Verdana"/>
                <a:cs typeface="Verdana"/>
              </a:rPr>
              <a:t>на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видео,  записи интервью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7158" y="4429132"/>
            <a:ext cx="3143268" cy="17695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0034" y="928670"/>
            <a:ext cx="2905111" cy="21788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object 2"/>
          <p:cNvGrpSpPr/>
          <p:nvPr/>
        </p:nvGrpSpPr>
        <p:grpSpPr>
          <a:xfrm>
            <a:off x="1954910" y="272922"/>
            <a:ext cx="5306695" cy="601980"/>
            <a:chOff x="1954910" y="272922"/>
            <a:chExt cx="5306695" cy="601980"/>
          </a:xfrm>
        </p:grpSpPr>
        <p:sp>
          <p:nvSpPr>
            <p:cNvPr id="3" name="object 3"/>
            <p:cNvSpPr/>
            <p:nvPr/>
          </p:nvSpPr>
          <p:spPr>
            <a:xfrm>
              <a:off x="1967610" y="285622"/>
              <a:ext cx="5281295" cy="576580"/>
            </a:xfrm>
            <a:custGeom>
              <a:rect l="l" t="t" r="r" b="b"/>
              <a:pathLst>
                <a:path w="5281295" h="576580">
                  <a:moveTo>
                    <a:pt x="5184774" y="0"/>
                  </a:moveTo>
                  <a:lnTo>
                    <a:pt x="96012" y="0"/>
                  </a:lnTo>
                  <a:lnTo>
                    <a:pt x="58668" y="7536"/>
                  </a:lnTo>
                  <a:lnTo>
                    <a:pt x="28146" y="28098"/>
                  </a:lnTo>
                  <a:lnTo>
                    <a:pt x="7554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54" y="517403"/>
                  </a:lnTo>
                  <a:lnTo>
                    <a:pt x="28146" y="547925"/>
                  </a:lnTo>
                  <a:lnTo>
                    <a:pt x="58668" y="568517"/>
                  </a:lnTo>
                  <a:lnTo>
                    <a:pt x="96012" y="576072"/>
                  </a:lnTo>
                  <a:lnTo>
                    <a:pt x="5184774" y="576072"/>
                  </a:lnTo>
                  <a:lnTo>
                    <a:pt x="5222118" y="568517"/>
                  </a:lnTo>
                  <a:lnTo>
                    <a:pt x="5252640" y="547925"/>
                  </a:lnTo>
                  <a:lnTo>
                    <a:pt x="5273232" y="517403"/>
                  </a:lnTo>
                  <a:lnTo>
                    <a:pt x="5280787" y="480060"/>
                  </a:lnTo>
                  <a:lnTo>
                    <a:pt x="5280787" y="96012"/>
                  </a:lnTo>
                  <a:lnTo>
                    <a:pt x="5273232" y="58614"/>
                  </a:lnTo>
                  <a:lnTo>
                    <a:pt x="5252640" y="28098"/>
                  </a:lnTo>
                  <a:lnTo>
                    <a:pt x="5222118" y="7536"/>
                  </a:lnTo>
                  <a:lnTo>
                    <a:pt x="51847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67610" y="285622"/>
              <a:ext cx="5281295" cy="576580"/>
            </a:xfrm>
            <a:custGeom>
              <a:rect l="l" t="t" r="r" b="b"/>
              <a:pathLst>
                <a:path w="5281295" h="576580">
                  <a:moveTo>
                    <a:pt x="0" y="96012"/>
                  </a:moveTo>
                  <a:lnTo>
                    <a:pt x="7554" y="58614"/>
                  </a:lnTo>
                  <a:lnTo>
                    <a:pt x="28146" y="28098"/>
                  </a:lnTo>
                  <a:lnTo>
                    <a:pt x="58668" y="7536"/>
                  </a:lnTo>
                  <a:lnTo>
                    <a:pt x="96012" y="0"/>
                  </a:lnTo>
                  <a:lnTo>
                    <a:pt x="5184774" y="0"/>
                  </a:lnTo>
                  <a:lnTo>
                    <a:pt x="5222118" y="7536"/>
                  </a:lnTo>
                  <a:lnTo>
                    <a:pt x="5252640" y="28098"/>
                  </a:lnTo>
                  <a:lnTo>
                    <a:pt x="5273232" y="58614"/>
                  </a:lnTo>
                  <a:lnTo>
                    <a:pt x="5280787" y="96012"/>
                  </a:lnTo>
                  <a:lnTo>
                    <a:pt x="5280787" y="480060"/>
                  </a:lnTo>
                  <a:lnTo>
                    <a:pt x="5273232" y="517403"/>
                  </a:lnTo>
                  <a:lnTo>
                    <a:pt x="5252640" y="547925"/>
                  </a:lnTo>
                  <a:lnTo>
                    <a:pt x="5222118" y="568517"/>
                  </a:lnTo>
                  <a:lnTo>
                    <a:pt x="5184774" y="576072"/>
                  </a:lnTo>
                  <a:lnTo>
                    <a:pt x="96012" y="576072"/>
                  </a:lnTo>
                  <a:lnTo>
                    <a:pt x="58668" y="568517"/>
                  </a:lnTo>
                  <a:lnTo>
                    <a:pt x="28146" y="547925"/>
                  </a:lnTo>
                  <a:lnTo>
                    <a:pt x="7554" y="517403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69414" y="364362"/>
            <a:ext cx="48755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10310"/>
              </a:tabLst>
            </a:pPr>
            <a:r>
              <a:rPr spc="-5"/>
              <a:t>Этапы	создания</a:t>
            </a:r>
            <a:r>
              <a:rPr spc="-60"/>
              <a:t> </a:t>
            </a:r>
            <a:r>
              <a:rPr spc="-5"/>
              <a:t>буктрейлера</a:t>
            </a:r>
          </a:p>
        </p:txBody>
      </p:sp>
      <p:sp>
        <p:nvSpPr>
          <p:cNvPr id="6" name="object 6"/>
          <p:cNvSpPr/>
          <p:nvPr/>
        </p:nvSpPr>
        <p:spPr>
          <a:xfrm>
            <a:off x="3922140" y="332613"/>
            <a:ext cx="4785360" cy="63411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19446" y="1226896"/>
            <a:ext cx="292432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i="1" spc="-5" smtClean="0">
                <a:solidFill>
                  <a:srgbClr val="001F5F"/>
                </a:solidFill>
                <a:latin typeface="Verdana"/>
                <a:cs typeface="Verdana"/>
              </a:rPr>
              <a:t>Второй </a:t>
            </a:r>
            <a:r>
              <a:rPr sz="2000" b="1" i="1" spc="-55" smtClean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i="1" spc="-5">
                <a:solidFill>
                  <a:srgbClr val="001F5F"/>
                </a:solidFill>
                <a:latin typeface="Verdana"/>
                <a:cs typeface="Verdana"/>
              </a:rPr>
              <a:t>этап: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9447" y="1807845"/>
            <a:ext cx="3373754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>
                <a:solidFill>
                  <a:srgbClr val="FFFFFF"/>
                </a:solidFill>
                <a:latin typeface="Verdana"/>
                <a:cs typeface="Verdana"/>
              </a:rPr>
              <a:t>Монтаж</a:t>
            </a:r>
            <a:r>
              <a:rPr sz="1800" b="1" i="1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i="1">
                <a:solidFill>
                  <a:srgbClr val="FFFFFF"/>
                </a:solidFill>
                <a:latin typeface="Verdana"/>
                <a:cs typeface="Verdana"/>
              </a:rPr>
              <a:t>буктрейлера</a:t>
            </a:r>
            <a:endParaRPr sz="1800">
              <a:latin typeface="Verdana"/>
              <a:cs typeface="Verdana"/>
            </a:endParaRPr>
          </a:p>
          <a:p>
            <a:pPr marL="355600" marR="311785" indent="-342900">
              <a:lnSpc>
                <a:spcPct val="100000"/>
              </a:lnSpc>
              <a:buAutoNum type="arabicPeriod"/>
              <a:tabLst>
                <a:tab pos="355600"/>
              </a:tabLst>
            </a:pP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Звукозапись текста  сценария</a:t>
            </a:r>
            <a:r>
              <a:rPr sz="1800" spc="-8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буктрейлера</a:t>
            </a:r>
            <a:endParaRPr sz="1800">
              <a:latin typeface="Verdana"/>
              <a:cs typeface="Verdana"/>
            </a:endParaRPr>
          </a:p>
          <a:p>
            <a:pPr marL="436245" indent="-424180">
              <a:lnSpc>
                <a:spcPct val="100000"/>
              </a:lnSpc>
              <a:buAutoNum type="arabicPeriod"/>
              <a:tabLst>
                <a:tab pos="436245"/>
                <a:tab pos="436880"/>
              </a:tabLst>
            </a:pP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При монтаже</a:t>
            </a:r>
            <a:r>
              <a:rPr sz="1800" spc="-2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можно</a:t>
            </a:r>
            <a:endParaRPr sz="1800">
              <a:latin typeface="Verdana"/>
              <a:cs typeface="Verdana"/>
            </a:endParaRPr>
          </a:p>
          <a:p>
            <a:pPr marL="355600" algn="just">
              <a:lnSpc>
                <a:spcPct val="100000"/>
              </a:lnSpc>
            </a:pP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использовать</a:t>
            </a:r>
            <a:r>
              <a:rPr sz="1800" spc="-3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>
                <a:solidFill>
                  <a:srgbClr val="001F5F"/>
                </a:solidFill>
                <a:latin typeface="Verdana"/>
                <a:cs typeface="Verdana"/>
              </a:rPr>
              <a:t>любой</a:t>
            </a:r>
            <a:endParaRPr sz="1800">
              <a:latin typeface="Verdana"/>
              <a:cs typeface="Verdana"/>
            </a:endParaRPr>
          </a:p>
          <a:p>
            <a:pPr marL="355600" marR="5080" algn="just">
              <a:lnSpc>
                <a:spcPct val="100000"/>
              </a:lnSpc>
            </a:pP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видеоредактор, который  станет инструментом</a:t>
            </a:r>
            <a:r>
              <a:rPr sz="1800" spc="-6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для  создания</a:t>
            </a:r>
            <a:r>
              <a:rPr sz="1800" spc="-2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видеоролика.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1242208"/>
            <a:ext cx="3682746" cy="3563853"/>
            <a:chOff x="106752" y="1461076"/>
            <a:chExt cx="3682746" cy="3563853"/>
          </a:xfrm>
        </p:grpSpPr>
        <p:sp>
          <p:nvSpPr>
            <p:cNvPr id="11" name="object 11"/>
            <p:cNvSpPr/>
            <p:nvPr/>
          </p:nvSpPr>
          <p:spPr>
            <a:xfrm>
              <a:off x="106752" y="2733468"/>
              <a:ext cx="3682746" cy="229146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7796" y="1461076"/>
              <a:ext cx="2774950" cy="576580"/>
            </a:xfrm>
            <a:custGeom>
              <a:rect l="l" t="t" r="r" b="b"/>
              <a:pathLst>
                <a:path w="2774950" h="576579">
                  <a:moveTo>
                    <a:pt x="2678379" y="0"/>
                  </a:moveTo>
                  <a:lnTo>
                    <a:pt x="96012" y="0"/>
                  </a:lnTo>
                  <a:lnTo>
                    <a:pt x="58641" y="7536"/>
                  </a:lnTo>
                  <a:lnTo>
                    <a:pt x="28122" y="28098"/>
                  </a:lnTo>
                  <a:lnTo>
                    <a:pt x="7545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45" y="517403"/>
                  </a:lnTo>
                  <a:lnTo>
                    <a:pt x="28122" y="547925"/>
                  </a:lnTo>
                  <a:lnTo>
                    <a:pt x="58641" y="568517"/>
                  </a:lnTo>
                  <a:lnTo>
                    <a:pt x="96012" y="576072"/>
                  </a:lnTo>
                  <a:lnTo>
                    <a:pt x="2678379" y="576072"/>
                  </a:lnTo>
                  <a:lnTo>
                    <a:pt x="2715723" y="568517"/>
                  </a:lnTo>
                  <a:lnTo>
                    <a:pt x="2746244" y="547925"/>
                  </a:lnTo>
                  <a:lnTo>
                    <a:pt x="2766836" y="517403"/>
                  </a:lnTo>
                  <a:lnTo>
                    <a:pt x="2774391" y="480060"/>
                  </a:lnTo>
                  <a:lnTo>
                    <a:pt x="2774391" y="96012"/>
                  </a:lnTo>
                  <a:lnTo>
                    <a:pt x="2766836" y="58614"/>
                  </a:lnTo>
                  <a:lnTo>
                    <a:pt x="2746244" y="28098"/>
                  </a:lnTo>
                  <a:lnTo>
                    <a:pt x="2715723" y="7536"/>
                  </a:lnTo>
                  <a:lnTo>
                    <a:pt x="26783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0571" y="1461076"/>
              <a:ext cx="2774950" cy="576580"/>
            </a:xfrm>
            <a:custGeom>
              <a:rect l="l" t="t" r="r" b="b"/>
              <a:pathLst>
                <a:path w="2774950" h="576579">
                  <a:moveTo>
                    <a:pt x="0" y="96012"/>
                  </a:moveTo>
                  <a:lnTo>
                    <a:pt x="7545" y="58614"/>
                  </a:lnTo>
                  <a:lnTo>
                    <a:pt x="28122" y="28098"/>
                  </a:lnTo>
                  <a:lnTo>
                    <a:pt x="58641" y="7536"/>
                  </a:lnTo>
                  <a:lnTo>
                    <a:pt x="96012" y="0"/>
                  </a:lnTo>
                  <a:lnTo>
                    <a:pt x="2678379" y="0"/>
                  </a:lnTo>
                  <a:lnTo>
                    <a:pt x="2715723" y="7536"/>
                  </a:lnTo>
                  <a:lnTo>
                    <a:pt x="2746244" y="28098"/>
                  </a:lnTo>
                  <a:lnTo>
                    <a:pt x="2766836" y="58614"/>
                  </a:lnTo>
                  <a:lnTo>
                    <a:pt x="2774391" y="96012"/>
                  </a:lnTo>
                  <a:lnTo>
                    <a:pt x="2774391" y="480060"/>
                  </a:lnTo>
                  <a:lnTo>
                    <a:pt x="2766836" y="517403"/>
                  </a:lnTo>
                  <a:lnTo>
                    <a:pt x="2746244" y="547925"/>
                  </a:lnTo>
                  <a:lnTo>
                    <a:pt x="2715723" y="568517"/>
                  </a:lnTo>
                  <a:lnTo>
                    <a:pt x="2678379" y="576072"/>
                  </a:lnTo>
                  <a:lnTo>
                    <a:pt x="96012" y="576072"/>
                  </a:lnTo>
                  <a:lnTo>
                    <a:pt x="58641" y="568517"/>
                  </a:lnTo>
                  <a:lnTo>
                    <a:pt x="28122" y="547925"/>
                  </a:lnTo>
                  <a:lnTo>
                    <a:pt x="7545" y="517403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74259" y="1444820"/>
            <a:ext cx="1307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>
                <a:solidFill>
                  <a:srgbClr val="FFFFFF"/>
                </a:solidFill>
                <a:latin typeface="Times New Roman"/>
                <a:cs typeface="Times New Roman"/>
              </a:rPr>
              <a:t>Звукозапись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object 5"/>
          <p:cNvGrpSpPr/>
          <p:nvPr/>
        </p:nvGrpSpPr>
        <p:grpSpPr>
          <a:xfrm>
            <a:off x="1966976" y="153670"/>
            <a:ext cx="5354320" cy="456565"/>
            <a:chOff x="1966976" y="153670"/>
            <a:chExt cx="5354320" cy="456565"/>
          </a:xfrm>
        </p:grpSpPr>
        <p:sp>
          <p:nvSpPr>
            <p:cNvPr id="6" name="object 6"/>
            <p:cNvSpPr/>
            <p:nvPr/>
          </p:nvSpPr>
          <p:spPr>
            <a:xfrm>
              <a:off x="1979676" y="166370"/>
              <a:ext cx="5328920" cy="431165"/>
            </a:xfrm>
            <a:custGeom>
              <a:rect l="l" t="t" r="r" b="b"/>
              <a:pathLst>
                <a:path w="5328920" h="431165">
                  <a:moveTo>
                    <a:pt x="5256783" y="0"/>
                  </a:moveTo>
                  <a:lnTo>
                    <a:pt x="71881" y="0"/>
                  </a:lnTo>
                  <a:lnTo>
                    <a:pt x="43880" y="5639"/>
                  </a:lnTo>
                  <a:lnTo>
                    <a:pt x="21034" y="21018"/>
                  </a:lnTo>
                  <a:lnTo>
                    <a:pt x="5641" y="43826"/>
                  </a:lnTo>
                  <a:lnTo>
                    <a:pt x="0" y="71754"/>
                  </a:lnTo>
                  <a:lnTo>
                    <a:pt x="0" y="359028"/>
                  </a:lnTo>
                  <a:lnTo>
                    <a:pt x="5641" y="386957"/>
                  </a:lnTo>
                  <a:lnTo>
                    <a:pt x="21034" y="409765"/>
                  </a:lnTo>
                  <a:lnTo>
                    <a:pt x="43880" y="425144"/>
                  </a:lnTo>
                  <a:lnTo>
                    <a:pt x="71881" y="430783"/>
                  </a:lnTo>
                  <a:lnTo>
                    <a:pt x="5256783" y="430783"/>
                  </a:lnTo>
                  <a:lnTo>
                    <a:pt x="5284785" y="425144"/>
                  </a:lnTo>
                  <a:lnTo>
                    <a:pt x="5307631" y="409765"/>
                  </a:lnTo>
                  <a:lnTo>
                    <a:pt x="5323024" y="386957"/>
                  </a:lnTo>
                  <a:lnTo>
                    <a:pt x="5328666" y="359028"/>
                  </a:lnTo>
                  <a:lnTo>
                    <a:pt x="5328666" y="71754"/>
                  </a:lnTo>
                  <a:lnTo>
                    <a:pt x="5323024" y="43826"/>
                  </a:lnTo>
                  <a:lnTo>
                    <a:pt x="5307631" y="21018"/>
                  </a:lnTo>
                  <a:lnTo>
                    <a:pt x="5284785" y="5639"/>
                  </a:lnTo>
                  <a:lnTo>
                    <a:pt x="52567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79676" y="166370"/>
              <a:ext cx="5328920" cy="431165"/>
            </a:xfrm>
            <a:custGeom>
              <a:rect l="l" t="t" r="r" b="b"/>
              <a:pathLst>
                <a:path w="5328920" h="431165">
                  <a:moveTo>
                    <a:pt x="0" y="71754"/>
                  </a:moveTo>
                  <a:lnTo>
                    <a:pt x="5641" y="43826"/>
                  </a:lnTo>
                  <a:lnTo>
                    <a:pt x="21034" y="21018"/>
                  </a:lnTo>
                  <a:lnTo>
                    <a:pt x="43880" y="5639"/>
                  </a:lnTo>
                  <a:lnTo>
                    <a:pt x="71881" y="0"/>
                  </a:lnTo>
                  <a:lnTo>
                    <a:pt x="5256783" y="0"/>
                  </a:lnTo>
                  <a:lnTo>
                    <a:pt x="5284785" y="5639"/>
                  </a:lnTo>
                  <a:lnTo>
                    <a:pt x="5307631" y="21018"/>
                  </a:lnTo>
                  <a:lnTo>
                    <a:pt x="5323024" y="43826"/>
                  </a:lnTo>
                  <a:lnTo>
                    <a:pt x="5328666" y="71754"/>
                  </a:lnTo>
                  <a:lnTo>
                    <a:pt x="5328666" y="359028"/>
                  </a:lnTo>
                  <a:lnTo>
                    <a:pt x="5323024" y="386957"/>
                  </a:lnTo>
                  <a:lnTo>
                    <a:pt x="5307631" y="409765"/>
                  </a:lnTo>
                  <a:lnTo>
                    <a:pt x="5284785" y="425144"/>
                  </a:lnTo>
                  <a:lnTo>
                    <a:pt x="5256783" y="430783"/>
                  </a:lnTo>
                  <a:lnTo>
                    <a:pt x="71881" y="430783"/>
                  </a:lnTo>
                  <a:lnTo>
                    <a:pt x="43880" y="425144"/>
                  </a:lnTo>
                  <a:lnTo>
                    <a:pt x="21034" y="409765"/>
                  </a:lnTo>
                  <a:lnTo>
                    <a:pt x="5641" y="386957"/>
                  </a:lnTo>
                  <a:lnTo>
                    <a:pt x="0" y="359028"/>
                  </a:lnTo>
                  <a:lnTo>
                    <a:pt x="0" y="71754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35200" y="197866"/>
            <a:ext cx="47809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/>
              <a:t>Этапы создания</a:t>
            </a:r>
            <a:r>
              <a:rPr spc="-30"/>
              <a:t> </a:t>
            </a:r>
            <a:r>
              <a:rPr spc="-5"/>
              <a:t>буктрейлера</a:t>
            </a:r>
          </a:p>
        </p:txBody>
      </p:sp>
      <p:sp>
        <p:nvSpPr>
          <p:cNvPr id="9" name="object 9"/>
          <p:cNvSpPr/>
          <p:nvPr/>
        </p:nvSpPr>
        <p:spPr>
          <a:xfrm>
            <a:off x="1219200" y="166281"/>
            <a:ext cx="7529193" cy="652538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91329" y="1371091"/>
            <a:ext cx="19685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i="1" spc="-5" smtClean="0">
                <a:solidFill>
                  <a:srgbClr val="001F5F"/>
                </a:solidFill>
                <a:latin typeface="Verdana"/>
                <a:cs typeface="Verdana"/>
              </a:rPr>
              <a:t>Третий</a:t>
            </a:r>
            <a:r>
              <a:rPr sz="2000" b="1" i="1" spc="-45" smtClean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i="1" spc="-5">
                <a:solidFill>
                  <a:srgbClr val="001F5F"/>
                </a:solidFill>
                <a:latin typeface="Verdana"/>
                <a:cs typeface="Verdana"/>
              </a:rPr>
              <a:t>этап: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52600" y="1982165"/>
            <a:ext cx="6677052" cy="224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Презентация буктрейлера  </a:t>
            </a:r>
            <a:endParaRPr lang="ru-RU" sz="2400" b="1" spc="-5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err="1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Представление </a:t>
            </a:r>
            <a:r>
              <a:rPr sz="2400" spc="-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буктрейлера </a:t>
            </a:r>
            <a:r>
              <a:rPr sz="24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  его </a:t>
            </a:r>
            <a:r>
              <a:rPr sz="2400" spc="-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демонстрация</a:t>
            </a:r>
            <a:r>
              <a:rPr sz="2400" spc="-2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зрителям</a:t>
            </a:r>
            <a:r>
              <a:rPr lang="ru-RU" sz="2400" spc="-5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: родителям, педагогам ДОО</a:t>
            </a:r>
            <a:r>
              <a:rPr sz="2400" spc="-5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4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400" spc="-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работе со</a:t>
            </a:r>
            <a:r>
              <a:rPr sz="2400" spc="-3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старшими</a:t>
            </a:r>
            <a:r>
              <a:rPr lang="ru-RU" sz="2400" spc="-5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2400" spc="-1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sz="240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коль</a:t>
            </a:r>
            <a:r>
              <a:rPr sz="2400" spc="5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400" spc="-5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икам</a:t>
            </a:r>
            <a:r>
              <a:rPr sz="240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spc="-1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лизация  </a:t>
            </a:r>
            <a:r>
              <a:rPr sz="2400" spc="-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данного этапа </a:t>
            </a:r>
            <a:r>
              <a:rPr sz="24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должна</a:t>
            </a:r>
            <a:r>
              <a:rPr sz="2400" spc="-3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стать</a:t>
            </a:r>
            <a:r>
              <a:rPr lang="ru-RU" sz="2400" spc="-5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отправной </a:t>
            </a:r>
            <a:r>
              <a:rPr sz="2400" spc="-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точкой для  продвижения </a:t>
            </a:r>
            <a:r>
              <a:rPr sz="2400" spc="-1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творческого  </a:t>
            </a:r>
            <a:r>
              <a:rPr sz="2400" spc="-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продукта.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0"/>
            <a:ext cx="7886700" cy="9144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ct val="0"/>
              </a:spcAft>
              <a:defRPr/>
            </a:pP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</a:t>
            </a:r>
          </a:p>
        </p:txBody>
      </p:sp>
      <p:sp>
        <p:nvSpPr>
          <p:cNvPr id="6148" name="Объект 2"/>
          <p:cNvSpPr>
            <a:spLocks noGrp="1"/>
          </p:cNvSpPr>
          <p:nvPr>
            <p:ph idx="4294967295"/>
          </p:nvPr>
        </p:nvSpPr>
        <p:spPr>
          <a:xfrm>
            <a:off x="272562" y="717551"/>
            <a:ext cx="8686800" cy="5402263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buFont typeface="Arial"/>
              <a:buNone/>
            </a:pPr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ДЕТЕЙ:</a:t>
            </a:r>
          </a:p>
          <a:p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внедрить в педагогическую практику буктрейлер-технологию для формирования устойчивой мотивации и интереса детей к «чтению» художественной литературы;</a:t>
            </a:r>
          </a:p>
          <a:p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разработать и апробировать алгоритм использования буктрейлер-технологии при работе детей с текстом;</a:t>
            </a:r>
          </a:p>
          <a:p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у детей дошкольного возраста умение договариваться о совместной деятельности и ее конечном продукте, распределять обязанности между собой, умение работать в команде;</a:t>
            </a:r>
          </a:p>
          <a:p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(закладывать) основы осознанного чтения у дошкольников (понимание общего смысла текста выделение главной мысли)</a:t>
            </a:r>
          </a:p>
          <a:p>
            <a:pPr algn="just">
              <a:lnSpc>
                <a:spcPct val="100000"/>
              </a:lnSpc>
              <a:buFont typeface="Arial"/>
              <a:buNone/>
            </a:pPr>
            <a:r>
              <a:rPr lang="ru-RU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 ПЕДАГОГОВ: </a:t>
            </a:r>
          </a:p>
          <a:p>
            <a:pPr algn="just">
              <a:lnSpc>
                <a:spcPct val="100000"/>
              </a:lnSpc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повысить профессионализм в использовании технологии буктрейлер;</a:t>
            </a:r>
          </a:p>
          <a:p>
            <a:pPr>
              <a:lnSpc>
                <a:spcPct val="100000"/>
              </a:lnSpc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повысить количества образовательных, методических событий в ДОУ с родителями, педагогических инициатив;</a:t>
            </a:r>
          </a:p>
          <a:p>
            <a:pPr algn="just">
              <a:lnSpc>
                <a:spcPct val="100000"/>
              </a:lnSpc>
              <a:buFont typeface="Arial"/>
              <a:buNone/>
            </a:pPr>
            <a:r>
              <a:rPr lang="ru-RU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 РОДИТЕЛЕЙ:</a:t>
            </a:r>
          </a:p>
          <a:p>
            <a:pPr algn="just">
              <a:lnSpc>
                <a:spcPct val="100000"/>
              </a:lnSpc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сформировать  сотрудничество «Дети-педагоги-родители», как команды единомышленников;</a:t>
            </a:r>
          </a:p>
          <a:p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внедрить в педагогическую практику буктрейлер-технологию, для популяризации чтения художественной литературы в семьях воспитанников</a:t>
            </a:r>
          </a:p>
          <a:p>
            <a:pPr>
              <a:lnSpc>
                <a:spcPct val="100000"/>
              </a:lnSpc>
            </a:pPr>
            <a:endParaRPr lang="ru-RU" sz="17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object 2"/>
          <p:cNvGrpSpPr/>
          <p:nvPr/>
        </p:nvGrpSpPr>
        <p:grpSpPr>
          <a:xfrm>
            <a:off x="314629" y="116662"/>
            <a:ext cx="8829675" cy="6553200"/>
            <a:chOff x="314629" y="116662"/>
            <a:chExt cx="8829675" cy="6553200"/>
          </a:xfrm>
        </p:grpSpPr>
        <p:sp>
          <p:nvSpPr>
            <p:cNvPr id="3" name="object 3"/>
            <p:cNvSpPr/>
            <p:nvPr/>
          </p:nvSpPr>
          <p:spPr>
            <a:xfrm>
              <a:off x="314629" y="116662"/>
              <a:ext cx="8829370" cy="6552692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836" y="250444"/>
              <a:ext cx="8549640" cy="504190"/>
            </a:xfrm>
            <a:custGeom>
              <a:rect l="l" t="t" r="r" b="b"/>
              <a:pathLst>
                <a:path w="8549640" h="504190">
                  <a:moveTo>
                    <a:pt x="8465375" y="0"/>
                  </a:moveTo>
                  <a:lnTo>
                    <a:pt x="84010" y="0"/>
                  </a:lnTo>
                  <a:lnTo>
                    <a:pt x="51306" y="6617"/>
                  </a:lnTo>
                  <a:lnTo>
                    <a:pt x="24603" y="24653"/>
                  </a:lnTo>
                  <a:lnTo>
                    <a:pt x="6600" y="51381"/>
                  </a:lnTo>
                  <a:lnTo>
                    <a:pt x="0" y="84074"/>
                  </a:lnTo>
                  <a:lnTo>
                    <a:pt x="0" y="420115"/>
                  </a:lnTo>
                  <a:lnTo>
                    <a:pt x="6600" y="452788"/>
                  </a:lnTo>
                  <a:lnTo>
                    <a:pt x="24603" y="479472"/>
                  </a:lnTo>
                  <a:lnTo>
                    <a:pt x="51306" y="497464"/>
                  </a:lnTo>
                  <a:lnTo>
                    <a:pt x="84010" y="504063"/>
                  </a:lnTo>
                  <a:lnTo>
                    <a:pt x="8465375" y="504063"/>
                  </a:lnTo>
                  <a:lnTo>
                    <a:pt x="8498068" y="497464"/>
                  </a:lnTo>
                  <a:lnTo>
                    <a:pt x="8524795" y="479472"/>
                  </a:lnTo>
                  <a:lnTo>
                    <a:pt x="8542831" y="452788"/>
                  </a:lnTo>
                  <a:lnTo>
                    <a:pt x="8549449" y="420115"/>
                  </a:lnTo>
                  <a:lnTo>
                    <a:pt x="8549449" y="84074"/>
                  </a:lnTo>
                  <a:lnTo>
                    <a:pt x="8542831" y="51381"/>
                  </a:lnTo>
                  <a:lnTo>
                    <a:pt x="8524795" y="24653"/>
                  </a:lnTo>
                  <a:lnTo>
                    <a:pt x="8498068" y="6617"/>
                  </a:lnTo>
                  <a:lnTo>
                    <a:pt x="84653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836" y="250444"/>
              <a:ext cx="8549640" cy="504190"/>
            </a:xfrm>
            <a:custGeom>
              <a:rect l="l" t="t" r="r" b="b"/>
              <a:pathLst>
                <a:path w="8549640" h="504190">
                  <a:moveTo>
                    <a:pt x="0" y="84074"/>
                  </a:moveTo>
                  <a:lnTo>
                    <a:pt x="6600" y="51381"/>
                  </a:lnTo>
                  <a:lnTo>
                    <a:pt x="24603" y="24653"/>
                  </a:lnTo>
                  <a:lnTo>
                    <a:pt x="51306" y="6617"/>
                  </a:lnTo>
                  <a:lnTo>
                    <a:pt x="84010" y="0"/>
                  </a:lnTo>
                  <a:lnTo>
                    <a:pt x="8465375" y="0"/>
                  </a:lnTo>
                  <a:lnTo>
                    <a:pt x="8498068" y="6617"/>
                  </a:lnTo>
                  <a:lnTo>
                    <a:pt x="8524795" y="24653"/>
                  </a:lnTo>
                  <a:lnTo>
                    <a:pt x="8542831" y="51381"/>
                  </a:lnTo>
                  <a:lnTo>
                    <a:pt x="8549449" y="84074"/>
                  </a:lnTo>
                  <a:lnTo>
                    <a:pt x="8549449" y="420115"/>
                  </a:lnTo>
                  <a:lnTo>
                    <a:pt x="8542831" y="452788"/>
                  </a:lnTo>
                  <a:lnTo>
                    <a:pt x="8524795" y="479472"/>
                  </a:lnTo>
                  <a:lnTo>
                    <a:pt x="8498068" y="497464"/>
                  </a:lnTo>
                  <a:lnTo>
                    <a:pt x="8465375" y="504063"/>
                  </a:lnTo>
                  <a:lnTo>
                    <a:pt x="84010" y="504063"/>
                  </a:lnTo>
                  <a:lnTo>
                    <a:pt x="51306" y="497464"/>
                  </a:lnTo>
                  <a:lnTo>
                    <a:pt x="24603" y="479472"/>
                  </a:lnTo>
                  <a:lnTo>
                    <a:pt x="6600" y="452788"/>
                  </a:lnTo>
                  <a:lnTo>
                    <a:pt x="0" y="420115"/>
                  </a:lnTo>
                  <a:lnTo>
                    <a:pt x="0" y="8407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2995" y="1087373"/>
              <a:ext cx="178308" cy="17830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995" y="2306574"/>
              <a:ext cx="178308" cy="17830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2995" y="3220974"/>
              <a:ext cx="178308" cy="17830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2995" y="3830573"/>
              <a:ext cx="178308" cy="17830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995" y="4440173"/>
              <a:ext cx="178308" cy="17830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33373" y="1010869"/>
            <a:ext cx="749490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>
                <a:solidFill>
                  <a:srgbClr val="001F5F"/>
                </a:solidFill>
                <a:latin typeface="Verdana"/>
                <a:cs typeface="Verdana"/>
              </a:rPr>
              <a:t>Использование новой формы работы способствует  развитию интереса </a:t>
            </a:r>
            <a:r>
              <a:rPr sz="2000" spc="-10">
                <a:solidFill>
                  <a:srgbClr val="001F5F"/>
                </a:solidFill>
                <a:latin typeface="Verdana"/>
                <a:cs typeface="Verdana"/>
              </a:rPr>
              <a:t>детей </a:t>
            </a:r>
            <a:r>
              <a:rPr sz="2000">
                <a:solidFill>
                  <a:srgbClr val="001F5F"/>
                </a:solidFill>
                <a:latin typeface="Verdana"/>
                <a:cs typeface="Verdana"/>
              </a:rPr>
              <a:t>к </a:t>
            </a:r>
            <a:r>
              <a:rPr sz="2000" spc="-10">
                <a:solidFill>
                  <a:srgbClr val="001F5F"/>
                </a:solidFill>
                <a:latin typeface="Verdana"/>
                <a:cs typeface="Verdana"/>
              </a:rPr>
              <a:t>чтению художественной  литературы </a:t>
            </a:r>
            <a:r>
              <a:rPr sz="2000" spc="-5">
                <a:solidFill>
                  <a:srgbClr val="001F5F"/>
                </a:solidFill>
                <a:latin typeface="Verdana"/>
                <a:cs typeface="Verdana"/>
              </a:rPr>
              <a:t>посредством </a:t>
            </a:r>
            <a:r>
              <a:rPr sz="2000" spc="-10">
                <a:solidFill>
                  <a:srgbClr val="001F5F"/>
                </a:solidFill>
                <a:latin typeface="Verdana"/>
                <a:cs typeface="Verdana"/>
              </a:rPr>
              <a:t>создания </a:t>
            </a:r>
            <a:r>
              <a:rPr sz="2000" spc="-5">
                <a:solidFill>
                  <a:srgbClr val="001F5F"/>
                </a:solidFill>
                <a:latin typeface="Verdana"/>
                <a:cs typeface="Verdana"/>
              </a:rPr>
              <a:t>необычных условий  (интриги).</a:t>
            </a:r>
            <a:endParaRPr sz="20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5">
                <a:solidFill>
                  <a:srgbClr val="001F5F"/>
                </a:solidFill>
                <a:latin typeface="Verdana"/>
                <a:cs typeface="Verdana"/>
              </a:rPr>
              <a:t>Деятельность, </a:t>
            </a:r>
            <a:r>
              <a:rPr sz="2000" spc="-10">
                <a:solidFill>
                  <a:srgbClr val="001F5F"/>
                </a:solidFill>
                <a:latin typeface="Verdana"/>
                <a:cs typeface="Verdana"/>
              </a:rPr>
              <a:t>интересная </a:t>
            </a:r>
            <a:r>
              <a:rPr sz="2000" spc="-5">
                <a:solidFill>
                  <a:srgbClr val="001F5F"/>
                </a:solidFill>
                <a:latin typeface="Verdana"/>
                <a:cs typeface="Verdana"/>
              </a:rPr>
              <a:t>ребенку, является </a:t>
            </a:r>
            <a:r>
              <a:rPr sz="2000" spc="-10">
                <a:solidFill>
                  <a:srgbClr val="001F5F"/>
                </a:solidFill>
                <a:latin typeface="Verdana"/>
                <a:cs typeface="Verdana"/>
              </a:rPr>
              <a:t>сильным  мотивом, способствующим </a:t>
            </a:r>
            <a:r>
              <a:rPr sz="2000" spc="-5">
                <a:solidFill>
                  <a:srgbClr val="001F5F"/>
                </a:solidFill>
                <a:latin typeface="Verdana"/>
                <a:cs typeface="Verdana"/>
              </a:rPr>
              <a:t>активному </a:t>
            </a:r>
            <a:r>
              <a:rPr lang="ru-RU" sz="2000" spc="-5" smtClean="0">
                <a:solidFill>
                  <a:srgbClr val="001F5F"/>
                </a:solidFill>
                <a:latin typeface="Verdana"/>
                <a:cs typeface="Verdana"/>
              </a:rPr>
              <a:t>речевому </a:t>
            </a:r>
            <a:r>
              <a:rPr sz="2000" spc="-5" smtClean="0">
                <a:solidFill>
                  <a:srgbClr val="001F5F"/>
                </a:solidFill>
                <a:latin typeface="Verdana"/>
                <a:cs typeface="Verdana"/>
              </a:rPr>
              <a:t>развитию  дошкольника</a:t>
            </a:r>
            <a:r>
              <a:rPr sz="2000" spc="-5">
                <a:solidFill>
                  <a:srgbClr val="001F5F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2000" spc="-10">
                <a:solidFill>
                  <a:srgbClr val="001F5F"/>
                </a:solidFill>
                <a:latin typeface="Verdana"/>
                <a:cs typeface="Verdana"/>
              </a:rPr>
              <a:t>Реализация </a:t>
            </a:r>
            <a:r>
              <a:rPr sz="2000">
                <a:solidFill>
                  <a:srgbClr val="001F5F"/>
                </a:solidFill>
                <a:latin typeface="Verdana"/>
                <a:cs typeface="Verdana"/>
              </a:rPr>
              <a:t>в </a:t>
            </a:r>
            <a:r>
              <a:rPr sz="2000" spc="-5">
                <a:solidFill>
                  <a:srgbClr val="001F5F"/>
                </a:solidFill>
                <a:latin typeface="Verdana"/>
                <a:cs typeface="Verdana"/>
              </a:rPr>
              <a:t>практической</a:t>
            </a:r>
            <a:r>
              <a:rPr sz="2000" spc="37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spc="-5">
                <a:solidFill>
                  <a:srgbClr val="001F5F"/>
                </a:solidFill>
                <a:latin typeface="Verdana"/>
                <a:cs typeface="Verdana"/>
              </a:rPr>
              <a:t>деятельности</a:t>
            </a:r>
            <a:endParaRPr sz="20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spc="-5">
                <a:solidFill>
                  <a:srgbClr val="001F5F"/>
                </a:solidFill>
                <a:latin typeface="Verdana"/>
                <a:cs typeface="Verdana"/>
              </a:rPr>
              <a:t>инновационных форм работы </a:t>
            </a:r>
            <a:r>
              <a:rPr sz="2000">
                <a:solidFill>
                  <a:srgbClr val="001F5F"/>
                </a:solidFill>
                <a:latin typeface="Verdana"/>
                <a:cs typeface="Verdana"/>
              </a:rPr>
              <a:t>с</a:t>
            </a:r>
            <a:r>
              <a:rPr sz="2000" spc="-5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spc="-5">
                <a:solidFill>
                  <a:srgbClr val="001F5F"/>
                </a:solidFill>
                <a:latin typeface="Verdana"/>
                <a:cs typeface="Verdana"/>
              </a:rPr>
              <a:t>дошкольниками.</a:t>
            </a:r>
            <a:endParaRPr sz="20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5">
                <a:solidFill>
                  <a:srgbClr val="001F5F"/>
                </a:solidFill>
                <a:latin typeface="Verdana"/>
                <a:cs typeface="Verdana"/>
              </a:rPr>
              <a:t>Расширение содержания </a:t>
            </a:r>
            <a:r>
              <a:rPr sz="2000" spc="-10">
                <a:solidFill>
                  <a:srgbClr val="001F5F"/>
                </a:solidFill>
                <a:latin typeface="Verdana"/>
                <a:cs typeface="Verdana"/>
              </a:rPr>
              <a:t>совместной </a:t>
            </a:r>
            <a:r>
              <a:rPr sz="2000" spc="-5">
                <a:solidFill>
                  <a:srgbClr val="001F5F"/>
                </a:solidFill>
                <a:latin typeface="Verdana"/>
                <a:cs typeface="Verdana"/>
              </a:rPr>
              <a:t>деятельности </a:t>
            </a:r>
            <a:r>
              <a:rPr sz="2000">
                <a:solidFill>
                  <a:srgbClr val="001F5F"/>
                </a:solidFill>
                <a:latin typeface="Verdana"/>
                <a:cs typeface="Verdana"/>
              </a:rPr>
              <a:t>с  </a:t>
            </a:r>
            <a:r>
              <a:rPr sz="2000" spc="-5">
                <a:solidFill>
                  <a:srgbClr val="001F5F"/>
                </a:solidFill>
                <a:latin typeface="Verdana"/>
                <a:cs typeface="Verdana"/>
              </a:rPr>
              <a:t>детьми при создании творческого</a:t>
            </a:r>
            <a:r>
              <a:rPr sz="2000" spc="-10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spc="-5">
                <a:solidFill>
                  <a:srgbClr val="001F5F"/>
                </a:solidFill>
                <a:latin typeface="Verdana"/>
                <a:cs typeface="Verdana"/>
              </a:rPr>
              <a:t>продукта.</a:t>
            </a:r>
            <a:endParaRPr sz="2000">
              <a:latin typeface="Verdana"/>
              <a:cs typeface="Verdana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spc="-5">
                <a:solidFill>
                  <a:srgbClr val="001F5F"/>
                </a:solidFill>
                <a:latin typeface="Verdana"/>
                <a:cs typeface="Verdana"/>
              </a:rPr>
              <a:t>Вовлечение </a:t>
            </a:r>
            <a:r>
              <a:rPr sz="2000" spc="-10">
                <a:solidFill>
                  <a:srgbClr val="001F5F"/>
                </a:solidFill>
                <a:latin typeface="Verdana"/>
                <a:cs typeface="Verdana"/>
              </a:rPr>
              <a:t>родителей </a:t>
            </a:r>
            <a:r>
              <a:rPr sz="2000">
                <a:solidFill>
                  <a:srgbClr val="001F5F"/>
                </a:solidFill>
                <a:latin typeface="Verdana"/>
                <a:cs typeface="Verdana"/>
              </a:rPr>
              <a:t>в </a:t>
            </a:r>
            <a:r>
              <a:rPr sz="2000" spc="-5">
                <a:solidFill>
                  <a:srgbClr val="001F5F"/>
                </a:solidFill>
                <a:latin typeface="Verdana"/>
                <a:cs typeface="Verdana"/>
              </a:rPr>
              <a:t>непрерывный  </a:t>
            </a:r>
            <a:r>
              <a:rPr sz="2000">
                <a:solidFill>
                  <a:srgbClr val="001F5F"/>
                </a:solidFill>
                <a:latin typeface="Verdana"/>
                <a:cs typeface="Verdana"/>
              </a:rPr>
              <a:t>образовательный</a:t>
            </a:r>
            <a:r>
              <a:rPr sz="2000" spc="-6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spc="-5">
                <a:solidFill>
                  <a:srgbClr val="001F5F"/>
                </a:solidFill>
                <a:latin typeface="Verdana"/>
                <a:cs typeface="Verdana"/>
              </a:rPr>
              <a:t>процесс.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90391" y="282067"/>
            <a:ext cx="24345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0935"/>
              </a:tabLst>
            </a:pPr>
            <a:r>
              <a:rPr spc="-5"/>
              <a:t>Итоги	</a:t>
            </a:r>
            <a:r>
              <a:rPr spc="-10"/>
              <a:t>работы: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object 2"/>
          <p:cNvGrpSpPr/>
          <p:nvPr/>
        </p:nvGrpSpPr>
        <p:grpSpPr>
          <a:xfrm>
            <a:off x="314629" y="116662"/>
            <a:ext cx="8829675" cy="6553200"/>
            <a:chOff x="314629" y="116662"/>
            <a:chExt cx="8829675" cy="6553200"/>
          </a:xfrm>
        </p:grpSpPr>
        <p:sp>
          <p:nvSpPr>
            <p:cNvPr id="3" name="object 3"/>
            <p:cNvSpPr/>
            <p:nvPr/>
          </p:nvSpPr>
          <p:spPr>
            <a:xfrm>
              <a:off x="314629" y="116662"/>
              <a:ext cx="8829370" cy="6552692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836" y="250444"/>
              <a:ext cx="8549640" cy="504190"/>
            </a:xfrm>
            <a:custGeom>
              <a:rect l="l" t="t" r="r" b="b"/>
              <a:pathLst>
                <a:path w="8549640" h="504190">
                  <a:moveTo>
                    <a:pt x="8465375" y="0"/>
                  </a:moveTo>
                  <a:lnTo>
                    <a:pt x="84010" y="0"/>
                  </a:lnTo>
                  <a:lnTo>
                    <a:pt x="51306" y="6617"/>
                  </a:lnTo>
                  <a:lnTo>
                    <a:pt x="24603" y="24653"/>
                  </a:lnTo>
                  <a:lnTo>
                    <a:pt x="6600" y="51381"/>
                  </a:lnTo>
                  <a:lnTo>
                    <a:pt x="0" y="84074"/>
                  </a:lnTo>
                  <a:lnTo>
                    <a:pt x="0" y="420115"/>
                  </a:lnTo>
                  <a:lnTo>
                    <a:pt x="6600" y="452788"/>
                  </a:lnTo>
                  <a:lnTo>
                    <a:pt x="24603" y="479472"/>
                  </a:lnTo>
                  <a:lnTo>
                    <a:pt x="51306" y="497464"/>
                  </a:lnTo>
                  <a:lnTo>
                    <a:pt x="84010" y="504063"/>
                  </a:lnTo>
                  <a:lnTo>
                    <a:pt x="8465375" y="504063"/>
                  </a:lnTo>
                  <a:lnTo>
                    <a:pt x="8498068" y="497464"/>
                  </a:lnTo>
                  <a:lnTo>
                    <a:pt x="8524795" y="479472"/>
                  </a:lnTo>
                  <a:lnTo>
                    <a:pt x="8542831" y="452788"/>
                  </a:lnTo>
                  <a:lnTo>
                    <a:pt x="8549449" y="420115"/>
                  </a:lnTo>
                  <a:lnTo>
                    <a:pt x="8549449" y="84074"/>
                  </a:lnTo>
                  <a:lnTo>
                    <a:pt x="8542831" y="51381"/>
                  </a:lnTo>
                  <a:lnTo>
                    <a:pt x="8524795" y="24653"/>
                  </a:lnTo>
                  <a:lnTo>
                    <a:pt x="8498068" y="6617"/>
                  </a:lnTo>
                  <a:lnTo>
                    <a:pt x="84653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836" y="250444"/>
              <a:ext cx="8549640" cy="504190"/>
            </a:xfrm>
            <a:custGeom>
              <a:rect l="l" t="t" r="r" b="b"/>
              <a:pathLst>
                <a:path w="8549640" h="504190">
                  <a:moveTo>
                    <a:pt x="0" y="84074"/>
                  </a:moveTo>
                  <a:lnTo>
                    <a:pt x="6600" y="51381"/>
                  </a:lnTo>
                  <a:lnTo>
                    <a:pt x="24603" y="24653"/>
                  </a:lnTo>
                  <a:lnTo>
                    <a:pt x="51306" y="6617"/>
                  </a:lnTo>
                  <a:lnTo>
                    <a:pt x="84010" y="0"/>
                  </a:lnTo>
                  <a:lnTo>
                    <a:pt x="8465375" y="0"/>
                  </a:lnTo>
                  <a:lnTo>
                    <a:pt x="8498068" y="6617"/>
                  </a:lnTo>
                  <a:lnTo>
                    <a:pt x="8524795" y="24653"/>
                  </a:lnTo>
                  <a:lnTo>
                    <a:pt x="8542831" y="51381"/>
                  </a:lnTo>
                  <a:lnTo>
                    <a:pt x="8549449" y="84074"/>
                  </a:lnTo>
                  <a:lnTo>
                    <a:pt x="8549449" y="420115"/>
                  </a:lnTo>
                  <a:lnTo>
                    <a:pt x="8542831" y="452788"/>
                  </a:lnTo>
                  <a:lnTo>
                    <a:pt x="8524795" y="479472"/>
                  </a:lnTo>
                  <a:lnTo>
                    <a:pt x="8498068" y="497464"/>
                  </a:lnTo>
                  <a:lnTo>
                    <a:pt x="8465375" y="504063"/>
                  </a:lnTo>
                  <a:lnTo>
                    <a:pt x="84010" y="504063"/>
                  </a:lnTo>
                  <a:lnTo>
                    <a:pt x="51306" y="497464"/>
                  </a:lnTo>
                  <a:lnTo>
                    <a:pt x="24603" y="479472"/>
                  </a:lnTo>
                  <a:lnTo>
                    <a:pt x="6600" y="452788"/>
                  </a:lnTo>
                  <a:lnTo>
                    <a:pt x="0" y="420115"/>
                  </a:lnTo>
                  <a:lnTo>
                    <a:pt x="0" y="8407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2995" y="1087373"/>
              <a:ext cx="178308" cy="17830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995" y="2306574"/>
              <a:ext cx="178308" cy="17830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2995" y="3220974"/>
              <a:ext cx="178308" cy="17830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2995" y="3830573"/>
              <a:ext cx="178308" cy="17830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995" y="4440173"/>
              <a:ext cx="178308" cy="17830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90391" y="282067"/>
            <a:ext cx="243459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0935"/>
              </a:tabLst>
            </a:pPr>
            <a:r>
              <a:rPr lang="ru-RU" spc="-10" smtClean="0"/>
              <a:t>Наши успехи!</a:t>
            </a:r>
            <a:endParaRPr spc="-10"/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1045228">
            <a:off x="453053" y="949572"/>
            <a:ext cx="2293946" cy="31575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281013">
            <a:off x="6334841" y="866456"/>
            <a:ext cx="2099210" cy="301941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214678" y="857232"/>
            <a:ext cx="2609853" cy="2490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20" name="Рисунок 19" descr="https://sun9-9.userapi.com/impg/m2d1wIJ35O4zxwSZV3j94UBxbW4tjIT32iSp3g/uEcg-zAAXEM.jpg?size=810x1080&amp;quality=95&amp;sign=e49613553825cc0ec62d8ed247a28a71&amp;type=album"/>
          <p:cNvPicPr/>
          <p:nvPr/>
        </p:nvPicPr>
        <p:blipFill>
          <a:blip r:embed="rId7"/>
          <a:stretch>
            <a:fillRect/>
          </a:stretch>
        </p:blipFill>
        <p:spPr bwMode="auto">
          <a:xfrm rot="21067940">
            <a:off x="1727055" y="3535165"/>
            <a:ext cx="2573720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https://sun9-13.userapi.com/impg/USytrZi_vMomGkdeFciRp-65weEhvsnIZWhq3g/X_QoLUdnTPA.jpg?size=1280x960&amp;quality=95&amp;sign=fac2ffe5ce43318883b15486fcb475f1&amp;type=album"/>
          <p:cNvPicPr/>
          <p:nvPr/>
        </p:nvPicPr>
        <p:blipFill>
          <a:blip r:embed="rId8"/>
          <a:stretch>
            <a:fillRect/>
          </a:stretch>
        </p:blipFill>
        <p:spPr bwMode="auto">
          <a:xfrm rot="493588">
            <a:off x="4269875" y="3777614"/>
            <a:ext cx="4094407" cy="306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object 2"/>
          <p:cNvGrpSpPr/>
          <p:nvPr/>
        </p:nvGrpSpPr>
        <p:grpSpPr>
          <a:xfrm>
            <a:off x="314629" y="116662"/>
            <a:ext cx="8829675" cy="6553200"/>
            <a:chOff x="314629" y="116662"/>
            <a:chExt cx="8829675" cy="6553200"/>
          </a:xfrm>
        </p:grpSpPr>
        <p:sp>
          <p:nvSpPr>
            <p:cNvPr id="3" name="object 3"/>
            <p:cNvSpPr/>
            <p:nvPr/>
          </p:nvSpPr>
          <p:spPr>
            <a:xfrm>
              <a:off x="314629" y="116662"/>
              <a:ext cx="8829370" cy="6552692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836" y="250444"/>
              <a:ext cx="8549640" cy="504190"/>
            </a:xfrm>
            <a:custGeom>
              <a:rect l="l" t="t" r="r" b="b"/>
              <a:pathLst>
                <a:path w="8549640" h="504190">
                  <a:moveTo>
                    <a:pt x="8465375" y="0"/>
                  </a:moveTo>
                  <a:lnTo>
                    <a:pt x="84010" y="0"/>
                  </a:lnTo>
                  <a:lnTo>
                    <a:pt x="51306" y="6617"/>
                  </a:lnTo>
                  <a:lnTo>
                    <a:pt x="24603" y="24653"/>
                  </a:lnTo>
                  <a:lnTo>
                    <a:pt x="6600" y="51381"/>
                  </a:lnTo>
                  <a:lnTo>
                    <a:pt x="0" y="84074"/>
                  </a:lnTo>
                  <a:lnTo>
                    <a:pt x="0" y="420115"/>
                  </a:lnTo>
                  <a:lnTo>
                    <a:pt x="6600" y="452788"/>
                  </a:lnTo>
                  <a:lnTo>
                    <a:pt x="24603" y="479472"/>
                  </a:lnTo>
                  <a:lnTo>
                    <a:pt x="51306" y="497464"/>
                  </a:lnTo>
                  <a:lnTo>
                    <a:pt x="84010" y="504063"/>
                  </a:lnTo>
                  <a:lnTo>
                    <a:pt x="8465375" y="504063"/>
                  </a:lnTo>
                  <a:lnTo>
                    <a:pt x="8498068" y="497464"/>
                  </a:lnTo>
                  <a:lnTo>
                    <a:pt x="8524795" y="479472"/>
                  </a:lnTo>
                  <a:lnTo>
                    <a:pt x="8542831" y="452788"/>
                  </a:lnTo>
                  <a:lnTo>
                    <a:pt x="8549449" y="420115"/>
                  </a:lnTo>
                  <a:lnTo>
                    <a:pt x="8549449" y="84074"/>
                  </a:lnTo>
                  <a:lnTo>
                    <a:pt x="8542831" y="51381"/>
                  </a:lnTo>
                  <a:lnTo>
                    <a:pt x="8524795" y="24653"/>
                  </a:lnTo>
                  <a:lnTo>
                    <a:pt x="8498068" y="6617"/>
                  </a:lnTo>
                  <a:lnTo>
                    <a:pt x="84653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836" y="250444"/>
              <a:ext cx="8549640" cy="504190"/>
            </a:xfrm>
            <a:custGeom>
              <a:rect l="l" t="t" r="r" b="b"/>
              <a:pathLst>
                <a:path w="8549640" h="504190">
                  <a:moveTo>
                    <a:pt x="0" y="84074"/>
                  </a:moveTo>
                  <a:lnTo>
                    <a:pt x="6600" y="51381"/>
                  </a:lnTo>
                  <a:lnTo>
                    <a:pt x="24603" y="24653"/>
                  </a:lnTo>
                  <a:lnTo>
                    <a:pt x="51306" y="6617"/>
                  </a:lnTo>
                  <a:lnTo>
                    <a:pt x="84010" y="0"/>
                  </a:lnTo>
                  <a:lnTo>
                    <a:pt x="8465375" y="0"/>
                  </a:lnTo>
                  <a:lnTo>
                    <a:pt x="8498068" y="6617"/>
                  </a:lnTo>
                  <a:lnTo>
                    <a:pt x="8524795" y="24653"/>
                  </a:lnTo>
                  <a:lnTo>
                    <a:pt x="8542831" y="51381"/>
                  </a:lnTo>
                  <a:lnTo>
                    <a:pt x="8549449" y="84074"/>
                  </a:lnTo>
                  <a:lnTo>
                    <a:pt x="8549449" y="420115"/>
                  </a:lnTo>
                  <a:lnTo>
                    <a:pt x="8542831" y="452788"/>
                  </a:lnTo>
                  <a:lnTo>
                    <a:pt x="8524795" y="479472"/>
                  </a:lnTo>
                  <a:lnTo>
                    <a:pt x="8498068" y="497464"/>
                  </a:lnTo>
                  <a:lnTo>
                    <a:pt x="8465375" y="504063"/>
                  </a:lnTo>
                  <a:lnTo>
                    <a:pt x="84010" y="504063"/>
                  </a:lnTo>
                  <a:lnTo>
                    <a:pt x="51306" y="497464"/>
                  </a:lnTo>
                  <a:lnTo>
                    <a:pt x="24603" y="479472"/>
                  </a:lnTo>
                  <a:lnTo>
                    <a:pt x="6600" y="452788"/>
                  </a:lnTo>
                  <a:lnTo>
                    <a:pt x="0" y="420115"/>
                  </a:lnTo>
                  <a:lnTo>
                    <a:pt x="0" y="8407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2995" y="1087373"/>
              <a:ext cx="178308" cy="17830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995" y="2306574"/>
              <a:ext cx="178308" cy="17830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2995" y="3220974"/>
              <a:ext cx="178308" cy="17830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2995" y="3830573"/>
              <a:ext cx="178308" cy="17830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995" y="4440173"/>
              <a:ext cx="178308" cy="17830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90391" y="282067"/>
            <a:ext cx="243459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0935"/>
              </a:tabLst>
            </a:pPr>
            <a:r>
              <a:rPr lang="ru-RU" spc="-10" smtClean="0"/>
              <a:t>Наши успехи!</a:t>
            </a:r>
            <a:endParaRPr spc="-1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1472" y="1000108"/>
            <a:ext cx="3232843" cy="22860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71472" y="3857628"/>
            <a:ext cx="3320770" cy="23481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rot="356766">
            <a:off x="4568736" y="846012"/>
            <a:ext cx="4071966" cy="29068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2050" name="Picture 2" descr="E:\фото тел\13.03.24 массаж\225239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 rot="21181400">
            <a:off x="4338956" y="3953565"/>
            <a:ext cx="4071930" cy="229234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object 2"/>
          <p:cNvGrpSpPr/>
          <p:nvPr/>
        </p:nvGrpSpPr>
        <p:grpSpPr>
          <a:xfrm>
            <a:off x="314629" y="116662"/>
            <a:ext cx="8829675" cy="6553200"/>
            <a:chOff x="314629" y="116662"/>
            <a:chExt cx="8829675" cy="6553200"/>
          </a:xfrm>
        </p:grpSpPr>
        <p:sp>
          <p:nvSpPr>
            <p:cNvPr id="3" name="object 3"/>
            <p:cNvSpPr/>
            <p:nvPr/>
          </p:nvSpPr>
          <p:spPr>
            <a:xfrm>
              <a:off x="314629" y="116662"/>
              <a:ext cx="8829370" cy="6552692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836" y="250444"/>
              <a:ext cx="8549640" cy="504190"/>
            </a:xfrm>
            <a:custGeom>
              <a:rect l="l" t="t" r="r" b="b"/>
              <a:pathLst>
                <a:path w="8549640" h="504190">
                  <a:moveTo>
                    <a:pt x="8465375" y="0"/>
                  </a:moveTo>
                  <a:lnTo>
                    <a:pt x="84010" y="0"/>
                  </a:lnTo>
                  <a:lnTo>
                    <a:pt x="51306" y="6617"/>
                  </a:lnTo>
                  <a:lnTo>
                    <a:pt x="24603" y="24653"/>
                  </a:lnTo>
                  <a:lnTo>
                    <a:pt x="6600" y="51381"/>
                  </a:lnTo>
                  <a:lnTo>
                    <a:pt x="0" y="84074"/>
                  </a:lnTo>
                  <a:lnTo>
                    <a:pt x="0" y="420115"/>
                  </a:lnTo>
                  <a:lnTo>
                    <a:pt x="6600" y="452788"/>
                  </a:lnTo>
                  <a:lnTo>
                    <a:pt x="24603" y="479472"/>
                  </a:lnTo>
                  <a:lnTo>
                    <a:pt x="51306" y="497464"/>
                  </a:lnTo>
                  <a:lnTo>
                    <a:pt x="84010" y="504063"/>
                  </a:lnTo>
                  <a:lnTo>
                    <a:pt x="8465375" y="504063"/>
                  </a:lnTo>
                  <a:lnTo>
                    <a:pt x="8498068" y="497464"/>
                  </a:lnTo>
                  <a:lnTo>
                    <a:pt x="8524795" y="479472"/>
                  </a:lnTo>
                  <a:lnTo>
                    <a:pt x="8542831" y="452788"/>
                  </a:lnTo>
                  <a:lnTo>
                    <a:pt x="8549449" y="420115"/>
                  </a:lnTo>
                  <a:lnTo>
                    <a:pt x="8549449" y="84074"/>
                  </a:lnTo>
                  <a:lnTo>
                    <a:pt x="8542831" y="51381"/>
                  </a:lnTo>
                  <a:lnTo>
                    <a:pt x="8524795" y="24653"/>
                  </a:lnTo>
                  <a:lnTo>
                    <a:pt x="8498068" y="6617"/>
                  </a:lnTo>
                  <a:lnTo>
                    <a:pt x="84653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836" y="250444"/>
              <a:ext cx="8549640" cy="504190"/>
            </a:xfrm>
            <a:custGeom>
              <a:rect l="l" t="t" r="r" b="b"/>
              <a:pathLst>
                <a:path w="8549640" h="504190">
                  <a:moveTo>
                    <a:pt x="0" y="84074"/>
                  </a:moveTo>
                  <a:lnTo>
                    <a:pt x="6600" y="51381"/>
                  </a:lnTo>
                  <a:lnTo>
                    <a:pt x="24603" y="24653"/>
                  </a:lnTo>
                  <a:lnTo>
                    <a:pt x="51306" y="6617"/>
                  </a:lnTo>
                  <a:lnTo>
                    <a:pt x="84010" y="0"/>
                  </a:lnTo>
                  <a:lnTo>
                    <a:pt x="8465375" y="0"/>
                  </a:lnTo>
                  <a:lnTo>
                    <a:pt x="8498068" y="6617"/>
                  </a:lnTo>
                  <a:lnTo>
                    <a:pt x="8524795" y="24653"/>
                  </a:lnTo>
                  <a:lnTo>
                    <a:pt x="8542831" y="51381"/>
                  </a:lnTo>
                  <a:lnTo>
                    <a:pt x="8549449" y="84074"/>
                  </a:lnTo>
                  <a:lnTo>
                    <a:pt x="8549449" y="420115"/>
                  </a:lnTo>
                  <a:lnTo>
                    <a:pt x="8542831" y="452788"/>
                  </a:lnTo>
                  <a:lnTo>
                    <a:pt x="8524795" y="479472"/>
                  </a:lnTo>
                  <a:lnTo>
                    <a:pt x="8498068" y="497464"/>
                  </a:lnTo>
                  <a:lnTo>
                    <a:pt x="8465375" y="504063"/>
                  </a:lnTo>
                  <a:lnTo>
                    <a:pt x="84010" y="504063"/>
                  </a:lnTo>
                  <a:lnTo>
                    <a:pt x="51306" y="497464"/>
                  </a:lnTo>
                  <a:lnTo>
                    <a:pt x="24603" y="479472"/>
                  </a:lnTo>
                  <a:lnTo>
                    <a:pt x="6600" y="452788"/>
                  </a:lnTo>
                  <a:lnTo>
                    <a:pt x="0" y="420115"/>
                  </a:lnTo>
                  <a:lnTo>
                    <a:pt x="0" y="8407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2995" y="1087373"/>
              <a:ext cx="178308" cy="17830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995" y="2306574"/>
              <a:ext cx="178308" cy="17830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2995" y="3220974"/>
              <a:ext cx="178308" cy="17830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2995" y="3830573"/>
              <a:ext cx="178308" cy="17830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995" y="4440173"/>
              <a:ext cx="178308" cy="17830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90391" y="282067"/>
            <a:ext cx="243459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0935"/>
              </a:tabLst>
            </a:pPr>
            <a:r>
              <a:rPr lang="ru-RU" spc="-10" smtClean="0"/>
              <a:t>Наши успехи!</a:t>
            </a:r>
            <a:endParaRPr spc="-10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8595" y="857232"/>
            <a:ext cx="2514895" cy="35004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074" name="Picture 2" descr="E:\фото тел\13.03.24 массаж\224794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286512" y="928670"/>
            <a:ext cx="2447932" cy="371381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rot="338203">
            <a:off x="2571736" y="3357562"/>
            <a:ext cx="3911522" cy="27860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object 2"/>
          <p:cNvGrpSpPr/>
          <p:nvPr/>
        </p:nvGrpSpPr>
        <p:grpSpPr>
          <a:xfrm>
            <a:off x="314629" y="116662"/>
            <a:ext cx="8829675" cy="6553200"/>
            <a:chOff x="314629" y="116662"/>
            <a:chExt cx="8829675" cy="6553200"/>
          </a:xfrm>
        </p:grpSpPr>
        <p:sp>
          <p:nvSpPr>
            <p:cNvPr id="3" name="object 3"/>
            <p:cNvSpPr/>
            <p:nvPr/>
          </p:nvSpPr>
          <p:spPr>
            <a:xfrm>
              <a:off x="314629" y="116662"/>
              <a:ext cx="8829370" cy="6552692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836" y="250444"/>
              <a:ext cx="8549640" cy="504190"/>
            </a:xfrm>
            <a:custGeom>
              <a:rect l="l" t="t" r="r" b="b"/>
              <a:pathLst>
                <a:path w="8549640" h="504190">
                  <a:moveTo>
                    <a:pt x="8465375" y="0"/>
                  </a:moveTo>
                  <a:lnTo>
                    <a:pt x="84010" y="0"/>
                  </a:lnTo>
                  <a:lnTo>
                    <a:pt x="51306" y="6617"/>
                  </a:lnTo>
                  <a:lnTo>
                    <a:pt x="24603" y="24653"/>
                  </a:lnTo>
                  <a:lnTo>
                    <a:pt x="6600" y="51381"/>
                  </a:lnTo>
                  <a:lnTo>
                    <a:pt x="0" y="84074"/>
                  </a:lnTo>
                  <a:lnTo>
                    <a:pt x="0" y="420115"/>
                  </a:lnTo>
                  <a:lnTo>
                    <a:pt x="6600" y="452788"/>
                  </a:lnTo>
                  <a:lnTo>
                    <a:pt x="24603" y="479472"/>
                  </a:lnTo>
                  <a:lnTo>
                    <a:pt x="51306" y="497464"/>
                  </a:lnTo>
                  <a:lnTo>
                    <a:pt x="84010" y="504063"/>
                  </a:lnTo>
                  <a:lnTo>
                    <a:pt x="8465375" y="504063"/>
                  </a:lnTo>
                  <a:lnTo>
                    <a:pt x="8498068" y="497464"/>
                  </a:lnTo>
                  <a:lnTo>
                    <a:pt x="8524795" y="479472"/>
                  </a:lnTo>
                  <a:lnTo>
                    <a:pt x="8542831" y="452788"/>
                  </a:lnTo>
                  <a:lnTo>
                    <a:pt x="8549449" y="420115"/>
                  </a:lnTo>
                  <a:lnTo>
                    <a:pt x="8549449" y="84074"/>
                  </a:lnTo>
                  <a:lnTo>
                    <a:pt x="8542831" y="51381"/>
                  </a:lnTo>
                  <a:lnTo>
                    <a:pt x="8524795" y="24653"/>
                  </a:lnTo>
                  <a:lnTo>
                    <a:pt x="8498068" y="6617"/>
                  </a:lnTo>
                  <a:lnTo>
                    <a:pt x="84653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836" y="250444"/>
              <a:ext cx="8549640" cy="504190"/>
            </a:xfrm>
            <a:custGeom>
              <a:rect l="l" t="t" r="r" b="b"/>
              <a:pathLst>
                <a:path w="8549640" h="504190">
                  <a:moveTo>
                    <a:pt x="0" y="84074"/>
                  </a:moveTo>
                  <a:lnTo>
                    <a:pt x="6600" y="51381"/>
                  </a:lnTo>
                  <a:lnTo>
                    <a:pt x="24603" y="24653"/>
                  </a:lnTo>
                  <a:lnTo>
                    <a:pt x="51306" y="6617"/>
                  </a:lnTo>
                  <a:lnTo>
                    <a:pt x="84010" y="0"/>
                  </a:lnTo>
                  <a:lnTo>
                    <a:pt x="8465375" y="0"/>
                  </a:lnTo>
                  <a:lnTo>
                    <a:pt x="8498068" y="6617"/>
                  </a:lnTo>
                  <a:lnTo>
                    <a:pt x="8524795" y="24653"/>
                  </a:lnTo>
                  <a:lnTo>
                    <a:pt x="8542831" y="51381"/>
                  </a:lnTo>
                  <a:lnTo>
                    <a:pt x="8549449" y="84074"/>
                  </a:lnTo>
                  <a:lnTo>
                    <a:pt x="8549449" y="420115"/>
                  </a:lnTo>
                  <a:lnTo>
                    <a:pt x="8542831" y="452788"/>
                  </a:lnTo>
                  <a:lnTo>
                    <a:pt x="8524795" y="479472"/>
                  </a:lnTo>
                  <a:lnTo>
                    <a:pt x="8498068" y="497464"/>
                  </a:lnTo>
                  <a:lnTo>
                    <a:pt x="8465375" y="504063"/>
                  </a:lnTo>
                  <a:lnTo>
                    <a:pt x="84010" y="504063"/>
                  </a:lnTo>
                  <a:lnTo>
                    <a:pt x="51306" y="497464"/>
                  </a:lnTo>
                  <a:lnTo>
                    <a:pt x="24603" y="479472"/>
                  </a:lnTo>
                  <a:lnTo>
                    <a:pt x="6600" y="452788"/>
                  </a:lnTo>
                  <a:lnTo>
                    <a:pt x="0" y="420115"/>
                  </a:lnTo>
                  <a:lnTo>
                    <a:pt x="0" y="8407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2995" y="1087373"/>
              <a:ext cx="178308" cy="17830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995" y="2306574"/>
              <a:ext cx="178308" cy="17830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2995" y="3220974"/>
              <a:ext cx="178308" cy="17830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2995" y="3830573"/>
              <a:ext cx="178308" cy="17830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995" y="4440173"/>
              <a:ext cx="178308" cy="17830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90391" y="282067"/>
            <a:ext cx="243459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0935"/>
              </a:tabLst>
            </a:pPr>
            <a:r>
              <a:rPr lang="ru-RU" spc="-10" smtClean="0"/>
              <a:t>Наши успехи!</a:t>
            </a:r>
            <a:endParaRPr spc="-1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86446" y="3286124"/>
            <a:ext cx="2241385" cy="31739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28596" y="928670"/>
            <a:ext cx="2727711" cy="19288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429388" y="928670"/>
            <a:ext cx="2714612" cy="19195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357554" y="1000108"/>
            <a:ext cx="2627011" cy="18573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00034" y="3286124"/>
            <a:ext cx="2241140" cy="311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071802" y="3286124"/>
            <a:ext cx="2293946" cy="31575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object 2"/>
          <p:cNvGrpSpPr/>
          <p:nvPr/>
        </p:nvGrpSpPr>
        <p:grpSpPr>
          <a:xfrm>
            <a:off x="670864" y="175895"/>
            <a:ext cx="7946390" cy="817880"/>
            <a:chOff x="670864" y="175895"/>
            <a:chExt cx="7946390" cy="817880"/>
          </a:xfrm>
        </p:grpSpPr>
        <p:sp>
          <p:nvSpPr>
            <p:cNvPr id="3" name="object 3"/>
            <p:cNvSpPr/>
            <p:nvPr/>
          </p:nvSpPr>
          <p:spPr>
            <a:xfrm>
              <a:off x="683564" y="188595"/>
              <a:ext cx="7920990" cy="792480"/>
            </a:xfrm>
            <a:custGeom>
              <a:rect l="l" t="t" r="r" b="b"/>
              <a:pathLst>
                <a:path w="7920990" h="792480">
                  <a:moveTo>
                    <a:pt x="7788859" y="0"/>
                  </a:moveTo>
                  <a:lnTo>
                    <a:pt x="132016" y="0"/>
                  </a:lnTo>
                  <a:lnTo>
                    <a:pt x="90289" y="6738"/>
                  </a:lnTo>
                  <a:lnTo>
                    <a:pt x="54049" y="25497"/>
                  </a:lnTo>
                  <a:lnTo>
                    <a:pt x="25471" y="54095"/>
                  </a:lnTo>
                  <a:lnTo>
                    <a:pt x="6730" y="90350"/>
                  </a:lnTo>
                  <a:lnTo>
                    <a:pt x="0" y="132079"/>
                  </a:lnTo>
                  <a:lnTo>
                    <a:pt x="0" y="660145"/>
                  </a:lnTo>
                  <a:lnTo>
                    <a:pt x="6730" y="701861"/>
                  </a:lnTo>
                  <a:lnTo>
                    <a:pt x="25471" y="738085"/>
                  </a:lnTo>
                  <a:lnTo>
                    <a:pt x="54049" y="766646"/>
                  </a:lnTo>
                  <a:lnTo>
                    <a:pt x="90289" y="785374"/>
                  </a:lnTo>
                  <a:lnTo>
                    <a:pt x="132016" y="792099"/>
                  </a:lnTo>
                  <a:lnTo>
                    <a:pt x="7788859" y="792099"/>
                  </a:lnTo>
                  <a:lnTo>
                    <a:pt x="7830588" y="785374"/>
                  </a:lnTo>
                  <a:lnTo>
                    <a:pt x="7866843" y="766646"/>
                  </a:lnTo>
                  <a:lnTo>
                    <a:pt x="7895441" y="738085"/>
                  </a:lnTo>
                  <a:lnTo>
                    <a:pt x="7914201" y="701861"/>
                  </a:lnTo>
                  <a:lnTo>
                    <a:pt x="7920939" y="660145"/>
                  </a:lnTo>
                  <a:lnTo>
                    <a:pt x="7920939" y="132079"/>
                  </a:lnTo>
                  <a:lnTo>
                    <a:pt x="7914201" y="90350"/>
                  </a:lnTo>
                  <a:lnTo>
                    <a:pt x="7895441" y="54095"/>
                  </a:lnTo>
                  <a:lnTo>
                    <a:pt x="7866843" y="25497"/>
                  </a:lnTo>
                  <a:lnTo>
                    <a:pt x="7830588" y="6738"/>
                  </a:lnTo>
                  <a:lnTo>
                    <a:pt x="778885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3564" y="188595"/>
              <a:ext cx="7920990" cy="792480"/>
            </a:xfrm>
            <a:custGeom>
              <a:rect l="l" t="t" r="r" b="b"/>
              <a:pathLst>
                <a:path w="7920990" h="792480">
                  <a:moveTo>
                    <a:pt x="0" y="132079"/>
                  </a:moveTo>
                  <a:lnTo>
                    <a:pt x="6730" y="90350"/>
                  </a:lnTo>
                  <a:lnTo>
                    <a:pt x="25471" y="54095"/>
                  </a:lnTo>
                  <a:lnTo>
                    <a:pt x="54049" y="25497"/>
                  </a:lnTo>
                  <a:lnTo>
                    <a:pt x="90289" y="6738"/>
                  </a:lnTo>
                  <a:lnTo>
                    <a:pt x="132016" y="0"/>
                  </a:lnTo>
                  <a:lnTo>
                    <a:pt x="7788859" y="0"/>
                  </a:lnTo>
                  <a:lnTo>
                    <a:pt x="7830588" y="6738"/>
                  </a:lnTo>
                  <a:lnTo>
                    <a:pt x="7866843" y="25497"/>
                  </a:lnTo>
                  <a:lnTo>
                    <a:pt x="7895441" y="54095"/>
                  </a:lnTo>
                  <a:lnTo>
                    <a:pt x="7914201" y="90350"/>
                  </a:lnTo>
                  <a:lnTo>
                    <a:pt x="7920939" y="132079"/>
                  </a:lnTo>
                  <a:lnTo>
                    <a:pt x="7920939" y="660145"/>
                  </a:lnTo>
                  <a:lnTo>
                    <a:pt x="7914201" y="701861"/>
                  </a:lnTo>
                  <a:lnTo>
                    <a:pt x="7895441" y="738085"/>
                  </a:lnTo>
                  <a:lnTo>
                    <a:pt x="7866843" y="766646"/>
                  </a:lnTo>
                  <a:lnTo>
                    <a:pt x="7830588" y="785374"/>
                  </a:lnTo>
                  <a:lnTo>
                    <a:pt x="7788859" y="792099"/>
                  </a:lnTo>
                  <a:lnTo>
                    <a:pt x="132016" y="792099"/>
                  </a:lnTo>
                  <a:lnTo>
                    <a:pt x="90289" y="785374"/>
                  </a:lnTo>
                  <a:lnTo>
                    <a:pt x="54049" y="766646"/>
                  </a:lnTo>
                  <a:lnTo>
                    <a:pt x="25471" y="738085"/>
                  </a:lnTo>
                  <a:lnTo>
                    <a:pt x="6730" y="701861"/>
                  </a:lnTo>
                  <a:lnTo>
                    <a:pt x="0" y="660145"/>
                  </a:lnTo>
                  <a:lnTo>
                    <a:pt x="0" y="13207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54629" y="436244"/>
            <a:ext cx="37407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/>
              <a:t>Что такое</a:t>
            </a:r>
            <a:r>
              <a:rPr spc="-30"/>
              <a:t> </a:t>
            </a:r>
            <a:r>
              <a:rPr spc="-5"/>
              <a:t>Буктрейлер?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96074" y="1412786"/>
            <a:ext cx="8418830" cy="5264785"/>
            <a:chOff x="496074" y="1412786"/>
            <a:chExt cx="8418830" cy="5264785"/>
          </a:xfrm>
        </p:grpSpPr>
        <p:sp>
          <p:nvSpPr>
            <p:cNvPr id="7" name="object 7"/>
            <p:cNvSpPr/>
            <p:nvPr/>
          </p:nvSpPr>
          <p:spPr>
            <a:xfrm>
              <a:off x="496074" y="4509071"/>
              <a:ext cx="2987801" cy="2168017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90064" y="1412786"/>
              <a:ext cx="6624320" cy="511225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563239" y="1680463"/>
            <a:ext cx="481457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5">
                <a:solidFill>
                  <a:srgbClr val="FFFFFF"/>
                </a:solidFill>
                <a:latin typeface="Verdana"/>
                <a:cs typeface="Verdana"/>
              </a:rPr>
              <a:t>(англ.</a:t>
            </a:r>
            <a:r>
              <a:rPr sz="2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>
                <a:solidFill>
                  <a:srgbClr val="FFFFFF"/>
                </a:solidFill>
                <a:latin typeface="Verdana"/>
                <a:cs typeface="Verdana"/>
              </a:rPr>
              <a:t>booktrailer)</a:t>
            </a:r>
            <a:endParaRPr sz="2000">
              <a:latin typeface="Verdana"/>
              <a:cs typeface="Verdana"/>
            </a:endParaRPr>
          </a:p>
          <a:p>
            <a:pPr marL="12700" marR="7620" algn="just">
              <a:lnSpc>
                <a:spcPct val="100000"/>
              </a:lnSpc>
            </a:pPr>
            <a:r>
              <a:rPr sz="2000" spc="-5" err="1" smtClean="0">
                <a:solidFill>
                  <a:srgbClr val="FFFFFF"/>
                </a:solidFill>
                <a:latin typeface="Verdana"/>
                <a:cs typeface="Verdana"/>
              </a:rPr>
              <a:t>Это короткий </a:t>
            </a:r>
            <a:r>
              <a:rPr sz="2000" spc="-10" err="1" smtClean="0">
                <a:solidFill>
                  <a:srgbClr val="FFFFFF"/>
                </a:solidFill>
                <a:latin typeface="Verdana"/>
                <a:cs typeface="Verdana"/>
              </a:rPr>
              <a:t>видеоролик,  </a:t>
            </a:r>
            <a:r>
              <a:rPr sz="2000" spc="-5" err="1" smtClean="0">
                <a:solidFill>
                  <a:srgbClr val="FFFFFF"/>
                </a:solidFill>
                <a:latin typeface="Verdana"/>
                <a:cs typeface="Verdana"/>
              </a:rPr>
              <a:t>созданный </a:t>
            </a:r>
            <a:r>
              <a:rPr sz="2000" err="1" smtClean="0">
                <a:solidFill>
                  <a:srgbClr val="FFFFFF"/>
                </a:solidFill>
                <a:latin typeface="Verdana"/>
                <a:cs typeface="Verdana"/>
              </a:rPr>
              <a:t>по </a:t>
            </a:r>
            <a:r>
              <a:rPr sz="2000" spc="-5" err="1" smtClean="0">
                <a:solidFill>
                  <a:srgbClr val="FFFFFF"/>
                </a:solidFill>
                <a:latin typeface="Verdana"/>
                <a:cs typeface="Verdana"/>
              </a:rPr>
              <a:t>мотивам</a:t>
            </a:r>
            <a:r>
              <a:rPr sz="2000" spc="-85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err="1" smtClean="0">
                <a:solidFill>
                  <a:srgbClr val="FFFFFF"/>
                </a:solidFill>
                <a:latin typeface="Verdana"/>
                <a:cs typeface="Verdana"/>
              </a:rPr>
              <a:t>книги</a:t>
            </a:r>
            <a:r>
              <a:rPr lang="ru-RU" sz="200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000" smtClean="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5" err="1" smtClean="0">
                <a:solidFill>
                  <a:srgbClr val="FFFFFF"/>
                </a:solidFill>
                <a:latin typeface="Verdana"/>
                <a:cs typeface="Verdana"/>
              </a:rPr>
              <a:t>Основная его задача </a:t>
            </a:r>
            <a:r>
              <a:rPr sz="2000" smtClean="0">
                <a:solidFill>
                  <a:srgbClr val="FFFFFF"/>
                </a:solidFill>
                <a:latin typeface="Verdana"/>
                <a:cs typeface="Verdana"/>
              </a:rPr>
              <a:t>– </a:t>
            </a:r>
            <a:r>
              <a:rPr sz="2000" spc="-5" err="1" smtClean="0">
                <a:solidFill>
                  <a:srgbClr val="FFFFFF"/>
                </a:solidFill>
                <a:latin typeface="Verdana"/>
                <a:cs typeface="Verdana"/>
              </a:rPr>
              <a:t>рассказать  </a:t>
            </a:r>
            <a:r>
              <a:rPr sz="2000" smtClean="0">
                <a:solidFill>
                  <a:srgbClr val="FFFFFF"/>
                </a:solidFill>
                <a:latin typeface="Verdana"/>
                <a:cs typeface="Verdana"/>
              </a:rPr>
              <a:t>о </a:t>
            </a:r>
            <a:r>
              <a:rPr sz="2000" spc="-5" err="1" smtClean="0">
                <a:solidFill>
                  <a:srgbClr val="FFFFFF"/>
                </a:solidFill>
                <a:latin typeface="Verdana"/>
                <a:cs typeface="Verdana"/>
              </a:rPr>
              <a:t>книге, заинтересовать читателя</a:t>
            </a:r>
            <a:r>
              <a:rPr lang="ru-RU" sz="2000" spc="-5" smtClean="0">
                <a:solidFill>
                  <a:srgbClr val="FFFFFF"/>
                </a:solidFill>
                <a:latin typeface="Verdana"/>
                <a:cs typeface="Verdana"/>
              </a:rPr>
              <a:t>, слушателя</a:t>
            </a:r>
            <a:r>
              <a:rPr sz="2000" spc="-5" smtClean="0">
                <a:solidFill>
                  <a:srgbClr val="FFFFFF"/>
                </a:solidFill>
                <a:latin typeface="Verdana"/>
                <a:cs typeface="Verdana"/>
              </a:rPr>
              <a:t>,  создать мотивационную </a:t>
            </a:r>
            <a:r>
              <a:rPr sz="2000" spc="-10" err="1" smtClean="0">
                <a:solidFill>
                  <a:srgbClr val="FFFFFF"/>
                </a:solidFill>
                <a:latin typeface="Verdana"/>
                <a:cs typeface="Verdana"/>
              </a:rPr>
              <a:t>интригу,  </a:t>
            </a:r>
            <a:r>
              <a:rPr sz="2000" err="1" smtClean="0">
                <a:solidFill>
                  <a:srgbClr val="FFFFFF"/>
                </a:solidFill>
                <a:latin typeface="Verdana"/>
                <a:cs typeface="Verdana"/>
              </a:rPr>
              <a:t>которая </a:t>
            </a:r>
            <a:r>
              <a:rPr sz="2000" spc="-10" err="1" smtClean="0">
                <a:solidFill>
                  <a:srgbClr val="FFFFFF"/>
                </a:solidFill>
                <a:latin typeface="Verdana"/>
                <a:cs typeface="Verdana"/>
              </a:rPr>
              <a:t>станет </a:t>
            </a:r>
            <a:r>
              <a:rPr sz="2000" err="1" smtClean="0">
                <a:solidFill>
                  <a:srgbClr val="FFFFFF"/>
                </a:solidFill>
                <a:latin typeface="Verdana"/>
                <a:cs typeface="Verdana"/>
              </a:rPr>
              <a:t>толчком </a:t>
            </a:r>
            <a:r>
              <a:rPr sz="2000" spc="-5" err="1" smtClean="0">
                <a:solidFill>
                  <a:srgbClr val="FFFFFF"/>
                </a:solidFill>
                <a:latin typeface="Verdana"/>
                <a:cs typeface="Verdana"/>
              </a:rPr>
              <a:t>для  возникновения интереса </a:t>
            </a:r>
            <a:r>
              <a:rPr sz="2000" smtClean="0">
                <a:solidFill>
                  <a:srgbClr val="FFFFFF"/>
                </a:solidFill>
                <a:latin typeface="Verdana"/>
                <a:cs typeface="Verdana"/>
              </a:rPr>
              <a:t>у </a:t>
            </a:r>
            <a:r>
              <a:rPr sz="2000" spc="-5" err="1" smtClean="0">
                <a:solidFill>
                  <a:srgbClr val="FFFFFF"/>
                </a:solidFill>
                <a:latin typeface="Verdana"/>
                <a:cs typeface="Verdana"/>
              </a:rPr>
              <a:t>ребенка  </a:t>
            </a:r>
            <a:r>
              <a:rPr sz="2000" smtClean="0">
                <a:solidFill>
                  <a:srgbClr val="FFFFFF"/>
                </a:solidFill>
                <a:latin typeface="Verdana"/>
                <a:cs typeface="Verdana"/>
              </a:rPr>
              <a:t>к </a:t>
            </a:r>
            <a:r>
              <a:rPr sz="2000" spc="-5" err="1" smtClean="0">
                <a:solidFill>
                  <a:srgbClr val="FFFFFF"/>
                </a:solidFill>
                <a:latin typeface="Verdana"/>
                <a:cs typeface="Verdana"/>
              </a:rPr>
              <a:t>сюжету художественного  произведения.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726" y="1015999"/>
            <a:ext cx="7828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3894454"/>
              </a:tabLst>
            </a:pPr>
            <a:r>
              <a:rPr lang="ru-RU" sz="4000" i="1" spc="-10" smtClean="0">
                <a:solidFill>
                  <a:srgbClr val="001F5F"/>
                </a:solidFill>
                <a:latin typeface="Verdana"/>
                <a:cs typeface="Verdana"/>
              </a:rPr>
              <a:t>Спасибо </a:t>
            </a:r>
            <a:r>
              <a:rPr sz="4000" i="1" spc="-5" err="1" smtClean="0">
                <a:solidFill>
                  <a:srgbClr val="001F5F"/>
                </a:solidFill>
                <a:latin typeface="Verdana"/>
                <a:cs typeface="Verdana"/>
              </a:rPr>
              <a:t>за</a:t>
            </a:r>
            <a:r>
              <a:rPr sz="4000" i="1" spc="-60" smtClean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4000" i="1" spc="-10">
                <a:solidFill>
                  <a:srgbClr val="001F5F"/>
                </a:solidFill>
                <a:latin typeface="Verdana"/>
                <a:cs typeface="Verdana"/>
              </a:rPr>
              <a:t>внимание!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564" y="2276855"/>
            <a:ext cx="4572000" cy="26574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6281801" y="5945174"/>
            <a:ext cx="2568955" cy="7016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57855" y="6025188"/>
            <a:ext cx="2501773" cy="7016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54837" y="5946775"/>
            <a:ext cx="2419985" cy="671830"/>
            <a:chOff x="454837" y="5946775"/>
            <a:chExt cx="2419985" cy="671830"/>
          </a:xfrm>
        </p:grpSpPr>
        <p:sp>
          <p:nvSpPr>
            <p:cNvPr id="5" name="object 5"/>
            <p:cNvSpPr/>
            <p:nvPr/>
          </p:nvSpPr>
          <p:spPr>
            <a:xfrm>
              <a:off x="467537" y="5959475"/>
              <a:ext cx="2394585" cy="646430"/>
            </a:xfrm>
            <a:custGeom>
              <a:rect l="l" t="t" r="r" b="b"/>
              <a:pathLst>
                <a:path w="2394585" h="646429">
                  <a:moveTo>
                    <a:pt x="2286584" y="0"/>
                  </a:moveTo>
                  <a:lnTo>
                    <a:pt x="107734" y="0"/>
                  </a:lnTo>
                  <a:lnTo>
                    <a:pt x="65799" y="8466"/>
                  </a:lnTo>
                  <a:lnTo>
                    <a:pt x="31554" y="31553"/>
                  </a:lnTo>
                  <a:lnTo>
                    <a:pt x="8466" y="65793"/>
                  </a:lnTo>
                  <a:lnTo>
                    <a:pt x="0" y="107721"/>
                  </a:lnTo>
                  <a:lnTo>
                    <a:pt x="0" y="538607"/>
                  </a:lnTo>
                  <a:lnTo>
                    <a:pt x="8466" y="580539"/>
                  </a:lnTo>
                  <a:lnTo>
                    <a:pt x="31554" y="614780"/>
                  </a:lnTo>
                  <a:lnTo>
                    <a:pt x="65799" y="637864"/>
                  </a:lnTo>
                  <a:lnTo>
                    <a:pt x="107734" y="646328"/>
                  </a:lnTo>
                  <a:lnTo>
                    <a:pt x="2286584" y="646328"/>
                  </a:lnTo>
                  <a:lnTo>
                    <a:pt x="2328486" y="637864"/>
                  </a:lnTo>
                  <a:lnTo>
                    <a:pt x="2362720" y="614780"/>
                  </a:lnTo>
                  <a:lnTo>
                    <a:pt x="2385810" y="580539"/>
                  </a:lnTo>
                  <a:lnTo>
                    <a:pt x="2394280" y="538607"/>
                  </a:lnTo>
                  <a:lnTo>
                    <a:pt x="2394280" y="107721"/>
                  </a:lnTo>
                  <a:lnTo>
                    <a:pt x="2385810" y="65793"/>
                  </a:lnTo>
                  <a:lnTo>
                    <a:pt x="2362720" y="31553"/>
                  </a:lnTo>
                  <a:lnTo>
                    <a:pt x="2328486" y="8466"/>
                  </a:lnTo>
                  <a:lnTo>
                    <a:pt x="22865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7537" y="5959475"/>
              <a:ext cx="2394585" cy="646430"/>
            </a:xfrm>
            <a:custGeom>
              <a:rect l="l" t="t" r="r" b="b"/>
              <a:pathLst>
                <a:path w="2394585" h="646429">
                  <a:moveTo>
                    <a:pt x="0" y="107721"/>
                  </a:moveTo>
                  <a:lnTo>
                    <a:pt x="8466" y="65793"/>
                  </a:lnTo>
                  <a:lnTo>
                    <a:pt x="31554" y="31553"/>
                  </a:lnTo>
                  <a:lnTo>
                    <a:pt x="65799" y="8466"/>
                  </a:lnTo>
                  <a:lnTo>
                    <a:pt x="107734" y="0"/>
                  </a:lnTo>
                  <a:lnTo>
                    <a:pt x="2286584" y="0"/>
                  </a:lnTo>
                  <a:lnTo>
                    <a:pt x="2328486" y="8466"/>
                  </a:lnTo>
                  <a:lnTo>
                    <a:pt x="2362720" y="31553"/>
                  </a:lnTo>
                  <a:lnTo>
                    <a:pt x="2385810" y="65793"/>
                  </a:lnTo>
                  <a:lnTo>
                    <a:pt x="2394280" y="107721"/>
                  </a:lnTo>
                  <a:lnTo>
                    <a:pt x="2394280" y="538607"/>
                  </a:lnTo>
                  <a:lnTo>
                    <a:pt x="2385810" y="580539"/>
                  </a:lnTo>
                  <a:lnTo>
                    <a:pt x="2362720" y="614780"/>
                  </a:lnTo>
                  <a:lnTo>
                    <a:pt x="2328486" y="637864"/>
                  </a:lnTo>
                  <a:lnTo>
                    <a:pt x="2286584" y="646328"/>
                  </a:lnTo>
                  <a:lnTo>
                    <a:pt x="107734" y="646328"/>
                  </a:lnTo>
                  <a:lnTo>
                    <a:pt x="65799" y="637864"/>
                  </a:lnTo>
                  <a:lnTo>
                    <a:pt x="31554" y="614780"/>
                  </a:lnTo>
                  <a:lnTo>
                    <a:pt x="8466" y="580539"/>
                  </a:lnTo>
                  <a:lnTo>
                    <a:pt x="0" y="538607"/>
                  </a:lnTo>
                  <a:lnTo>
                    <a:pt x="0" y="107721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50201" y="850391"/>
            <a:ext cx="8018780" cy="2807335"/>
            <a:chOff x="650201" y="850391"/>
            <a:chExt cx="8018780" cy="2807335"/>
          </a:xfrm>
        </p:grpSpPr>
        <p:sp>
          <p:nvSpPr>
            <p:cNvPr id="8" name="object 8"/>
            <p:cNvSpPr/>
            <p:nvPr/>
          </p:nvSpPr>
          <p:spPr>
            <a:xfrm>
              <a:off x="662901" y="863091"/>
              <a:ext cx="7993380" cy="2781935"/>
            </a:xfrm>
            <a:custGeom>
              <a:rect l="l" t="t" r="r" b="b"/>
              <a:pathLst>
                <a:path w="7993380" h="2781935">
                  <a:moveTo>
                    <a:pt x="7529233" y="0"/>
                  </a:moveTo>
                  <a:lnTo>
                    <a:pt x="463651" y="0"/>
                  </a:lnTo>
                  <a:lnTo>
                    <a:pt x="416245" y="2394"/>
                  </a:lnTo>
                  <a:lnTo>
                    <a:pt x="370208" y="9422"/>
                  </a:lnTo>
                  <a:lnTo>
                    <a:pt x="325774" y="20850"/>
                  </a:lnTo>
                  <a:lnTo>
                    <a:pt x="283176" y="36445"/>
                  </a:lnTo>
                  <a:lnTo>
                    <a:pt x="242646" y="55973"/>
                  </a:lnTo>
                  <a:lnTo>
                    <a:pt x="204418" y="79201"/>
                  </a:lnTo>
                  <a:lnTo>
                    <a:pt x="168725" y="105897"/>
                  </a:lnTo>
                  <a:lnTo>
                    <a:pt x="135799" y="135826"/>
                  </a:lnTo>
                  <a:lnTo>
                    <a:pt x="105874" y="168756"/>
                  </a:lnTo>
                  <a:lnTo>
                    <a:pt x="79183" y="204452"/>
                  </a:lnTo>
                  <a:lnTo>
                    <a:pt x="55959" y="242683"/>
                  </a:lnTo>
                  <a:lnTo>
                    <a:pt x="36435" y="283213"/>
                  </a:lnTo>
                  <a:lnTo>
                    <a:pt x="20844" y="325812"/>
                  </a:lnTo>
                  <a:lnTo>
                    <a:pt x="9419" y="370244"/>
                  </a:lnTo>
                  <a:lnTo>
                    <a:pt x="2393" y="416276"/>
                  </a:lnTo>
                  <a:lnTo>
                    <a:pt x="0" y="463677"/>
                  </a:lnTo>
                  <a:lnTo>
                    <a:pt x="0" y="2318258"/>
                  </a:lnTo>
                  <a:lnTo>
                    <a:pt x="2393" y="2365658"/>
                  </a:lnTo>
                  <a:lnTo>
                    <a:pt x="9419" y="2411690"/>
                  </a:lnTo>
                  <a:lnTo>
                    <a:pt x="20844" y="2456122"/>
                  </a:lnTo>
                  <a:lnTo>
                    <a:pt x="36435" y="2498721"/>
                  </a:lnTo>
                  <a:lnTo>
                    <a:pt x="55959" y="2539251"/>
                  </a:lnTo>
                  <a:lnTo>
                    <a:pt x="79183" y="2577482"/>
                  </a:lnTo>
                  <a:lnTo>
                    <a:pt x="105874" y="2613178"/>
                  </a:lnTo>
                  <a:lnTo>
                    <a:pt x="135799" y="2646108"/>
                  </a:lnTo>
                  <a:lnTo>
                    <a:pt x="168725" y="2676037"/>
                  </a:lnTo>
                  <a:lnTo>
                    <a:pt x="204418" y="2702733"/>
                  </a:lnTo>
                  <a:lnTo>
                    <a:pt x="242646" y="2725961"/>
                  </a:lnTo>
                  <a:lnTo>
                    <a:pt x="283176" y="2745489"/>
                  </a:lnTo>
                  <a:lnTo>
                    <a:pt x="325774" y="2761084"/>
                  </a:lnTo>
                  <a:lnTo>
                    <a:pt x="370208" y="2772512"/>
                  </a:lnTo>
                  <a:lnTo>
                    <a:pt x="416245" y="2779540"/>
                  </a:lnTo>
                  <a:lnTo>
                    <a:pt x="463651" y="2781935"/>
                  </a:lnTo>
                  <a:lnTo>
                    <a:pt x="7529233" y="2781935"/>
                  </a:lnTo>
                  <a:lnTo>
                    <a:pt x="7576633" y="2779540"/>
                  </a:lnTo>
                  <a:lnTo>
                    <a:pt x="7622665" y="2772512"/>
                  </a:lnTo>
                  <a:lnTo>
                    <a:pt x="7667097" y="2761084"/>
                  </a:lnTo>
                  <a:lnTo>
                    <a:pt x="7709696" y="2745489"/>
                  </a:lnTo>
                  <a:lnTo>
                    <a:pt x="7750227" y="2725961"/>
                  </a:lnTo>
                  <a:lnTo>
                    <a:pt x="7788457" y="2702733"/>
                  </a:lnTo>
                  <a:lnTo>
                    <a:pt x="7824154" y="2676037"/>
                  </a:lnTo>
                  <a:lnTo>
                    <a:pt x="7857083" y="2646108"/>
                  </a:lnTo>
                  <a:lnTo>
                    <a:pt x="7887012" y="2613178"/>
                  </a:lnTo>
                  <a:lnTo>
                    <a:pt x="7913708" y="2577482"/>
                  </a:lnTo>
                  <a:lnTo>
                    <a:pt x="7936936" y="2539251"/>
                  </a:lnTo>
                  <a:lnTo>
                    <a:pt x="7956465" y="2498721"/>
                  </a:lnTo>
                  <a:lnTo>
                    <a:pt x="7972059" y="2456122"/>
                  </a:lnTo>
                  <a:lnTo>
                    <a:pt x="7983487" y="2411690"/>
                  </a:lnTo>
                  <a:lnTo>
                    <a:pt x="7990515" y="2365658"/>
                  </a:lnTo>
                  <a:lnTo>
                    <a:pt x="7992910" y="2318258"/>
                  </a:lnTo>
                  <a:lnTo>
                    <a:pt x="7992910" y="463677"/>
                  </a:lnTo>
                  <a:lnTo>
                    <a:pt x="7990515" y="416276"/>
                  </a:lnTo>
                  <a:lnTo>
                    <a:pt x="7983487" y="370244"/>
                  </a:lnTo>
                  <a:lnTo>
                    <a:pt x="7972059" y="325812"/>
                  </a:lnTo>
                  <a:lnTo>
                    <a:pt x="7956465" y="283213"/>
                  </a:lnTo>
                  <a:lnTo>
                    <a:pt x="7936936" y="242683"/>
                  </a:lnTo>
                  <a:lnTo>
                    <a:pt x="7913708" y="204452"/>
                  </a:lnTo>
                  <a:lnTo>
                    <a:pt x="7887012" y="168756"/>
                  </a:lnTo>
                  <a:lnTo>
                    <a:pt x="7857083" y="135826"/>
                  </a:lnTo>
                  <a:lnTo>
                    <a:pt x="7824154" y="105897"/>
                  </a:lnTo>
                  <a:lnTo>
                    <a:pt x="7788457" y="79201"/>
                  </a:lnTo>
                  <a:lnTo>
                    <a:pt x="7750227" y="55973"/>
                  </a:lnTo>
                  <a:lnTo>
                    <a:pt x="7709696" y="36445"/>
                  </a:lnTo>
                  <a:lnTo>
                    <a:pt x="7667097" y="20850"/>
                  </a:lnTo>
                  <a:lnTo>
                    <a:pt x="7622665" y="9422"/>
                  </a:lnTo>
                  <a:lnTo>
                    <a:pt x="7576633" y="2394"/>
                  </a:lnTo>
                  <a:lnTo>
                    <a:pt x="752923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901" y="863091"/>
              <a:ext cx="7993380" cy="2781935"/>
            </a:xfrm>
            <a:custGeom>
              <a:rect l="l" t="t" r="r" b="b"/>
              <a:pathLst>
                <a:path w="7993380" h="2781935">
                  <a:moveTo>
                    <a:pt x="0" y="463677"/>
                  </a:moveTo>
                  <a:lnTo>
                    <a:pt x="2393" y="416276"/>
                  </a:lnTo>
                  <a:lnTo>
                    <a:pt x="9419" y="370244"/>
                  </a:lnTo>
                  <a:lnTo>
                    <a:pt x="20844" y="325812"/>
                  </a:lnTo>
                  <a:lnTo>
                    <a:pt x="36435" y="283213"/>
                  </a:lnTo>
                  <a:lnTo>
                    <a:pt x="55959" y="242683"/>
                  </a:lnTo>
                  <a:lnTo>
                    <a:pt x="79183" y="204452"/>
                  </a:lnTo>
                  <a:lnTo>
                    <a:pt x="105874" y="168756"/>
                  </a:lnTo>
                  <a:lnTo>
                    <a:pt x="135799" y="135826"/>
                  </a:lnTo>
                  <a:lnTo>
                    <a:pt x="168725" y="105897"/>
                  </a:lnTo>
                  <a:lnTo>
                    <a:pt x="204418" y="79201"/>
                  </a:lnTo>
                  <a:lnTo>
                    <a:pt x="242646" y="55973"/>
                  </a:lnTo>
                  <a:lnTo>
                    <a:pt x="283176" y="36445"/>
                  </a:lnTo>
                  <a:lnTo>
                    <a:pt x="325774" y="20850"/>
                  </a:lnTo>
                  <a:lnTo>
                    <a:pt x="370208" y="9422"/>
                  </a:lnTo>
                  <a:lnTo>
                    <a:pt x="416245" y="2394"/>
                  </a:lnTo>
                  <a:lnTo>
                    <a:pt x="463651" y="0"/>
                  </a:lnTo>
                  <a:lnTo>
                    <a:pt x="7529233" y="0"/>
                  </a:lnTo>
                  <a:lnTo>
                    <a:pt x="7576633" y="2394"/>
                  </a:lnTo>
                  <a:lnTo>
                    <a:pt x="7622665" y="9422"/>
                  </a:lnTo>
                  <a:lnTo>
                    <a:pt x="7667097" y="20850"/>
                  </a:lnTo>
                  <a:lnTo>
                    <a:pt x="7709696" y="36445"/>
                  </a:lnTo>
                  <a:lnTo>
                    <a:pt x="7750227" y="55973"/>
                  </a:lnTo>
                  <a:lnTo>
                    <a:pt x="7788457" y="79201"/>
                  </a:lnTo>
                  <a:lnTo>
                    <a:pt x="7824154" y="105897"/>
                  </a:lnTo>
                  <a:lnTo>
                    <a:pt x="7857083" y="135826"/>
                  </a:lnTo>
                  <a:lnTo>
                    <a:pt x="7887012" y="168756"/>
                  </a:lnTo>
                  <a:lnTo>
                    <a:pt x="7913708" y="204452"/>
                  </a:lnTo>
                  <a:lnTo>
                    <a:pt x="7936936" y="242683"/>
                  </a:lnTo>
                  <a:lnTo>
                    <a:pt x="7956465" y="283213"/>
                  </a:lnTo>
                  <a:lnTo>
                    <a:pt x="7972059" y="325812"/>
                  </a:lnTo>
                  <a:lnTo>
                    <a:pt x="7983487" y="370244"/>
                  </a:lnTo>
                  <a:lnTo>
                    <a:pt x="7990515" y="416276"/>
                  </a:lnTo>
                  <a:lnTo>
                    <a:pt x="7992910" y="463677"/>
                  </a:lnTo>
                  <a:lnTo>
                    <a:pt x="7992910" y="2318258"/>
                  </a:lnTo>
                  <a:lnTo>
                    <a:pt x="7990515" y="2365658"/>
                  </a:lnTo>
                  <a:lnTo>
                    <a:pt x="7983487" y="2411690"/>
                  </a:lnTo>
                  <a:lnTo>
                    <a:pt x="7972059" y="2456122"/>
                  </a:lnTo>
                  <a:lnTo>
                    <a:pt x="7956465" y="2498721"/>
                  </a:lnTo>
                  <a:lnTo>
                    <a:pt x="7936936" y="2539251"/>
                  </a:lnTo>
                  <a:lnTo>
                    <a:pt x="7913708" y="2577482"/>
                  </a:lnTo>
                  <a:lnTo>
                    <a:pt x="7887012" y="2613178"/>
                  </a:lnTo>
                  <a:lnTo>
                    <a:pt x="7857083" y="2646108"/>
                  </a:lnTo>
                  <a:lnTo>
                    <a:pt x="7824154" y="2676037"/>
                  </a:lnTo>
                  <a:lnTo>
                    <a:pt x="7788457" y="2702733"/>
                  </a:lnTo>
                  <a:lnTo>
                    <a:pt x="7750227" y="2725961"/>
                  </a:lnTo>
                  <a:lnTo>
                    <a:pt x="7709696" y="2745489"/>
                  </a:lnTo>
                  <a:lnTo>
                    <a:pt x="7667097" y="2761084"/>
                  </a:lnTo>
                  <a:lnTo>
                    <a:pt x="7622665" y="2772512"/>
                  </a:lnTo>
                  <a:lnTo>
                    <a:pt x="7576633" y="2779540"/>
                  </a:lnTo>
                  <a:lnTo>
                    <a:pt x="7529233" y="2781935"/>
                  </a:lnTo>
                  <a:lnTo>
                    <a:pt x="463651" y="2781935"/>
                  </a:lnTo>
                  <a:lnTo>
                    <a:pt x="416245" y="2779540"/>
                  </a:lnTo>
                  <a:lnTo>
                    <a:pt x="370208" y="2772512"/>
                  </a:lnTo>
                  <a:lnTo>
                    <a:pt x="325774" y="2761084"/>
                  </a:lnTo>
                  <a:lnTo>
                    <a:pt x="283176" y="2745489"/>
                  </a:lnTo>
                  <a:lnTo>
                    <a:pt x="242646" y="2725961"/>
                  </a:lnTo>
                  <a:lnTo>
                    <a:pt x="204418" y="2702733"/>
                  </a:lnTo>
                  <a:lnTo>
                    <a:pt x="168725" y="2676037"/>
                  </a:lnTo>
                  <a:lnTo>
                    <a:pt x="135799" y="2646108"/>
                  </a:lnTo>
                  <a:lnTo>
                    <a:pt x="105874" y="2613178"/>
                  </a:lnTo>
                  <a:lnTo>
                    <a:pt x="79183" y="2577482"/>
                  </a:lnTo>
                  <a:lnTo>
                    <a:pt x="55959" y="2539251"/>
                  </a:lnTo>
                  <a:lnTo>
                    <a:pt x="36435" y="2498721"/>
                  </a:lnTo>
                  <a:lnTo>
                    <a:pt x="20844" y="2456122"/>
                  </a:lnTo>
                  <a:lnTo>
                    <a:pt x="9419" y="2411690"/>
                  </a:lnTo>
                  <a:lnTo>
                    <a:pt x="2393" y="2365658"/>
                  </a:lnTo>
                  <a:lnTo>
                    <a:pt x="0" y="2318258"/>
                  </a:lnTo>
                  <a:lnTo>
                    <a:pt x="0" y="46367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50201" y="240156"/>
            <a:ext cx="8018780" cy="456565"/>
            <a:chOff x="650201" y="240156"/>
            <a:chExt cx="8018780" cy="456565"/>
          </a:xfrm>
        </p:grpSpPr>
        <p:sp>
          <p:nvSpPr>
            <p:cNvPr id="11" name="object 11"/>
            <p:cNvSpPr/>
            <p:nvPr/>
          </p:nvSpPr>
          <p:spPr>
            <a:xfrm>
              <a:off x="662901" y="252856"/>
              <a:ext cx="7993380" cy="431165"/>
            </a:xfrm>
            <a:custGeom>
              <a:rect l="l" t="t" r="r" b="b"/>
              <a:pathLst>
                <a:path w="7993380" h="431165">
                  <a:moveTo>
                    <a:pt x="7921028" y="0"/>
                  </a:moveTo>
                  <a:lnTo>
                    <a:pt x="71805" y="0"/>
                  </a:lnTo>
                  <a:lnTo>
                    <a:pt x="43853" y="5641"/>
                  </a:lnTo>
                  <a:lnTo>
                    <a:pt x="21029" y="21034"/>
                  </a:lnTo>
                  <a:lnTo>
                    <a:pt x="5642" y="43880"/>
                  </a:lnTo>
                  <a:lnTo>
                    <a:pt x="0" y="71882"/>
                  </a:lnTo>
                  <a:lnTo>
                    <a:pt x="0" y="359156"/>
                  </a:lnTo>
                  <a:lnTo>
                    <a:pt x="5642" y="387084"/>
                  </a:lnTo>
                  <a:lnTo>
                    <a:pt x="21029" y="409892"/>
                  </a:lnTo>
                  <a:lnTo>
                    <a:pt x="43853" y="425271"/>
                  </a:lnTo>
                  <a:lnTo>
                    <a:pt x="71805" y="430911"/>
                  </a:lnTo>
                  <a:lnTo>
                    <a:pt x="7921028" y="430911"/>
                  </a:lnTo>
                  <a:lnTo>
                    <a:pt x="7949029" y="425271"/>
                  </a:lnTo>
                  <a:lnTo>
                    <a:pt x="7971875" y="409892"/>
                  </a:lnTo>
                  <a:lnTo>
                    <a:pt x="7987268" y="387084"/>
                  </a:lnTo>
                  <a:lnTo>
                    <a:pt x="7992910" y="359156"/>
                  </a:lnTo>
                  <a:lnTo>
                    <a:pt x="7992910" y="71882"/>
                  </a:lnTo>
                  <a:lnTo>
                    <a:pt x="7987268" y="43880"/>
                  </a:lnTo>
                  <a:lnTo>
                    <a:pt x="7971875" y="21034"/>
                  </a:lnTo>
                  <a:lnTo>
                    <a:pt x="7949029" y="5641"/>
                  </a:lnTo>
                  <a:lnTo>
                    <a:pt x="79210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2901" y="252856"/>
              <a:ext cx="7993380" cy="431165"/>
            </a:xfrm>
            <a:custGeom>
              <a:rect l="l" t="t" r="r" b="b"/>
              <a:pathLst>
                <a:path w="7993380" h="431165">
                  <a:moveTo>
                    <a:pt x="0" y="71882"/>
                  </a:moveTo>
                  <a:lnTo>
                    <a:pt x="5642" y="43880"/>
                  </a:lnTo>
                  <a:lnTo>
                    <a:pt x="21029" y="21034"/>
                  </a:lnTo>
                  <a:lnTo>
                    <a:pt x="43853" y="5641"/>
                  </a:lnTo>
                  <a:lnTo>
                    <a:pt x="71805" y="0"/>
                  </a:lnTo>
                  <a:lnTo>
                    <a:pt x="7921028" y="0"/>
                  </a:lnTo>
                  <a:lnTo>
                    <a:pt x="7949029" y="5641"/>
                  </a:lnTo>
                  <a:lnTo>
                    <a:pt x="7971875" y="21034"/>
                  </a:lnTo>
                  <a:lnTo>
                    <a:pt x="7987268" y="43880"/>
                  </a:lnTo>
                  <a:lnTo>
                    <a:pt x="7992910" y="71882"/>
                  </a:lnTo>
                  <a:lnTo>
                    <a:pt x="7992910" y="359156"/>
                  </a:lnTo>
                  <a:lnTo>
                    <a:pt x="7987268" y="387084"/>
                  </a:lnTo>
                  <a:lnTo>
                    <a:pt x="7971875" y="409892"/>
                  </a:lnTo>
                  <a:lnTo>
                    <a:pt x="7949029" y="425271"/>
                  </a:lnTo>
                  <a:lnTo>
                    <a:pt x="7921028" y="430911"/>
                  </a:lnTo>
                  <a:lnTo>
                    <a:pt x="71805" y="430911"/>
                  </a:lnTo>
                  <a:lnTo>
                    <a:pt x="43853" y="425271"/>
                  </a:lnTo>
                  <a:lnTo>
                    <a:pt x="21029" y="409892"/>
                  </a:lnTo>
                  <a:lnTo>
                    <a:pt x="5642" y="387084"/>
                  </a:lnTo>
                  <a:lnTo>
                    <a:pt x="0" y="359156"/>
                  </a:lnTo>
                  <a:lnTo>
                    <a:pt x="0" y="7188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41680" y="893445"/>
            <a:ext cx="7684134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1415" marR="762635" indent="-1512570">
              <a:lnSpc>
                <a:spcPct val="100000"/>
              </a:lnSpc>
              <a:spcBef>
                <a:spcPts val="105"/>
              </a:spcBef>
            </a:pPr>
            <a:r>
              <a:rPr sz="2000" b="1" spc="-5">
                <a:solidFill>
                  <a:srgbClr val="FFFFFF"/>
                </a:solidFill>
                <a:latin typeface="Verdana"/>
                <a:cs typeface="Verdana"/>
              </a:rPr>
              <a:t>Классификация </a:t>
            </a:r>
            <a:r>
              <a:rPr sz="2000" b="1">
                <a:solidFill>
                  <a:srgbClr val="FFFFFF"/>
                </a:solidFill>
                <a:latin typeface="Verdana"/>
                <a:cs typeface="Verdana"/>
              </a:rPr>
              <a:t>по </a:t>
            </a:r>
            <a:r>
              <a:rPr sz="2000" b="1" spc="-5">
                <a:solidFill>
                  <a:srgbClr val="FFFFFF"/>
                </a:solidFill>
                <a:latin typeface="Verdana"/>
                <a:cs typeface="Verdana"/>
              </a:rPr>
              <a:t>способу визуального  воплощения</a:t>
            </a:r>
            <a:r>
              <a:rPr sz="2000" b="1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5">
                <a:solidFill>
                  <a:srgbClr val="FFFFFF"/>
                </a:solidFill>
                <a:latin typeface="Verdana"/>
                <a:cs typeface="Verdana"/>
              </a:rPr>
              <a:t>текста: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>
                <a:solidFill>
                  <a:srgbClr val="FFFFFF"/>
                </a:solidFill>
                <a:latin typeface="Verdana"/>
                <a:cs typeface="Verdana"/>
              </a:rPr>
              <a:t>•Игровой (</a:t>
            </a:r>
            <a:r>
              <a:rPr sz="2000" spc="-5" err="1" smtClean="0">
                <a:solidFill>
                  <a:srgbClr val="FFFFFF"/>
                </a:solidFill>
                <a:latin typeface="Verdana"/>
                <a:cs typeface="Verdana"/>
              </a:rPr>
              <a:t>мини</a:t>
            </a:r>
            <a:r>
              <a:rPr lang="ru-RU" sz="2000" spc="-5" smtClean="0">
                <a:solidFill>
                  <a:srgbClr val="FFFFFF"/>
                </a:solidFill>
                <a:latin typeface="Verdana"/>
                <a:cs typeface="Verdana"/>
              </a:rPr>
              <a:t> -</a:t>
            </a:r>
            <a:r>
              <a:rPr sz="2000" spc="-5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>
                <a:solidFill>
                  <a:srgbClr val="FFFFFF"/>
                </a:solidFill>
                <a:latin typeface="Verdana"/>
                <a:cs typeface="Verdana"/>
              </a:rPr>
              <a:t>фильм </a:t>
            </a:r>
            <a:r>
              <a:rPr lang="ru-RU" sz="2000" smtClean="0">
                <a:solidFill>
                  <a:srgbClr val="FFFFFF"/>
                </a:solidFill>
                <a:latin typeface="Verdana"/>
                <a:cs typeface="Verdana"/>
              </a:rPr>
              <a:t>с героями </a:t>
            </a:r>
            <a:r>
              <a:rPr sz="2000" smtClean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2000" spc="-95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>
                <a:solidFill>
                  <a:srgbClr val="FFFFFF"/>
                </a:solidFill>
                <a:latin typeface="Verdana"/>
                <a:cs typeface="Verdana"/>
              </a:rPr>
              <a:t>книге)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tabLst>
                <a:tab pos="3427729"/>
                <a:tab pos="4097654"/>
              </a:tabLst>
            </a:pPr>
            <a:r>
              <a:rPr sz="2000" spc="-5">
                <a:solidFill>
                  <a:srgbClr val="FFFFFF"/>
                </a:solidFill>
                <a:latin typeface="Verdana"/>
                <a:cs typeface="Verdana"/>
              </a:rPr>
              <a:t>•Неигровой (набор</a:t>
            </a:r>
            <a:r>
              <a:rPr sz="20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>
                <a:solidFill>
                  <a:srgbClr val="FFFFFF"/>
                </a:solidFill>
                <a:latin typeface="Verdana"/>
                <a:cs typeface="Verdana"/>
              </a:rPr>
              <a:t>слайдов</a:t>
            </a:r>
            <a:r>
              <a:rPr sz="20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>
                <a:solidFill>
                  <a:srgbClr val="FFFFFF"/>
                </a:solidFill>
                <a:latin typeface="Verdana"/>
                <a:cs typeface="Verdana"/>
              </a:rPr>
              <a:t>с	</a:t>
            </a:r>
            <a:r>
              <a:rPr sz="2000" spc="-5">
                <a:solidFill>
                  <a:srgbClr val="FFFFFF"/>
                </a:solidFill>
                <a:latin typeface="Verdana"/>
                <a:cs typeface="Verdana"/>
              </a:rPr>
              <a:t>цитатами,</a:t>
            </a:r>
            <a:r>
              <a:rPr sz="20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>
                <a:solidFill>
                  <a:srgbClr val="FFFFFF"/>
                </a:solidFill>
                <a:latin typeface="Verdana"/>
                <a:cs typeface="Verdana"/>
              </a:rPr>
              <a:t>иллюстрациями,  </a:t>
            </a:r>
            <a:r>
              <a:rPr sz="2000">
                <a:solidFill>
                  <a:srgbClr val="FFFFFF"/>
                </a:solidFill>
                <a:latin typeface="Verdana"/>
                <a:cs typeface="Verdana"/>
              </a:rPr>
              <a:t>книжными</a:t>
            </a:r>
            <a:r>
              <a:rPr sz="2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>
                <a:solidFill>
                  <a:srgbClr val="FFFFFF"/>
                </a:solidFill>
                <a:latin typeface="Verdana"/>
                <a:cs typeface="Verdana"/>
              </a:rPr>
              <a:t>разворотами,	рисунками, фотографиями </a:t>
            </a:r>
            <a:r>
              <a:rPr sz="2000">
                <a:solidFill>
                  <a:srgbClr val="FFFFFF"/>
                </a:solidFill>
                <a:latin typeface="Verdana"/>
                <a:cs typeface="Verdana"/>
              </a:rPr>
              <a:t>и  </a:t>
            </a:r>
            <a:r>
              <a:rPr sz="2000" spc="-5">
                <a:solidFill>
                  <a:srgbClr val="FFFFFF"/>
                </a:solidFill>
                <a:latin typeface="Verdana"/>
                <a:cs typeface="Verdana"/>
              </a:rPr>
              <a:t>т.п.)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spc="-5">
                <a:solidFill>
                  <a:srgbClr val="FFFFFF"/>
                </a:solidFill>
                <a:latin typeface="Verdana"/>
                <a:cs typeface="Verdana"/>
              </a:rPr>
              <a:t>•Анимационный (мультфильм </a:t>
            </a:r>
            <a:r>
              <a:rPr sz="200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20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>
                <a:solidFill>
                  <a:srgbClr val="FFFFFF"/>
                </a:solidFill>
                <a:latin typeface="Verdana"/>
                <a:cs typeface="Verdana"/>
              </a:rPr>
              <a:t>книге)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167254" y="284479"/>
            <a:ext cx="49523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/>
              <a:t>Классификация</a:t>
            </a:r>
            <a:r>
              <a:rPr spc="-25"/>
              <a:t> </a:t>
            </a:r>
            <a:r>
              <a:rPr spc="-5"/>
              <a:t>буктрейлеров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065460" y="6031230"/>
            <a:ext cx="15608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solidFill>
                  <a:srgbClr val="FFFFFF"/>
                </a:solidFill>
                <a:latin typeface="Verdana"/>
                <a:cs typeface="Verdana"/>
              </a:rPr>
              <a:t>Неигровой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spc="-5">
                <a:solidFill>
                  <a:srgbClr val="FFFFFF"/>
                </a:solidFill>
                <a:latin typeface="Verdana"/>
                <a:cs typeface="Verdana"/>
              </a:rPr>
              <a:t>буктрейлер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31609" y="6006490"/>
            <a:ext cx="2070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705" marR="5080" indent="-294640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solidFill>
                  <a:srgbClr val="FFFFFF"/>
                </a:solidFill>
                <a:latin typeface="Verdana"/>
                <a:cs typeface="Verdana"/>
              </a:rPr>
              <a:t>Анимац</a:t>
            </a:r>
            <a:r>
              <a:rPr sz="1800" b="1" spc="-1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b="1">
                <a:solidFill>
                  <a:srgbClr val="FFFFFF"/>
                </a:solidFill>
                <a:latin typeface="Verdana"/>
                <a:cs typeface="Verdana"/>
              </a:rPr>
              <a:t>онн</a:t>
            </a:r>
            <a:r>
              <a:rPr sz="1800" b="1" spc="5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1800" b="1">
                <a:solidFill>
                  <a:srgbClr val="FFFFFF"/>
                </a:solidFill>
                <a:latin typeface="Verdana"/>
                <a:cs typeface="Verdana"/>
              </a:rPr>
              <a:t>й  </a:t>
            </a:r>
            <a:r>
              <a:rPr sz="1800" b="1" spc="-5">
                <a:solidFill>
                  <a:srgbClr val="FFFFFF"/>
                </a:solidFill>
                <a:latin typeface="Verdana"/>
                <a:cs typeface="Verdana"/>
              </a:rPr>
              <a:t>буктрейлер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9119" y="5978144"/>
            <a:ext cx="1560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3355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FFFFFF"/>
                </a:solidFill>
                <a:latin typeface="Verdana"/>
                <a:cs typeface="Verdana"/>
              </a:rPr>
              <a:t>Игровой  бу</a:t>
            </a:r>
            <a:r>
              <a:rPr sz="1800" b="1" spc="5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b="1" spc="-5">
                <a:solidFill>
                  <a:srgbClr val="FFFFFF"/>
                </a:solidFill>
                <a:latin typeface="Verdana"/>
                <a:cs typeface="Verdana"/>
              </a:rPr>
              <a:t>трейлер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86512" y="4071942"/>
            <a:ext cx="2401679" cy="17145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857620" y="4855048"/>
            <a:ext cx="2168497" cy="11254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786049" y="3786190"/>
            <a:ext cx="2280511" cy="12858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28596" y="4143380"/>
            <a:ext cx="2219151" cy="16988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Заголовок 1">
            <a:extLst>
              <a:ext uri="{FF2B5EF4-FFF2-40B4-BE49-F238E27FC236}"/>
            </a:extLst>
          </p:cNvPr>
          <p:cNvSpPr txBox="1"/>
          <p:nvPr/>
        </p:nvSpPr>
        <p:spPr>
          <a:xfrm>
            <a:off x="2571736" y="285728"/>
            <a:ext cx="4043363" cy="64294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Паспорт проекта </a:t>
            </a:r>
            <a:endParaRPr kumimoji="0" lang="ru-RU" sz="32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/>
            </a:extLst>
          </p:cNvPr>
          <p:cNvSpPr txBox="1"/>
          <p:nvPr/>
        </p:nvSpPr>
        <p:spPr>
          <a:xfrm>
            <a:off x="328613" y="1214422"/>
            <a:ext cx="8601105" cy="4545013"/>
          </a:xfrm>
          <a:prstGeom prst="rect">
            <a:avLst/>
          </a:prstGeom>
        </p:spPr>
        <p:txBody>
          <a:bodyPr rtlCol="0">
            <a:normAutofit fontScale="3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7200" b="1" i="0" u="sng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Вид проекта</a:t>
            </a:r>
            <a:r>
              <a:rPr kumimoji="0" lang="ru-RU" sz="7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ru-RU" sz="7200" kern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информационно-творческий</a:t>
            </a:r>
            <a:endParaRPr kumimoji="0" lang="ru-RU" sz="7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7200" b="1" i="0" u="sng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Продолжительность проекта</a:t>
            </a:r>
            <a:r>
              <a:rPr kumimoji="0" lang="ru-RU" sz="7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ru-RU" sz="7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долгосрочный.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7200" b="1" i="0" u="sng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Участники проекта</a:t>
            </a:r>
            <a:r>
              <a:rPr kumimoji="0" lang="ru-RU" sz="7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ru-RU" sz="7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воспитанники </a:t>
            </a:r>
            <a:r>
              <a:rPr lang="ru-RU" sz="7200" kern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старшего дошкольного возраста, педагоги групп, родители.</a:t>
            </a:r>
            <a:endParaRPr kumimoji="0" lang="ru-RU" sz="7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kumimoji="0" lang="ru-RU" sz="7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Интеграция образовательных областей: </a:t>
            </a:r>
            <a:r>
              <a:rPr kumimoji="0" lang="ru-RU" sz="7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«Социально-коммуникативное </a:t>
            </a:r>
            <a:r>
              <a:rPr lang="ru-RU" sz="7200" kern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развитие», «Речевое развитие»,</a:t>
            </a:r>
            <a:br>
              <a:rPr kumimoji="0" lang="ru-RU" sz="7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7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«Познавательное развитие».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7200" b="1" i="0" u="sng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Продукт проекта</a:t>
            </a:r>
            <a:r>
              <a:rPr kumimoji="0" lang="ru-RU" sz="7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буктрейлер по сказке.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b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1">
            <a:extLst>
              <a:ext uri="{FF2B5EF4-FFF2-40B4-BE49-F238E27FC236}"/>
            </a:extLst>
          </p:cNvPr>
          <p:cNvSpPr txBox="1"/>
          <p:nvPr/>
        </p:nvSpPr>
        <p:spPr>
          <a:xfrm>
            <a:off x="681038" y="182563"/>
            <a:ext cx="8543925" cy="85883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Актуальность. Проблема </a:t>
            </a:r>
            <a:endParaRPr kumimoji="0" lang="ru-RU" sz="3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Объект 2"/>
          <p:cNvSpPr txBox="1"/>
          <p:nvPr/>
        </p:nvSpPr>
        <p:spPr>
          <a:xfrm>
            <a:off x="200025" y="1000108"/>
            <a:ext cx="8943975" cy="132238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Если мы хотим идти вперед,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то одна нога должна оставаться на месте,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в то время как другая делает следующий шаг.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Это – первый закон всякого прогресса,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одинаково применимый как к целым народам,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так и к отдельным людям.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mtClean="0">
                <a:latin typeface="Times New Roman" pitchFamily="18" charset="0"/>
                <a:cs typeface="Times New Roman" pitchFamily="18" charset="0"/>
              </a:rPr>
              <a:t>Й. Этвёш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/>
            </a:extLst>
          </p:cNvPr>
          <p:cNvSpPr txBox="1"/>
          <p:nvPr/>
        </p:nvSpPr>
        <p:spPr>
          <a:xfrm>
            <a:off x="465138" y="2928934"/>
            <a:ext cx="8678862" cy="33543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9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02" y="3500438"/>
            <a:ext cx="8643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В современном мире существует много источников быстрого получения информации. </a:t>
            </a: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Преобладание электронных технологий доминирует. Важно создать условия, которые станут основой для возникновения мотивации у ребенка по привлечению к чтению книг. Условия, в которых книга сможет соперничать с современными технологиями в глазах современного ребенка.</a:t>
            </a:r>
          </a:p>
          <a:p>
            <a:pPr algn="just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Проблема: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снижение у детей интереса к чтению.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-285784" y="0"/>
            <a:ext cx="3071802" cy="3071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Объект 2">
            <a:extLst>
              <a:ext uri="{FF2B5EF4-FFF2-40B4-BE49-F238E27FC236}"/>
            </a:extLst>
          </p:cNvPr>
          <p:cNvSpPr txBox="1"/>
          <p:nvPr/>
        </p:nvSpPr>
        <p:spPr>
          <a:xfrm>
            <a:off x="465138" y="357166"/>
            <a:ext cx="8678862" cy="33543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smtClean="0">
                <a:latin typeface="+mn-lt"/>
                <a:cs typeface="+mn-cs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Проект помогает решать задачи ФГОС ДО, ФОП ДО в частности, воспитывать духовно-нравственные качества дошкольников путём введения их в культурную традицию русской народной и авторской сказки .</a:t>
            </a:r>
          </a:p>
          <a:p>
            <a:pPr algn="just">
              <a:lnSpc>
                <a:spcPct val="12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Согласно ФГОС ДО, ФОП ДО в области РЕЧЕВОГО РАЗВИТИЯ ребенка с нарушениями речи, с учётом его психофизических особенностей, 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основными задачами образовательной деятельности являются создание условий для: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овладения речью как средством общения и культуры; </a:t>
            </a:r>
          </a:p>
          <a:p>
            <a:pPr lvl="0" algn="just">
              <a:lnSpc>
                <a:spcPct val="12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обогащения активного словаря; </a:t>
            </a:r>
          </a:p>
          <a:p>
            <a:pPr lvl="0" algn="just">
              <a:lnSpc>
                <a:spcPct val="12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развития связной, грамматически правильной диалогической и монологической речи; </a:t>
            </a:r>
          </a:p>
          <a:p>
            <a:pPr lvl="0" algn="just">
              <a:lnSpc>
                <a:spcPct val="12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развития речевого творчества; </a:t>
            </a:r>
          </a:p>
          <a:p>
            <a:pPr lvl="0" algn="just">
              <a:lnSpc>
                <a:spcPct val="12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развития звуковой и интонационной культуры речи, фонематического слуха; </a:t>
            </a:r>
          </a:p>
          <a:p>
            <a:pPr lvl="0" algn="just">
              <a:lnSpc>
                <a:spcPct val="12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знакомства с книжной культурой, детской литературой; </a:t>
            </a:r>
          </a:p>
          <a:p>
            <a:pPr lvl="0" algn="just">
              <a:lnSpc>
                <a:spcPct val="12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развития понимания на слух текстов различных жанров детской литературы.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4" name="Объект 2"/>
          <p:cNvSpPr>
            <a:spLocks noGrp="1"/>
          </p:cNvSpPr>
          <p:nvPr>
            <p:ph idx="4294967295"/>
          </p:nvPr>
        </p:nvSpPr>
        <p:spPr>
          <a:xfrm>
            <a:off x="342900" y="608014"/>
            <a:ext cx="8297008" cy="117633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формирование устойчивого интереса дошкольников к чтению, посредством использования технологии «Буктрейлер»</a:t>
            </a: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520" y="182563"/>
            <a:ext cx="4388826" cy="425450"/>
          </a:xfrm>
        </p:spPr>
        <p:txBody>
          <a:bodyPr rtlCol="0">
            <a:noAutofit/>
          </a:bodyPr>
          <a:lstStyle/>
          <a:p>
            <a:pPr algn="ctr" fontAlgn="auto">
              <a:spcAft>
                <a:spcPct val="0"/>
              </a:spcAft>
              <a:defRPr/>
            </a:pPr>
            <a:r>
              <a:rPr lang="ru-RU" sz="30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000" b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/>
            </a:extLst>
          </p:cNvPr>
          <p:cNvSpPr txBox="1"/>
          <p:nvPr/>
        </p:nvSpPr>
        <p:spPr>
          <a:xfrm>
            <a:off x="1071538" y="1214422"/>
            <a:ext cx="6995746" cy="42545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defTabSz="914400" fontAlgn="auto">
              <a:lnSpc>
                <a:spcPct val="90000"/>
              </a:lnSpc>
              <a:spcAft>
                <a:spcPct val="0"/>
              </a:spcAft>
              <a:defRPr/>
            </a:pPr>
            <a:r>
              <a:rPr lang="ru-RU" sz="40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034" y="1714488"/>
            <a:ext cx="1455108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с детьми: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57620" y="1714488"/>
            <a:ext cx="1785950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с педагогами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2264" y="1997075"/>
            <a:ext cx="1894728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с родителями:</a:t>
            </a:r>
          </a:p>
        </p:txBody>
      </p:sp>
      <p:sp>
        <p:nvSpPr>
          <p:cNvPr id="5130" name="TextBox 21"/>
          <p:cNvSpPr txBox="1">
            <a:spLocks noChangeArrowheads="1"/>
          </p:cNvSpPr>
          <p:nvPr/>
        </p:nvSpPr>
        <p:spPr bwMode="auto">
          <a:xfrm>
            <a:off x="214282" y="2214554"/>
            <a:ext cx="3000396" cy="37548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Обучающие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 - познакомить детей с технологией создания анимационных буктрейлеров. Способствовать повышению интереса к чтению .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Коррекционно - развивающие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 - развивать навыки связного высказывания, расширять и активизировать речевой запасас детей посредством устойчивого интереса к сказке.</a:t>
            </a:r>
          </a:p>
          <a:p>
            <a:pPr algn="just"/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Воспитывающие 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- воспитывать духовно-нравственные качества дошкольников путём введения их в культурную традицию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русской народной и авторской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сказки </a:t>
            </a:r>
            <a:br>
              <a:rPr lang="ru-RU" sz="1400" smtClean="0"/>
            </a:br>
            <a:endParaRPr lang="ru-RU" sz="1400"/>
          </a:p>
        </p:txBody>
      </p:sp>
      <p:sp>
        <p:nvSpPr>
          <p:cNvPr id="5131" name="TextBox 23"/>
          <p:cNvSpPr txBox="1">
            <a:spLocks noChangeArrowheads="1"/>
          </p:cNvSpPr>
          <p:nvPr/>
        </p:nvSpPr>
        <p:spPr bwMode="auto">
          <a:xfrm>
            <a:off x="3329354" y="2560638"/>
            <a:ext cx="2630366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-создать условия для повышения профессионального уровня;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- включение в  инновационную деятельность по  применению технологии </a:t>
            </a:r>
            <a:r>
              <a:rPr lang="ru-RU" sz="1400" err="1" smtClean="0">
                <a:latin typeface="Times New Roman" pitchFamily="18" charset="0"/>
                <a:cs typeface="Times New Roman" pitchFamily="18" charset="0"/>
              </a:rPr>
              <a:t>буктрейлер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в образовательной деятельности;</a:t>
            </a: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TextBox 24"/>
          <p:cNvSpPr txBox="1">
            <a:spLocks noChangeArrowheads="1"/>
          </p:cNvSpPr>
          <p:nvPr/>
        </p:nvSpPr>
        <p:spPr bwMode="auto">
          <a:xfrm>
            <a:off x="6154615" y="2560638"/>
            <a:ext cx="2779835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-объединить родителей детей и педагогов в общем увлечении- проекте;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-заинтересовать родителей положительными развивающими эффектами проекта;</a:t>
            </a:r>
            <a:endParaRPr lang="ru-RU" sz="1400" i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- привлекать родителей к посещению библиотек города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object 2"/>
          <p:cNvGrpSpPr/>
          <p:nvPr/>
        </p:nvGrpSpPr>
        <p:grpSpPr>
          <a:xfrm>
            <a:off x="1931035" y="315086"/>
            <a:ext cx="5318125" cy="606425"/>
            <a:chOff x="1931035" y="315086"/>
            <a:chExt cx="5318125" cy="606425"/>
          </a:xfrm>
        </p:grpSpPr>
        <p:sp>
          <p:nvSpPr>
            <p:cNvPr id="3" name="object 3"/>
            <p:cNvSpPr/>
            <p:nvPr/>
          </p:nvSpPr>
          <p:spPr>
            <a:xfrm>
              <a:off x="1943735" y="327786"/>
              <a:ext cx="5292725" cy="581025"/>
            </a:xfrm>
            <a:custGeom>
              <a:rect l="l" t="t" r="r" b="b"/>
              <a:pathLst>
                <a:path w="5292725" h="581025">
                  <a:moveTo>
                    <a:pt x="5195696" y="0"/>
                  </a:moveTo>
                  <a:lnTo>
                    <a:pt x="96773" y="0"/>
                  </a:lnTo>
                  <a:lnTo>
                    <a:pt x="59096" y="7602"/>
                  </a:lnTo>
                  <a:lnTo>
                    <a:pt x="28336" y="28336"/>
                  </a:lnTo>
                  <a:lnTo>
                    <a:pt x="7602" y="59096"/>
                  </a:lnTo>
                  <a:lnTo>
                    <a:pt x="0" y="96774"/>
                  </a:lnTo>
                  <a:lnTo>
                    <a:pt x="0" y="484124"/>
                  </a:lnTo>
                  <a:lnTo>
                    <a:pt x="7602" y="521801"/>
                  </a:lnTo>
                  <a:lnTo>
                    <a:pt x="28336" y="552561"/>
                  </a:lnTo>
                  <a:lnTo>
                    <a:pt x="59096" y="573295"/>
                  </a:lnTo>
                  <a:lnTo>
                    <a:pt x="96773" y="580898"/>
                  </a:lnTo>
                  <a:lnTo>
                    <a:pt x="5195696" y="580898"/>
                  </a:lnTo>
                  <a:lnTo>
                    <a:pt x="5233394" y="573295"/>
                  </a:lnTo>
                  <a:lnTo>
                    <a:pt x="5264197" y="552561"/>
                  </a:lnTo>
                  <a:lnTo>
                    <a:pt x="5284976" y="521801"/>
                  </a:lnTo>
                  <a:lnTo>
                    <a:pt x="5292597" y="484124"/>
                  </a:lnTo>
                  <a:lnTo>
                    <a:pt x="5292597" y="96774"/>
                  </a:lnTo>
                  <a:lnTo>
                    <a:pt x="5284976" y="59096"/>
                  </a:lnTo>
                  <a:lnTo>
                    <a:pt x="5264197" y="28336"/>
                  </a:lnTo>
                  <a:lnTo>
                    <a:pt x="5233394" y="7602"/>
                  </a:lnTo>
                  <a:lnTo>
                    <a:pt x="51956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43735" y="327786"/>
              <a:ext cx="5292725" cy="581025"/>
            </a:xfrm>
            <a:custGeom>
              <a:rect l="l" t="t" r="r" b="b"/>
              <a:pathLst>
                <a:path w="5292725" h="581025">
                  <a:moveTo>
                    <a:pt x="0" y="96774"/>
                  </a:moveTo>
                  <a:lnTo>
                    <a:pt x="7602" y="59096"/>
                  </a:lnTo>
                  <a:lnTo>
                    <a:pt x="28336" y="28336"/>
                  </a:lnTo>
                  <a:lnTo>
                    <a:pt x="59096" y="7602"/>
                  </a:lnTo>
                  <a:lnTo>
                    <a:pt x="96773" y="0"/>
                  </a:lnTo>
                  <a:lnTo>
                    <a:pt x="5195696" y="0"/>
                  </a:lnTo>
                  <a:lnTo>
                    <a:pt x="5233394" y="7602"/>
                  </a:lnTo>
                  <a:lnTo>
                    <a:pt x="5264197" y="28336"/>
                  </a:lnTo>
                  <a:lnTo>
                    <a:pt x="5284976" y="59096"/>
                  </a:lnTo>
                  <a:lnTo>
                    <a:pt x="5292597" y="96774"/>
                  </a:lnTo>
                  <a:lnTo>
                    <a:pt x="5292597" y="484124"/>
                  </a:lnTo>
                  <a:lnTo>
                    <a:pt x="5284976" y="521801"/>
                  </a:lnTo>
                  <a:lnTo>
                    <a:pt x="5264197" y="552561"/>
                  </a:lnTo>
                  <a:lnTo>
                    <a:pt x="5233394" y="573295"/>
                  </a:lnTo>
                  <a:lnTo>
                    <a:pt x="5195696" y="580898"/>
                  </a:lnTo>
                  <a:lnTo>
                    <a:pt x="96773" y="580898"/>
                  </a:lnTo>
                  <a:lnTo>
                    <a:pt x="59096" y="573295"/>
                  </a:lnTo>
                  <a:lnTo>
                    <a:pt x="28336" y="552561"/>
                  </a:lnTo>
                  <a:lnTo>
                    <a:pt x="7602" y="521801"/>
                  </a:lnTo>
                  <a:lnTo>
                    <a:pt x="0" y="484124"/>
                  </a:lnTo>
                  <a:lnTo>
                    <a:pt x="0" y="9677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086881" y="493829"/>
            <a:ext cx="5071770" cy="63601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71934" y="2536304"/>
            <a:ext cx="4822431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900"/>
                <a:tab pos="470534"/>
              </a:tabLst>
            </a:pPr>
            <a:r>
              <a:rPr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новая </a:t>
            </a:r>
            <a:r>
              <a:rPr spc="-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интересная</a:t>
            </a:r>
            <a:r>
              <a:rPr spc="-1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книга,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469900" algn="just">
              <a:lnSpc>
                <a:spcPct val="100000"/>
              </a:lnSpc>
            </a:pPr>
            <a:r>
              <a:rPr spc="-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принесенная ребенком из</a:t>
            </a:r>
            <a:r>
              <a:rPr spc="2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дома</a:t>
            </a:r>
            <a:r>
              <a:rPr lang="ru-RU" spc="-5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, из библиотеки</a:t>
            </a:r>
            <a:r>
              <a:rPr spc="-5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469900" marR="140335" indent="-457834" algn="just">
              <a:lnSpc>
                <a:spcPct val="100000"/>
              </a:lnSpc>
              <a:buFont typeface="Arial"/>
              <a:buChar char="•"/>
              <a:tabLst>
                <a:tab pos="469900"/>
                <a:tab pos="470534"/>
                <a:tab pos="4127500"/>
              </a:tabLst>
            </a:pPr>
            <a:r>
              <a:rPr spc="-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выбор книги</a:t>
            </a:r>
            <a:r>
              <a:rPr spc="3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spc="2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прочитанных	</a:t>
            </a:r>
            <a:r>
              <a:rPr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группе </a:t>
            </a:r>
            <a:r>
              <a:rPr spc="-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за определенный</a:t>
            </a:r>
            <a:r>
              <a:rPr spc="-2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период;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469900" marR="631190" indent="-457834" algn="just">
              <a:lnSpc>
                <a:spcPct val="100000"/>
              </a:lnSpc>
              <a:buFont typeface="Arial"/>
              <a:buChar char="•"/>
              <a:tabLst>
                <a:tab pos="469900"/>
                <a:tab pos="470534"/>
              </a:tabLst>
            </a:pPr>
            <a:r>
              <a:rPr spc="-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представление детьми </a:t>
            </a:r>
            <a:r>
              <a:rPr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новой  </a:t>
            </a:r>
            <a:r>
              <a:rPr spc="-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прочитанной </a:t>
            </a:r>
            <a:r>
              <a:rPr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pc="-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  <a:r>
              <a:rPr spc="-2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книги;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469900" indent="-457834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900"/>
                <a:tab pos="470534"/>
              </a:tabLst>
            </a:pPr>
            <a:r>
              <a:rPr spc="-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представление новых </a:t>
            </a:r>
            <a:r>
              <a:rPr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книг, книг</a:t>
            </a:r>
            <a:r>
              <a:rPr spc="-3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469900" algn="just">
              <a:lnSpc>
                <a:spcPct val="100000"/>
              </a:lnSpc>
            </a:pPr>
            <a:r>
              <a:rPr spc="-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юбиляров;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469900" marR="1122045" indent="-457834" algn="just">
              <a:lnSpc>
                <a:spcPct val="100000"/>
              </a:lnSpc>
              <a:buFont typeface="Arial"/>
              <a:buChar char="•"/>
              <a:tabLst>
                <a:tab pos="469900"/>
                <a:tab pos="470534"/>
                <a:tab pos="2364105"/>
              </a:tabLst>
            </a:pPr>
            <a:r>
              <a:rPr spc="-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создание буктрейлеров,  </a:t>
            </a:r>
            <a:r>
              <a:rPr spc="-5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приуроченных	</a:t>
            </a:r>
            <a:r>
              <a: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spc="-5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датам</a:t>
            </a:r>
            <a:r>
              <a:rPr spc="-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событиям</a:t>
            </a:r>
            <a:r>
              <a:rPr lang="ru-RU" spc="-1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69900" marR="1122045" indent="-457834" algn="just">
              <a:lnSpc>
                <a:spcPct val="100000"/>
              </a:lnSpc>
              <a:buFont typeface="Arial"/>
              <a:buChar char="•"/>
              <a:tabLst>
                <a:tab pos="469900"/>
                <a:tab pos="470534"/>
                <a:tab pos="2364105"/>
              </a:tabLst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интервьюирование «Моя любимая сказка».</a:t>
            </a:r>
            <a:endParaRPr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4286248" y="1142984"/>
            <a:ext cx="4258945" cy="14215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1.Подготовительный </a:t>
            </a:r>
            <a:r>
              <a:rPr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Выбор</a:t>
            </a:r>
            <a:r>
              <a:rPr sz="1800" spc="-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книги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800" b="0" i="0" spc="-5">
                <a:latin typeface="Times New Roman" pitchFamily="18" charset="0"/>
                <a:cs typeface="Times New Roman" pitchFamily="18" charset="0"/>
              </a:rPr>
              <a:t>Мотивацией </a:t>
            </a:r>
            <a:r>
              <a:rPr sz="1800" b="0" i="0">
                <a:latin typeface="Times New Roman" pitchFamily="18" charset="0"/>
                <a:cs typeface="Times New Roman" pitchFamily="18" charset="0"/>
              </a:rPr>
              <a:t>к </a:t>
            </a:r>
            <a:r>
              <a:rPr sz="1800" b="0" i="0" spc="-5">
                <a:latin typeface="Times New Roman" pitchFamily="18" charset="0"/>
                <a:cs typeface="Times New Roman" pitchFamily="18" charset="0"/>
              </a:rPr>
              <a:t>выбору книги для  создания буктрейлера может</a:t>
            </a:r>
            <a:r>
              <a:rPr sz="1800" b="0" i="0" spc="-7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0" i="0" spc="-5">
                <a:latin typeface="Times New Roman" pitchFamily="18" charset="0"/>
                <a:cs typeface="Times New Roman" pitchFamily="18" charset="0"/>
              </a:rPr>
              <a:t>быть: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https://sun9-21.userapi.com/c857728/v857728813/1eeac8/2vUBmeR-ZZ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42" t="2100" r="4420" b="4446"/>
          <a:stretch>
            <a:fillRect/>
          </a:stretch>
        </p:blipFill>
        <p:spPr bwMode="auto">
          <a:xfrm>
            <a:off x="0" y="500042"/>
            <a:ext cx="2071670" cy="1201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7158" y="1857364"/>
            <a:ext cx="1678793" cy="2238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57158" y="4000504"/>
            <a:ext cx="352424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s://sun9-70.userapi.com/impg/kNrzRJtdEpNDCURVXN6JNzZLccogDezR6fPpJw/leydII6O-mE.jpg?size=810x1080&amp;quality=95&amp;sign=9fe25afee551b156961b844f1cd145dd&amp;type=album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214546" y="1571612"/>
            <a:ext cx="176809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82577"/>
            <a:ext cx="7886700" cy="646094"/>
          </a:xfrm>
        </p:spPr>
        <p:txBody>
          <a:bodyPr rtlCol="0">
            <a:normAutofit/>
          </a:bodyPr>
          <a:lstStyle/>
          <a:p>
            <a:pPr algn="ctr" fontAlgn="auto">
              <a:spcAft>
                <a:spcPct val="0"/>
              </a:spcAft>
              <a:defRPr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object 2"/>
          <p:cNvGrpSpPr/>
          <p:nvPr/>
        </p:nvGrpSpPr>
        <p:grpSpPr>
          <a:xfrm>
            <a:off x="2146427" y="364362"/>
            <a:ext cx="6814820" cy="6277610"/>
            <a:chOff x="2001011" y="319913"/>
            <a:chExt cx="6814820" cy="6277610"/>
          </a:xfrm>
        </p:grpSpPr>
        <p:sp>
          <p:nvSpPr>
            <p:cNvPr id="3" name="object 3"/>
            <p:cNvSpPr/>
            <p:nvPr/>
          </p:nvSpPr>
          <p:spPr>
            <a:xfrm>
              <a:off x="3923919" y="324446"/>
              <a:ext cx="4891532" cy="627291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13711" y="332613"/>
              <a:ext cx="5400675" cy="504190"/>
            </a:xfrm>
            <a:custGeom>
              <a:rect l="l" t="t" r="r" b="b"/>
              <a:pathLst>
                <a:path w="5400675" h="504190">
                  <a:moveTo>
                    <a:pt x="5316601" y="0"/>
                  </a:moveTo>
                  <a:lnTo>
                    <a:pt x="84074" y="0"/>
                  </a:lnTo>
                  <a:lnTo>
                    <a:pt x="51327" y="6617"/>
                  </a:lnTo>
                  <a:lnTo>
                    <a:pt x="24606" y="24653"/>
                  </a:lnTo>
                  <a:lnTo>
                    <a:pt x="6600" y="51381"/>
                  </a:lnTo>
                  <a:lnTo>
                    <a:pt x="0" y="84073"/>
                  </a:lnTo>
                  <a:lnTo>
                    <a:pt x="0" y="420115"/>
                  </a:lnTo>
                  <a:lnTo>
                    <a:pt x="6600" y="452788"/>
                  </a:lnTo>
                  <a:lnTo>
                    <a:pt x="24606" y="479472"/>
                  </a:lnTo>
                  <a:lnTo>
                    <a:pt x="51327" y="497464"/>
                  </a:lnTo>
                  <a:lnTo>
                    <a:pt x="84074" y="504062"/>
                  </a:lnTo>
                  <a:lnTo>
                    <a:pt x="5316601" y="504062"/>
                  </a:lnTo>
                  <a:lnTo>
                    <a:pt x="5349347" y="497464"/>
                  </a:lnTo>
                  <a:lnTo>
                    <a:pt x="5376068" y="479472"/>
                  </a:lnTo>
                  <a:lnTo>
                    <a:pt x="5394074" y="452788"/>
                  </a:lnTo>
                  <a:lnTo>
                    <a:pt x="5400674" y="420115"/>
                  </a:lnTo>
                  <a:lnTo>
                    <a:pt x="5400674" y="84073"/>
                  </a:lnTo>
                  <a:lnTo>
                    <a:pt x="5394074" y="51381"/>
                  </a:lnTo>
                  <a:lnTo>
                    <a:pt x="5376068" y="24653"/>
                  </a:lnTo>
                  <a:lnTo>
                    <a:pt x="5349347" y="6617"/>
                  </a:lnTo>
                  <a:lnTo>
                    <a:pt x="531660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13711" y="332613"/>
              <a:ext cx="5400675" cy="504190"/>
            </a:xfrm>
            <a:custGeom>
              <a:rect l="l" t="t" r="r" b="b"/>
              <a:pathLst>
                <a:path w="5400675" h="504190">
                  <a:moveTo>
                    <a:pt x="0" y="84073"/>
                  </a:moveTo>
                  <a:lnTo>
                    <a:pt x="6600" y="51381"/>
                  </a:lnTo>
                  <a:lnTo>
                    <a:pt x="24606" y="24653"/>
                  </a:lnTo>
                  <a:lnTo>
                    <a:pt x="51327" y="6617"/>
                  </a:lnTo>
                  <a:lnTo>
                    <a:pt x="84074" y="0"/>
                  </a:lnTo>
                  <a:lnTo>
                    <a:pt x="5316601" y="0"/>
                  </a:lnTo>
                  <a:lnTo>
                    <a:pt x="5349347" y="6617"/>
                  </a:lnTo>
                  <a:lnTo>
                    <a:pt x="5376068" y="24653"/>
                  </a:lnTo>
                  <a:lnTo>
                    <a:pt x="5394074" y="51381"/>
                  </a:lnTo>
                  <a:lnTo>
                    <a:pt x="5400674" y="84073"/>
                  </a:lnTo>
                  <a:lnTo>
                    <a:pt x="5400674" y="420115"/>
                  </a:lnTo>
                  <a:lnTo>
                    <a:pt x="5394074" y="452788"/>
                  </a:lnTo>
                  <a:lnTo>
                    <a:pt x="5376068" y="479472"/>
                  </a:lnTo>
                  <a:lnTo>
                    <a:pt x="5349347" y="497464"/>
                  </a:lnTo>
                  <a:lnTo>
                    <a:pt x="5316601" y="504062"/>
                  </a:lnTo>
                  <a:lnTo>
                    <a:pt x="84074" y="504062"/>
                  </a:lnTo>
                  <a:lnTo>
                    <a:pt x="51327" y="497464"/>
                  </a:lnTo>
                  <a:lnTo>
                    <a:pt x="24606" y="479472"/>
                  </a:lnTo>
                  <a:lnTo>
                    <a:pt x="6600" y="452788"/>
                  </a:lnTo>
                  <a:lnTo>
                    <a:pt x="0" y="420115"/>
                  </a:lnTo>
                  <a:lnTo>
                    <a:pt x="0" y="84073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95"/>
              </a:spcBef>
            </a:pPr>
            <a:r>
              <a:rPr spc="-5"/>
              <a:t>Этапы создания</a:t>
            </a:r>
            <a:r>
              <a:rPr spc="-30"/>
              <a:t> </a:t>
            </a:r>
            <a:r>
              <a:rPr spc="-5"/>
              <a:t>буктрейлера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19447" y="1133347"/>
            <a:ext cx="4495957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i="1" spc="-5" smtClean="0">
                <a:solidFill>
                  <a:srgbClr val="001F5F"/>
                </a:solidFill>
                <a:latin typeface="Verdana"/>
                <a:cs typeface="Verdana"/>
              </a:rPr>
              <a:t>2. Основной </a:t>
            </a:r>
            <a:r>
              <a:rPr sz="2000" b="1" i="1" spc="-50" smtClean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i="1" smtClean="0">
                <a:solidFill>
                  <a:srgbClr val="001F5F"/>
                </a:solidFill>
                <a:latin typeface="Verdana"/>
                <a:cs typeface="Verdana"/>
              </a:rPr>
              <a:t>этап:</a:t>
            </a:r>
            <a:r>
              <a:rPr lang="ru-RU" sz="2000" b="1" i="1" smtClean="0">
                <a:solidFill>
                  <a:srgbClr val="001F5F"/>
                </a:solidFill>
                <a:latin typeface="Verdana"/>
                <a:cs typeface="Verdana"/>
              </a:rPr>
              <a:t> (индивидуальная работа педагога и творческая работа детей)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47156" y="2483486"/>
            <a:ext cx="435165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>
                <a:solidFill>
                  <a:srgbClr val="FFFFFF"/>
                </a:solidFill>
                <a:latin typeface="Verdana"/>
                <a:cs typeface="Verdana"/>
              </a:rPr>
              <a:t>Работа с</a:t>
            </a:r>
            <a:r>
              <a:rPr sz="1800" b="1" i="1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i="1">
                <a:solidFill>
                  <a:srgbClr val="FFFFFF"/>
                </a:solidFill>
                <a:latin typeface="Verdana"/>
                <a:cs typeface="Verdana"/>
              </a:rPr>
              <a:t>книгой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Чтение,</a:t>
            </a:r>
            <a:r>
              <a:rPr sz="1800" spc="-3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10">
                <a:solidFill>
                  <a:srgbClr val="001F5F"/>
                </a:solidFill>
                <a:latin typeface="Verdana"/>
                <a:cs typeface="Verdana"/>
              </a:rPr>
              <a:t>рассматривание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иллюстраций, беседа</a:t>
            </a:r>
            <a:r>
              <a:rPr sz="1800" spc="-5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по</a:t>
            </a:r>
            <a:endParaRPr sz="1800">
              <a:latin typeface="Verdana"/>
              <a:cs typeface="Verdana"/>
            </a:endParaRPr>
          </a:p>
          <a:p>
            <a:pPr marL="12700" marR="71120">
              <a:lnSpc>
                <a:spcPct val="100000"/>
              </a:lnSpc>
            </a:pP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содержанию (выявление </a:t>
            </a:r>
            <a:r>
              <a:rPr sz="1800">
                <a:solidFill>
                  <a:srgbClr val="001F5F"/>
                </a:solidFill>
                <a:latin typeface="Verdana"/>
                <a:cs typeface="Verdana"/>
              </a:rPr>
              <a:t>основного 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смысла</a:t>
            </a:r>
            <a:r>
              <a:rPr sz="1800" spc="-1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произведения,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осмысливание </a:t>
            </a:r>
            <a:r>
              <a:rPr sz="1800">
                <a:solidFill>
                  <a:srgbClr val="001F5F"/>
                </a:solidFill>
                <a:latin typeface="Verdana"/>
                <a:cs typeface="Verdana"/>
              </a:rPr>
              <a:t>поступков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героев, их  </a:t>
            </a:r>
            <a:r>
              <a:rPr sz="1800" spc="-10">
                <a:solidFill>
                  <a:srgbClr val="001F5F"/>
                </a:solidFill>
                <a:latin typeface="Verdana"/>
                <a:cs typeface="Verdana"/>
              </a:rPr>
              <a:t>мыслей </a:t>
            </a:r>
            <a:r>
              <a:rPr sz="1800">
                <a:solidFill>
                  <a:srgbClr val="001F5F"/>
                </a:solidFill>
                <a:latin typeface="Verdana"/>
                <a:cs typeface="Verdana"/>
              </a:rPr>
              <a:t>и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чувств, </a:t>
            </a:r>
            <a:r>
              <a:rPr sz="1800">
                <a:solidFill>
                  <a:srgbClr val="001F5F"/>
                </a:solidFill>
                <a:latin typeface="Verdana"/>
                <a:cs typeface="Verdana"/>
              </a:rPr>
              <a:t>осознание </a:t>
            </a:r>
            <a:r>
              <a:rPr sz="1800" spc="-10">
                <a:solidFill>
                  <a:srgbClr val="001F5F"/>
                </a:solidFill>
                <a:latin typeface="Verdana"/>
                <a:cs typeface="Verdana"/>
              </a:rPr>
              <a:t>своего 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собственного</a:t>
            </a:r>
            <a:r>
              <a:rPr sz="1800" spc="-1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>
                <a:solidFill>
                  <a:srgbClr val="001F5F"/>
                </a:solidFill>
                <a:latin typeface="Verdana"/>
                <a:cs typeface="Verdana"/>
              </a:rPr>
              <a:t>эмоционального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отношения </a:t>
            </a:r>
            <a:r>
              <a:rPr sz="1800">
                <a:solidFill>
                  <a:srgbClr val="001F5F"/>
                </a:solidFill>
                <a:latin typeface="Verdana"/>
                <a:cs typeface="Verdana"/>
              </a:rPr>
              <a:t>к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событиям </a:t>
            </a:r>
            <a:r>
              <a:rPr sz="180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r>
              <a:rPr sz="1800" spc="-45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5">
                <a:solidFill>
                  <a:srgbClr val="001F5F"/>
                </a:solidFill>
                <a:latin typeface="Verdana"/>
                <a:cs typeface="Verdana"/>
              </a:rPr>
              <a:t>героям)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142984"/>
            <a:ext cx="2035964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71670" y="1214422"/>
            <a:ext cx="198240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E:\фото тел\13.03.24 массаж\IMG_20240219_123643.jpg"/>
          <p:cNvPicPr>
            <a:picLocks noChangeAspect="1" noChangeArrowheads="1"/>
          </p:cNvPicPr>
          <p:nvPr/>
        </p:nvPicPr>
        <p:blipFill>
          <a:blip r:embed="rId5"/>
          <a:srcRect t="34062"/>
          <a:stretch>
            <a:fillRect/>
          </a:stretch>
        </p:blipFill>
        <p:spPr bwMode="auto">
          <a:xfrm>
            <a:off x="785786" y="4572008"/>
            <a:ext cx="2305831" cy="2027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131</Paragraphs>
  <Slides>20</Slides>
  <Notes>1</Notes>
  <TotalTime>1140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5">
      <vt:lpstr>Arial</vt:lpstr>
      <vt:lpstr>Calibri</vt:lpstr>
      <vt:lpstr>Verdana</vt:lpstr>
      <vt:lpstr>Times New Roman</vt:lpstr>
      <vt:lpstr>Office Theme</vt:lpstr>
      <vt:lpstr>PowerPoint Presentation</vt:lpstr>
      <vt:lpstr>Что такое Буктрейлер?</vt:lpstr>
      <vt:lpstr>Классификация буктрейлеров</vt:lpstr>
      <vt:lpstr>PowerPoint Presentation</vt:lpstr>
      <vt:lpstr>PowerPoint Presentation</vt:lpstr>
      <vt:lpstr>PowerPoint Presentation</vt:lpstr>
      <vt:lpstr>Цель:</vt:lpstr>
      <vt:lpstr>Этапы реализации проекта:</vt:lpstr>
      <vt:lpstr>Этапы создания буктрейлера</vt:lpstr>
      <vt:lpstr>Этапы создания буктрейлера</vt:lpstr>
      <vt:lpstr>Этапы создания буктрейлера</vt:lpstr>
      <vt:lpstr>Этапы	создания буктрейлера</vt:lpstr>
      <vt:lpstr>Этапы создания буктрейлера</vt:lpstr>
      <vt:lpstr>Предполагаемые результаты</vt:lpstr>
      <vt:lpstr>Итоги	работы:</vt:lpstr>
      <vt:lpstr>Наши успехи!</vt:lpstr>
      <vt:lpstr>Наши успехи!</vt:lpstr>
      <vt:lpstr>Наши успехи!</vt:lpstr>
      <vt:lpstr>Наши успехи!</vt:lpstr>
      <vt:lpstr>Спасибо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Приобщение дошкольников к чтению на основе современной деятельности по  созданию буктрейлеров.</dc:title>
  <dc:creator>Садик 1874</dc:creator>
  <cp:lastModifiedBy>1</cp:lastModifiedBy>
  <cp:revision>25</cp:revision>
  <dcterms:created xsi:type="dcterms:W3CDTF">2020-12-08T11:17:05Z</dcterms:created>
  <dcterms:modified xsi:type="dcterms:W3CDTF">2025-01-02T07:55:07Z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reated">
    <vt:filetime>2019-04-08T00:00:00Z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2020-12-08T00:00:00Z</vt:filetime>
  </property>
</Properties>
</file>