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134" autoAdjust="0"/>
  </p:normalViewPr>
  <p:slideViewPr>
    <p:cSldViewPr>
      <p:cViewPr varScale="1">
        <p:scale>
          <a:sx n="36" d="100"/>
          <a:sy n="36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5D253-9D8E-4002-ABC8-72320B59123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9EB15-2C6E-4B91-995C-5B535519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EB15-2C6E-4B91-995C-5B53551962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EB15-2C6E-4B91-995C-5B53551962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0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EB15-2C6E-4B91-995C-5B53551962D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7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19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61048"/>
            <a:ext cx="1584176" cy="88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11008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66898"/>
            <a:ext cx="1080120" cy="95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85184"/>
            <a:ext cx="1224136" cy="124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20687"/>
            <a:ext cx="1656184" cy="62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97152"/>
            <a:ext cx="11008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1080120" cy="95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204864"/>
            <a:ext cx="1224136" cy="124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97152"/>
            <a:ext cx="1224136" cy="124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11008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1080120" cy="95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5805264"/>
            <a:ext cx="15486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Система работы по формированию лексико-грамматических категорий   у детей старшего дошкольного возраста  с ОНР при помощи пиктограмм.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IV </a:t>
            </a:r>
            <a:r>
              <a:rPr lang="ru-RU" sz="3100" b="1" dirty="0" smtClean="0"/>
              <a:t>ЭТАП Зарисовка ассоциативных цепочек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– предметный ряд: сосулька, крыша, дом, солнце.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032448" cy="112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54868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Второй - глагольный ряд: падает, капает, припекает, растет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356992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249289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Составляем предложение. Отмечаем связь слов в предложении стрелками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83529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5288522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Рассказ: сосулька растет на крыше дома. Солнце припекает. Сосулька капает и падает.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661248"/>
            <a:ext cx="828092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21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260648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зрительно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пространственного восприятия.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511" y="821323"/>
            <a:ext cx="4105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Составляем таблицы из 6,9,12 квадратов.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268760"/>
          <a:ext cx="1296144" cy="792087"/>
        </p:xfrm>
        <a:graphic>
          <a:graphicData uri="http://schemas.openxmlformats.org/drawingml/2006/table">
            <a:tbl>
              <a:tblPr/>
              <a:tblGrid>
                <a:gridCol w="452676"/>
                <a:gridCol w="483193"/>
                <a:gridCol w="360275"/>
              </a:tblGrid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22048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Через игры «Кто это?», «Назови и отгадай действие?», «Какой?». Закрепляем словарь по лексической теме, отрабатываем механизм: «Вопрос-ответ», закрепляется употребление предлогов: НА, ПОД, МЕЖДУ, ЗА, ОКОЛО</a:t>
            </a:r>
            <a:endParaRPr lang="ru-RU" sz="1400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44008" y="188640"/>
            <a:ext cx="4104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деформированными предложениями с использованием предлогов: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004048" y="1268760"/>
          <a:ext cx="342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Точечный рисунок" r:id="rId3" imgW="7621064" imgH="1104762" progId="PBrush">
                  <p:embed/>
                </p:oleObj>
              </mc:Choice>
              <mc:Fallback>
                <p:oleObj name="Точечный рисунок" r:id="rId3" imgW="7621064" imgH="1104762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268760"/>
                        <a:ext cx="34290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004048" y="1916832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 НА  НАД       К       ОТ  ПОД  ЗА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220072" y="2564904"/>
            <a:ext cx="34995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листочках сверху вниз с левой стороны задана схема деформированного предложения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4572000" y="3573016"/>
          <a:ext cx="1862007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Точечный рисунок" r:id="rId5" imgW="1467055" imgH="2247619" progId="PBrush">
                  <p:embed/>
                </p:oleObj>
              </mc:Choice>
              <mc:Fallback>
                <p:oleObj name="Точечный рисунок" r:id="rId5" imgW="1467055" imgH="2247619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016"/>
                        <a:ext cx="1862007" cy="2088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6732240" y="3501008"/>
          <a:ext cx="1872208" cy="231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Точечный рисунок" r:id="rId7" imgW="1523810" imgH="2247619" progId="PBrush">
                  <p:embed/>
                </p:oleObj>
              </mc:Choice>
              <mc:Fallback>
                <p:oleObj name="Точечный рисунок" r:id="rId7" imgW="1523810" imgH="2247619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501008"/>
                        <a:ext cx="1872208" cy="2316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644008" y="5805264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рисуют цепочку пиктограмм по теме и распологают в соответствии с обозначениями.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95536" y="3356992"/>
            <a:ext cx="2195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Логическое ударение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407988" y="3709988"/>
          <a:ext cx="30019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Точечный рисунок" r:id="rId9" imgW="3029373" imgH="800212" progId="PBrush">
                  <p:embed/>
                </p:oleObj>
              </mc:Choice>
              <mc:Fallback>
                <p:oleObj name="Точечный рисунок" r:id="rId9" imgW="3029373" imgH="800212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709988"/>
                        <a:ext cx="300196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51520" y="4406335"/>
            <a:ext cx="3707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родственных слов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1300163" y="4941888"/>
          <a:ext cx="1158875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Точечный рисунок" r:id="rId11" imgW="1171429" imgH="1628571" progId="PBrush">
                  <p:embed/>
                </p:oleObj>
              </mc:Choice>
              <mc:Fallback>
                <p:oleObj name="Точечный рисунок" r:id="rId11" imgW="1171429" imgH="1628571" progId="PBrus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941888"/>
                        <a:ext cx="1158875" cy="136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  <p:bldP spid="20482" grpId="0" autoUpdateAnimBg="0"/>
      <p:bldP spid="8" grpId="0" autoUpdateAnimBg="0"/>
      <p:bldP spid="20483" grpId="0" autoUpdateAnimBg="0"/>
      <p:bldP spid="20486" grpId="0" autoUpdateAnimBg="0"/>
      <p:bldP spid="20487" grpId="0" autoUpdateAnimBg="0"/>
      <p:bldP spid="20492" grpId="0" autoUpdateAnimBg="0"/>
      <p:bldP spid="20493" grpId="0"/>
      <p:bldP spid="204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07704" y="304637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Словесные игры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11560" y="1124744"/>
          <a:ext cx="1656184" cy="123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Точечный рисунок" r:id="rId3" imgW="1257476" imgH="1085714" progId="PBrush">
                  <p:embed/>
                </p:oleObj>
              </mc:Choice>
              <mc:Fallback>
                <p:oleObj name="Точечный рисунок" r:id="rId3" imgW="1257476" imgH="1085714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1656184" cy="1236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83768" y="1700808"/>
            <a:ext cx="202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«Назови ласково» </a:t>
            </a:r>
            <a:endParaRPr lang="ru-RU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11560" y="2708920"/>
          <a:ext cx="1750931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Точечный рисунок" r:id="rId5" imgW="2352381" imgH="2638095" progId="PBrush">
                  <p:embed/>
                </p:oleObj>
              </mc:Choice>
              <mc:Fallback>
                <p:oleObj name="Точечный рисунок" r:id="rId5" imgW="2352381" imgH="2638095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08920"/>
                        <a:ext cx="1750931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27784" y="3429000"/>
            <a:ext cx="1428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«Наоборот» </a:t>
            </a:r>
            <a:endParaRPr lang="ru-RU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755576" y="4581128"/>
          <a:ext cx="1584176" cy="166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Точечный рисунок" r:id="rId7" imgW="1495634" imgH="1980952" progId="PBrush">
                  <p:embed/>
                </p:oleObj>
              </mc:Choice>
              <mc:Fallback>
                <p:oleObj name="Точечный рисунок" r:id="rId7" imgW="1495634" imgH="1980952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581128"/>
                        <a:ext cx="1584176" cy="1661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55776" y="5229200"/>
            <a:ext cx="1774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«Один - много» </a:t>
            </a:r>
            <a:endParaRPr lang="ru-RU" dirty="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4644008" y="1340767"/>
          <a:ext cx="1800200" cy="149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Точечный рисунок" r:id="rId9" imgW="1486107" imgH="1380952" progId="PBrush">
                  <p:embed/>
                </p:oleObj>
              </mc:Choice>
              <mc:Fallback>
                <p:oleObj name="Точечный рисунок" r:id="rId9" imgW="1486107" imgH="1380952" progId="PBrus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340767"/>
                        <a:ext cx="1800200" cy="1494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588224" y="1988840"/>
            <a:ext cx="215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«Два, пять, девять» </a:t>
            </a:r>
            <a:endParaRPr lang="ru-RU" dirty="0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4499992" y="3068960"/>
          <a:ext cx="191407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Точечный рисунок" r:id="rId11" imgW="1542857" imgH="1457143" progId="PBrush">
                  <p:embed/>
                </p:oleObj>
              </mc:Choice>
              <mc:Fallback>
                <p:oleObj name="Точечный рисунок" r:id="rId11" imgW="1542857" imgH="1457143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068960"/>
                        <a:ext cx="1914073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516216" y="3645024"/>
            <a:ext cx="2335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«Без чего не бывает» </a:t>
            </a:r>
            <a:endParaRPr lang="ru-RU" dirty="0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4572000" y="4797152"/>
          <a:ext cx="2151522" cy="135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Точечный рисунок" r:id="rId13" imgW="2343477" imgH="1876190" progId="PBrush">
                  <p:embed/>
                </p:oleObj>
              </mc:Choice>
              <mc:Fallback>
                <p:oleObj name="Точечный рисунок" r:id="rId13" imgW="2343477" imgH="1876190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97152"/>
                        <a:ext cx="2151522" cy="1357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948264" y="5301208"/>
            <a:ext cx="184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«Мама и детки»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7" grpId="0"/>
      <p:bldP spid="10" grpId="0"/>
      <p:bldP spid="13" grpId="0"/>
      <p:bldP spid="16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Коллективные работы</a:t>
            </a:r>
            <a:endParaRPr lang="ru-RU" dirty="0"/>
          </a:p>
        </p:txBody>
      </p:sp>
      <p:pic>
        <p:nvPicPr>
          <p:cNvPr id="43010" name="Picture 2" descr="F:\М_О\20160303_142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2779"/>
          <a:stretch>
            <a:fillRect/>
          </a:stretch>
        </p:blipFill>
        <p:spPr bwMode="auto">
          <a:xfrm rot="5400000">
            <a:off x="1840929" y="1269414"/>
            <a:ext cx="6056679" cy="5120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4441" y="-872693"/>
            <a:ext cx="6227127" cy="8424936"/>
          </a:xfrm>
        </p:spPr>
      </p:pic>
    </p:spTree>
    <p:extLst>
      <p:ext uri="{BB962C8B-B14F-4D97-AF65-F5344CB8AC3E}">
        <p14:creationId xmlns:p14="http://schemas.microsoft.com/office/powerpoint/2010/main" val="92289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Применение пиктограмм в коррекционном процессе позволяет достичь устойчивых положительных результатов.</a:t>
            </a:r>
          </a:p>
          <a:p>
            <a:pPr lvl="0" algn="just"/>
            <a:r>
              <a:rPr lang="ru-RU" dirty="0" smtClean="0"/>
              <a:t>Дети успешно преодолевают общее недоразвитие речи.</a:t>
            </a:r>
          </a:p>
          <a:p>
            <a:pPr lvl="0" algn="just"/>
            <a:r>
              <a:rPr lang="ru-RU" dirty="0" smtClean="0"/>
              <a:t>У дошкольников совершенствуются познавательные процессы.</a:t>
            </a:r>
          </a:p>
          <a:p>
            <a:pPr lvl="0" algn="just"/>
            <a:r>
              <a:rPr lang="ru-RU" dirty="0" smtClean="0"/>
              <a:t> Становятся более полноценными произвольные движения и действия (мимике, артикуляционной моторике).</a:t>
            </a:r>
          </a:p>
          <a:p>
            <a:pPr lvl="0" algn="just"/>
            <a:r>
              <a:rPr lang="ru-RU" dirty="0" smtClean="0"/>
              <a:t> У детей появляется желание вступать в речевой контакт с окружающими, формируется умение организовать общение (умение слушать собеседника, эмоционально сопереживать, решать конфликтные ситуации).</a:t>
            </a:r>
          </a:p>
          <a:p>
            <a:pPr lvl="0" algn="just"/>
            <a:r>
              <a:rPr lang="ru-RU" dirty="0" smtClean="0"/>
              <a:t>Формируются предпосылки к обучению в школе.</a:t>
            </a:r>
          </a:p>
          <a:p>
            <a:pPr algn="just"/>
            <a:r>
              <a:rPr lang="ru-RU" dirty="0" smtClean="0"/>
              <a:t>Предложенная мною технология имеет достаточную универсальность, надежную повторяемость результатов, доступна для всех детей.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smtClean="0"/>
              <a:t>Цель: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i="1" dirty="0" smtClean="0"/>
              <a:t>формирование грамматической стороны речи у детей старшего дошкольного возраста с ОНР.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i="1" dirty="0" smtClean="0"/>
              <a:t>Помочь детям практически освоить морфологическую систему родного языка (изменение по родам, числам, лицам, временам).</a:t>
            </a:r>
          </a:p>
          <a:p>
            <a:r>
              <a:rPr lang="ru-RU" sz="2800" i="1" dirty="0" smtClean="0"/>
              <a:t>Помочь детям в  овладении синтаксической стороной речи: учить правильному согласованию слов в предложении, построению разных типов предложений и сочетанию их в связном тексте.</a:t>
            </a:r>
          </a:p>
          <a:p>
            <a:r>
              <a:rPr lang="ru-RU" sz="2800" i="1" dirty="0" smtClean="0"/>
              <a:t>Сообщить знания о некоторых нормах словообразования.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РАБОТА СО СЛОВАРЕМ</a:t>
            </a:r>
            <a:br>
              <a:rPr lang="ru-RU" b="1" i="1" dirty="0" smtClean="0"/>
            </a:br>
            <a:r>
              <a:rPr lang="en-US" b="1" u="sng" dirty="0" smtClean="0"/>
              <a:t>I</a:t>
            </a:r>
            <a:r>
              <a:rPr lang="ru-RU" b="1" u="sng" dirty="0" smtClean="0"/>
              <a:t>этап </a:t>
            </a:r>
            <a:endParaRPr lang="ru-RU" dirty="0"/>
          </a:p>
        </p:txBody>
      </p:sp>
      <p:pic>
        <p:nvPicPr>
          <p:cNvPr id="19" name="Содержимое 1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47056" y="299695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      сосулька,    ручей,       подснежник,   проталина, лужа,         лед,         праздник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             1                 2  	                 3                          4            5                 6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41277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lang="ru-RU" sz="2400" b="1" i="1" dirty="0" smtClean="0"/>
              <a:t> Предметный ряд по лексической теме: «Весна»</a:t>
            </a:r>
            <a:endParaRPr lang="ru-RU" sz="2400" b="1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3245" y="548423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lang="ru-RU" sz="1600" b="1" i="1" dirty="0" smtClean="0"/>
              <a:t>   Игра «Сложилки - говорилки»</a:t>
            </a:r>
          </a:p>
          <a:p>
            <a:endParaRPr lang="ru-RU" sz="1600" dirty="0" smtClean="0"/>
          </a:p>
          <a:p>
            <a:r>
              <a:rPr lang="ru-RU" sz="1600" dirty="0" smtClean="0"/>
              <a:t>	Солед, руталина, подлька, проснежник, луздник, ледчей, пража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7056" y="3573016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 </a:t>
            </a:r>
            <a:r>
              <a:rPr lang="ru-RU" sz="1600" b="1" i="1" dirty="0" smtClean="0"/>
              <a:t>Игра «Что изменилось?»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365" y="4907454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lang="ru-RU" sz="1600" dirty="0" smtClean="0"/>
              <a:t>Лед, 	    проталина,   сосулька,  подснежник, праздник, ручей,        лужа</a:t>
            </a:r>
            <a:endParaRPr lang="ru-RU" sz="160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81750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Вношу схему падежных конструкций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940152" y="1196752"/>
          <a:ext cx="160868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Точечный рисунок" r:id="rId3" imgW="3543795" imgH="952633" progId="PBrush">
                  <p:embed/>
                </p:oleObj>
              </mc:Choice>
              <mc:Fallback>
                <p:oleObj name="Точечный рисунок" r:id="rId3" imgW="3543795" imgH="952633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196752"/>
                        <a:ext cx="1608689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131840" y="1124744"/>
          <a:ext cx="1080120" cy="9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Точечный рисунок" r:id="rId5" imgW="2409524" imgH="1857143" progId="PBrush">
                  <p:embed/>
                </p:oleObj>
              </mc:Choice>
              <mc:Fallback>
                <p:oleObj name="Точечный рисунок" r:id="rId5" imgW="2409524" imgH="1857143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776" b="12621"/>
                      <a:stretch>
                        <a:fillRect/>
                      </a:stretch>
                    </p:blipFill>
                    <p:spPr bwMode="auto">
                      <a:xfrm>
                        <a:off x="3131840" y="1124744"/>
                        <a:ext cx="1080120" cy="9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331640" y="2564904"/>
          <a:ext cx="1584176" cy="81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Точечный рисунок" r:id="rId7" imgW="3809524" imgH="2429214" progId="PBrush">
                  <p:embed/>
                </p:oleObj>
              </mc:Choice>
              <mc:Fallback>
                <p:oleObj name="Точечный рисунок" r:id="rId7" imgW="3809524" imgH="2429214" progId="PBrus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564904"/>
                        <a:ext cx="1584176" cy="817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427984" y="2348880"/>
          <a:ext cx="1440160" cy="144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Точечный рисунок" r:id="rId9" imgW="1743318" imgH="2371429" progId="PBrush">
                  <p:embed/>
                </p:oleObj>
              </mc:Choice>
              <mc:Fallback>
                <p:oleObj name="Точечный рисунок" r:id="rId9" imgW="1743318" imgH="2371429" progId="PBrus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348880"/>
                        <a:ext cx="1440160" cy="1442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7452320" y="2204864"/>
          <a:ext cx="139350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Точечный рисунок" r:id="rId11" imgW="1362265" imgH="1895238" progId="PBrush">
                  <p:embed/>
                </p:oleObj>
              </mc:Choice>
              <mc:Fallback>
                <p:oleObj name="Точечный рисунок" r:id="rId11" imgW="1362265" imgH="1895238" progId="PBrus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204864"/>
                        <a:ext cx="1393507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7" name="Picture 13" descr="C:\Users\Оленька\Desktop\unname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052736"/>
            <a:ext cx="825295" cy="1077469"/>
          </a:xfrm>
          <a:prstGeom prst="rect">
            <a:avLst/>
          </a:prstGeom>
          <a:noFill/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01075" y="4149080"/>
            <a:ext cx="81162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Учу находить слова  «мальчики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    слова </a:t>
            </a:r>
            <a:r>
              <a:rPr lang="ru-RU" sz="1600" smtClean="0"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девочки», слова </a:t>
            </a: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«мальчики», не «девочки»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763688" y="4653136"/>
          <a:ext cx="670053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Точечный рисунок" r:id="rId14" imgW="3533333" imgH="1961905" progId="PBrush">
                  <p:embed/>
                </p:oleObj>
              </mc:Choice>
              <mc:Fallback>
                <p:oleObj name="Точечный рисунок" r:id="rId14" imgW="3533333" imgH="1961905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383" t="26625" r="11493" b="22917"/>
                      <a:stretch>
                        <a:fillRect/>
                      </a:stretch>
                    </p:blipFill>
                    <p:spPr bwMode="auto">
                      <a:xfrm>
                        <a:off x="1763688" y="4653136"/>
                        <a:ext cx="670053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3923928" y="4653136"/>
          <a:ext cx="1008112" cy="179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Точечный рисунок" r:id="rId16" imgW="3990476" imgH="2238687" progId="PBrush">
                  <p:embed/>
                </p:oleObj>
              </mc:Choice>
              <mc:Fallback>
                <p:oleObj name="Точечный рисунок" r:id="rId16" imgW="3990476" imgH="2238687" progId="PBrush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9060" t="27528" r="15532" b="24290"/>
                      <a:stretch>
                        <a:fillRect/>
                      </a:stretch>
                    </p:blipFill>
                    <p:spPr bwMode="auto">
                      <a:xfrm>
                        <a:off x="3923928" y="4653136"/>
                        <a:ext cx="1008112" cy="179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5940152" y="4653136"/>
          <a:ext cx="1656184" cy="179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Точечный рисунок" r:id="rId18" imgW="4001058" imgH="1886213" progId="PBrush">
                  <p:embed/>
                </p:oleObj>
              </mc:Choice>
              <mc:Fallback>
                <p:oleObj name="Точечный рисунок" r:id="rId18" imgW="4001058" imgH="1886213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018" t="22260" r="11079" b="26410"/>
                      <a:stretch>
                        <a:fillRect/>
                      </a:stretch>
                    </p:blipFill>
                    <p:spPr bwMode="auto">
                      <a:xfrm>
                        <a:off x="5940152" y="4653136"/>
                        <a:ext cx="1656184" cy="179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II </a:t>
            </a:r>
            <a:r>
              <a:rPr lang="ru-RU" b="1" u="sng" dirty="0" smtClean="0"/>
              <a:t>этап </a:t>
            </a:r>
            <a:r>
              <a:rPr lang="ru-RU" u="sng" dirty="0" smtClean="0"/>
              <a:t>Глагольный ряд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03648" y="1988840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сосулька, ручей,        подснежник,    проталина,      лужа,       лед,           праздник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1	   2  	         3        	             4                      5	              6	                   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7992888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27584" y="3356992"/>
            <a:ext cx="77768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Капает,    бежит,         растет,          чернеет,           рябит, 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тает,   наступает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7544" y="3789040"/>
            <a:ext cx="2744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предложением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95536" y="4293096"/>
          <a:ext cx="167627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Точечный рисунок" r:id="rId5" imgW="3543795" imgH="952633" progId="PBrush">
                  <p:embed/>
                </p:oleObj>
              </mc:Choice>
              <mc:Fallback>
                <p:oleObj name="Точечный рисунок" r:id="rId5" imgW="3543795" imgH="952633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293096"/>
                        <a:ext cx="1676279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55776" y="4365104"/>
            <a:ext cx="1017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лед - тает</a:t>
            </a:r>
            <a:endParaRPr lang="ru-RU" sz="1600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23528" y="5085184"/>
          <a:ext cx="177005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Точечный рисунок" r:id="rId7" imgW="3753374" imgH="952633" progId="PBrush">
                  <p:embed/>
                </p:oleObj>
              </mc:Choice>
              <mc:Fallback>
                <p:oleObj name="Точечный рисунок" r:id="rId7" imgW="3753374" imgH="952633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085184"/>
                        <a:ext cx="1770057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23728" y="5229200"/>
            <a:ext cx="2356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сосулька – капает, растет</a:t>
            </a:r>
            <a:endParaRPr lang="ru-RU" sz="1600" dirty="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23528" y="6021288"/>
          <a:ext cx="177005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Точечный рисунок" r:id="rId9" imgW="3753374" imgH="952633" progId="PBrush">
                  <p:embed/>
                </p:oleObj>
              </mc:Choice>
              <mc:Fallback>
                <p:oleObj name="Точечный рисунок" r:id="rId9" imgW="3753374" imgH="952633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021288"/>
                        <a:ext cx="1770057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195736" y="587727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Составление графических схем предложений</a:t>
            </a:r>
            <a:endParaRPr lang="ru-RU" sz="1600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716016" y="3933056"/>
            <a:ext cx="41044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Союз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короткое слово.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smtClean="0"/>
              <a:t>Сосулька – капает и растет.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644008" y="4725144"/>
            <a:ext cx="403244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Объединяем простые предложения в сложные при помощи союза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        Подснежник растет, а проталина чернеет.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1" grpId="0"/>
      <p:bldP spid="15362" grpId="0"/>
      <p:bldP spid="15362" grpId="1"/>
      <p:bldP spid="15362" grpId="2"/>
      <p:bldP spid="15363" grpId="0"/>
      <p:bldP spid="12" grpId="0"/>
      <p:bldP spid="15" grpId="0"/>
      <p:bldP spid="18" grpId="0"/>
      <p:bldP spid="15371" grpId="0"/>
      <p:bldP spid="153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Местоимения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9592" y="836712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Единственное число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7544" y="1196752"/>
            <a:ext cx="3419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        ты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   она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99592" y="1484784"/>
          <a:ext cx="22383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Точечный рисунок" r:id="rId3" imgW="4590476" imgH="2723810" progId="PBrush">
                  <p:embed/>
                </p:oleObj>
              </mc:Choice>
              <mc:Fallback>
                <p:oleObj name="Точечный рисунок" r:id="rId3" imgW="4590476" imgH="2723810" progId="PBrush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4557" b="45399"/>
                      <a:stretch>
                        <a:fillRect/>
                      </a:stretch>
                    </p:blipFill>
                    <p:spPr bwMode="auto">
                      <a:xfrm>
                        <a:off x="899592" y="1484784"/>
                        <a:ext cx="2238375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536" y="2852936"/>
            <a:ext cx="3707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Отвечают на вопрос: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делаешь?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724128" y="908720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множественного числа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268760"/>
            <a:ext cx="2685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Мы             вы	       они</a:t>
            </a:r>
            <a:endParaRPr lang="ru-RU" sz="16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508104" y="2132856"/>
          <a:ext cx="57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Точечный рисунок" r:id="rId5" imgW="4590476" imgH="2723810" progId="PBrush">
                  <p:embed/>
                </p:oleObj>
              </mc:Choice>
              <mc:Fallback>
                <p:oleObj name="Точечный рисунок" r:id="rId5" imgW="4590476" imgH="2723810" progId="PBrush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21" t="61685" r="72272"/>
                      <a:stretch>
                        <a:fillRect/>
                      </a:stretch>
                    </p:blipFill>
                    <p:spPr bwMode="auto">
                      <a:xfrm>
                        <a:off x="5508104" y="2132856"/>
                        <a:ext cx="571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6516216" y="1772816"/>
          <a:ext cx="657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Точечный рисунок" r:id="rId6" imgW="4590476" imgH="2723810" progId="PBrush">
                  <p:embed/>
                </p:oleObj>
              </mc:Choice>
              <mc:Fallback>
                <p:oleObj name="Точечный рисунок" r:id="rId6" imgW="4590476" imgH="2723810" progId="PBrush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21" t="61685" r="72272"/>
                      <a:stretch>
                        <a:fillRect/>
                      </a:stretch>
                    </p:blipFill>
                    <p:spPr bwMode="auto">
                      <a:xfrm>
                        <a:off x="6516216" y="1772816"/>
                        <a:ext cx="65722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7452320" y="1628800"/>
            <a:ext cx="1265238" cy="1408112"/>
            <a:chOff x="7452320" y="1628800"/>
            <a:chExt cx="1265238" cy="1408112"/>
          </a:xfrm>
        </p:grpSpPr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7452320" y="1628800"/>
              <a:ext cx="1265238" cy="14081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17419" name="Object 11"/>
            <p:cNvGraphicFramePr>
              <a:graphicFrameLocks noChangeAspect="1"/>
            </p:cNvGraphicFramePr>
            <p:nvPr/>
          </p:nvGraphicFramePr>
          <p:xfrm>
            <a:off x="7740352" y="1772816"/>
            <a:ext cx="657225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8" name="Точечный рисунок" r:id="rId8" imgW="4590476" imgH="2723810" progId="PBrush">
                    <p:embed/>
                  </p:oleObj>
                </mc:Choice>
                <mc:Fallback>
                  <p:oleObj name="Точечный рисунок" r:id="rId8" imgW="4590476" imgH="2723810" progId="PBrush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8421" t="61685" r="72272"/>
                        <a:stretch>
                          <a:fillRect/>
                        </a:stretch>
                      </p:blipFill>
                      <p:spPr bwMode="auto">
                        <a:xfrm>
                          <a:off x="7740352" y="1772816"/>
                          <a:ext cx="657225" cy="1133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5076056" y="3068960"/>
            <a:ext cx="3434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Отвечают на вопрос: «Что делают?»</a:t>
            </a:r>
            <a:endParaRPr lang="ru-RU" sz="1600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23528" y="3501008"/>
            <a:ext cx="36358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формирования изъяснительного накланения в форме настоящего, прошедшего и будущего времени использую схему часов.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467544" y="4653136"/>
          <a:ext cx="30194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Точечный рисунок" r:id="rId9" imgW="5800000" imgH="1724266" progId="PBrush">
                  <p:embed/>
                </p:oleObj>
              </mc:Choice>
              <mc:Fallback>
                <p:oleObj name="Точечный рисунок" r:id="rId9" imgW="5800000" imgH="1724266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608" r="17624"/>
                      <a:stretch>
                        <a:fillRect/>
                      </a:stretch>
                    </p:blipFill>
                    <p:spPr bwMode="auto">
                      <a:xfrm>
                        <a:off x="467544" y="4653136"/>
                        <a:ext cx="301942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23528" y="6093296"/>
            <a:ext cx="33478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Вчера 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сегодня                 завтра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923928" y="3501008"/>
            <a:ext cx="4932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употебления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глаголов в форме первого, второго, третьего лица единственного и множественного числа, совмещаю схему местоимений и временную схему часов.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3851920" y="4581128"/>
          <a:ext cx="22383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Точечный рисунок" r:id="rId11" imgW="4590476" imgH="2723810" progId="PBrush">
                  <p:embed/>
                </p:oleObj>
              </mc:Choice>
              <mc:Fallback>
                <p:oleObj name="Точечный рисунок" r:id="rId11" imgW="4590476" imgH="2723810" progId="PBrush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4557" b="45399"/>
                      <a:stretch>
                        <a:fillRect/>
                      </a:stretch>
                    </p:blipFill>
                    <p:spPr bwMode="auto">
                      <a:xfrm>
                        <a:off x="3851920" y="4581128"/>
                        <a:ext cx="2238375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6228184" y="5085184"/>
          <a:ext cx="57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Точечный рисунок" r:id="rId12" imgW="4590476" imgH="2723810" progId="PBrush">
                  <p:embed/>
                </p:oleObj>
              </mc:Choice>
              <mc:Fallback>
                <p:oleObj name="Точечный рисунок" r:id="rId12" imgW="4590476" imgH="2723810" progId="PBrush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21" t="61685" r="72272"/>
                      <a:stretch>
                        <a:fillRect/>
                      </a:stretch>
                    </p:blipFill>
                    <p:spPr bwMode="auto">
                      <a:xfrm>
                        <a:off x="6228184" y="5085184"/>
                        <a:ext cx="571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33" name="Object 25"/>
          <p:cNvGraphicFramePr>
            <a:graphicFrameLocks noChangeAspect="1"/>
          </p:cNvGraphicFramePr>
          <p:nvPr/>
        </p:nvGraphicFramePr>
        <p:xfrm>
          <a:off x="6876256" y="4725144"/>
          <a:ext cx="657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Точечный рисунок" r:id="rId13" imgW="4590476" imgH="2723810" progId="PBrush">
                  <p:embed/>
                </p:oleObj>
              </mc:Choice>
              <mc:Fallback>
                <p:oleObj name="Точечный рисунок" r:id="rId13" imgW="4590476" imgH="2723810" progId="PBrush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21" t="61685" r="72272"/>
                      <a:stretch>
                        <a:fillRect/>
                      </a:stretch>
                    </p:blipFill>
                    <p:spPr bwMode="auto">
                      <a:xfrm>
                        <a:off x="6876256" y="4725144"/>
                        <a:ext cx="65722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7668344" y="4581128"/>
            <a:ext cx="1265238" cy="1408112"/>
            <a:chOff x="7452320" y="1628800"/>
            <a:chExt cx="1265238" cy="1408112"/>
          </a:xfrm>
        </p:grpSpPr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7452320" y="1628800"/>
              <a:ext cx="1265238" cy="14081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35" name="Object 11"/>
            <p:cNvGraphicFramePr>
              <a:graphicFrameLocks noChangeAspect="1"/>
            </p:cNvGraphicFramePr>
            <p:nvPr/>
          </p:nvGraphicFramePr>
          <p:xfrm>
            <a:off x="7740352" y="1772816"/>
            <a:ext cx="657225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3" name="Точечный рисунок" r:id="rId14" imgW="4590476" imgH="2723810" progId="PBrush">
                    <p:embed/>
                  </p:oleObj>
                </mc:Choice>
                <mc:Fallback>
                  <p:oleObj name="Точечный рисунок" r:id="rId14" imgW="4590476" imgH="2723810" progId="PBrush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8421" t="61685" r="72272"/>
                        <a:stretch>
                          <a:fillRect/>
                        </a:stretch>
                      </p:blipFill>
                      <p:spPr bwMode="auto">
                        <a:xfrm>
                          <a:off x="7740352" y="1772816"/>
                          <a:ext cx="657225" cy="1133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  <p:bldP spid="17410" grpId="0"/>
      <p:bldP spid="17413" grpId="0"/>
      <p:bldP spid="17414" grpId="0"/>
      <p:bldP spid="10" grpId="0"/>
      <p:bldP spid="18" grpId="0"/>
      <p:bldP spid="17422" grpId="0"/>
      <p:bldP spid="17427" grpId="0"/>
      <p:bldP spid="174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III </a:t>
            </a:r>
            <a:r>
              <a:rPr lang="ru-RU" b="1" u="sng" dirty="0" smtClean="0"/>
              <a:t>этап </a:t>
            </a:r>
            <a:r>
              <a:rPr lang="ru-RU" u="sng" dirty="0" smtClean="0"/>
              <a:t>Прилагательный ряд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ассоциативных связей через игру: «Какой? Какая? Какое?» 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628800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Выстраиваем прилагательный ряд.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35292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536" y="3068960"/>
            <a:ext cx="8208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Прозрачная,   звонкий,        белый,           маленькая,    большая,    скользкий,   мамин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8352928" cy="8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552" y="4581128"/>
            <a:ext cx="7962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сосулька,    ручей,    подснежник,    проталина,         лужа,               лед,       праздник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9200"/>
            <a:ext cx="828092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6093296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Капает,           бежит,         растет,     чернеет,                рябит,            тает,      наступает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433" grpId="0"/>
      <p:bldP spid="18434" grpId="0"/>
      <p:bldP spid="1843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260648"/>
            <a:ext cx="2409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Чье? Чья? Чьё?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19672" y="620688"/>
            <a:ext cx="3552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предметы к признакам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971600" y="980728"/>
          <a:ext cx="14859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Точечный рисунок" r:id="rId3" imgW="3533333" imgH="1961905" progId="PBrush">
                  <p:embed/>
                </p:oleObj>
              </mc:Choice>
              <mc:Fallback>
                <p:oleObj name="Точечный рисунок" r:id="rId3" imgW="3533333" imgH="1961905" progId="PBrus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980728"/>
                        <a:ext cx="14859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995936" y="1052736"/>
          <a:ext cx="1457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Точечный рисунок" r:id="rId5" imgW="3990476" imgH="2238687" progId="PBrush">
                  <p:embed/>
                </p:oleObj>
              </mc:Choice>
              <mc:Fallback>
                <p:oleObj name="Точечный рисунок" r:id="rId5" imgW="3990476" imgH="2238687" progId="PBrus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31" t="9689" r="5652" b="6201"/>
                      <a:stretch>
                        <a:fillRect/>
                      </a:stretch>
                    </p:blipFill>
                    <p:spPr bwMode="auto">
                      <a:xfrm>
                        <a:off x="3995936" y="1052736"/>
                        <a:ext cx="14573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660232" y="1124744"/>
          <a:ext cx="1600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Точечный рисунок" r:id="rId7" imgW="4001058" imgH="1886213" progId="PBrush">
                  <p:embed/>
                </p:oleObj>
              </mc:Choice>
              <mc:Fallback>
                <p:oleObj name="Точечный рисунок" r:id="rId7" imgW="4001058" imgH="1886213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04" t="5478" r="7277" b="8009"/>
                      <a:stretch>
                        <a:fillRect/>
                      </a:stretch>
                    </p:blipFill>
                    <p:spPr bwMode="auto">
                      <a:xfrm>
                        <a:off x="6660232" y="1124744"/>
                        <a:ext cx="16002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1976155"/>
            <a:ext cx="660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Н: Прозрачный ручей, лед. Прозрачная сосулька, лужа. Прозрачное окно.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39552" y="2276872"/>
            <a:ext cx="7524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словосочетаний по схеме: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636912"/>
            <a:ext cx="784887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187624" y="4077072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Прозрачная сосулька, прозрачные сосульки.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251520" y="4941168"/>
          <a:ext cx="10001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Точечный рисунок" r:id="rId10" imgW="3543795" imgH="952633" progId="PBrush">
                  <p:embed/>
                </p:oleObj>
              </mc:Choice>
              <mc:Fallback>
                <p:oleObj name="Точечный рисунок" r:id="rId10" imgW="3543795" imgH="952633" progId="PBrush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941168"/>
                        <a:ext cx="10001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331640" y="4869160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вижу прозрачную сосульку, прозрачные сосульки.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395536" y="5805264"/>
          <a:ext cx="639316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Точечный рисунок" r:id="rId12" imgW="2409524" imgH="1857143" progId="PBrush">
                  <p:embed/>
                </p:oleObj>
              </mc:Choice>
              <mc:Fallback>
                <p:oleObj name="Точечный рисунок" r:id="rId12" imgW="2409524" imgH="1857143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776" b="12621"/>
                      <a:stretch>
                        <a:fillRect/>
                      </a:stretch>
                    </p:blipFill>
                    <p:spPr bwMode="auto">
                      <a:xfrm>
                        <a:off x="395536" y="5805264"/>
                        <a:ext cx="639316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187624" y="5733256"/>
            <a:ext cx="3024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стало прозрачной сосульки, прозрачных сосулек.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4644008" y="4149080"/>
          <a:ext cx="904875" cy="53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Точечный рисунок" r:id="rId14" imgW="3809524" imgH="2429214" progId="PBrush">
                  <p:embed/>
                </p:oleObj>
              </mc:Choice>
              <mc:Fallback>
                <p:oleObj name="Точечный рисунок" r:id="rId14" imgW="3809524" imgH="2429214" progId="PBrush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149080"/>
                        <a:ext cx="904875" cy="538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652120" y="400506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радуюсь прозрачной сосульке, прозрачным сосулькам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4644008" y="4797152"/>
          <a:ext cx="103442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Точечный рисунок" r:id="rId16" imgW="1743318" imgH="2371429" progId="PBrush">
                  <p:embed/>
                </p:oleObj>
              </mc:Choice>
              <mc:Fallback>
                <p:oleObj name="Точечный рисунок" r:id="rId16" imgW="1743318" imgH="2371429" progId="PBrush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797152"/>
                        <a:ext cx="1034423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652120" y="486916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любуюсь прозрачной сосулькой, прозрачными сосульками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3861048"/>
            <a:ext cx="50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4572000" y="5661248"/>
          <a:ext cx="1025723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Точечный рисунок" r:id="rId18" imgW="1362265" imgH="1895238" progId="PBrush">
                  <p:embed/>
                </p:oleObj>
              </mc:Choice>
              <mc:Fallback>
                <p:oleObj name="Точечный рисунок" r:id="rId18" imgW="1362265" imgH="1895238" progId="PBrush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61248"/>
                        <a:ext cx="1025723" cy="692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5652120" y="5733256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думаю о прозрачной сосульке, о прозрачных сосульках.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899592" y="3398222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формами единственного и множественного числа в падежных конструкциях.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  <p:bldP spid="19458" grpId="0" autoUpdateAnimBg="0"/>
      <p:bldP spid="19466" grpId="0" autoUpdateAnimBg="0"/>
      <p:bldP spid="19467" grpId="0" autoUpdateAnimBg="0"/>
      <p:bldP spid="19468" grpId="0"/>
      <p:bldP spid="19" grpId="0"/>
      <p:bldP spid="19473" grpId="0"/>
      <p:bldP spid="25" grpId="0"/>
      <p:bldP spid="28" grpId="0"/>
      <p:bldP spid="29" grpId="0"/>
      <p:bldP spid="32" grpId="0"/>
      <p:bldP spid="1948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7427</TotalTime>
  <Words>589</Words>
  <Application>Microsoft Office PowerPoint</Application>
  <PresentationFormat>Экран (4:3)</PresentationFormat>
  <Paragraphs>93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Точечный рисунок</vt:lpstr>
      <vt:lpstr>Система работы по формированию лексико-грамматических категорий   у детей старшего дошкольного возраста  с ОНР при помощи пиктограмм. </vt:lpstr>
      <vt:lpstr> Цель:</vt:lpstr>
      <vt:lpstr>Задачи</vt:lpstr>
      <vt:lpstr>РАБОТА СО СЛОВАРЕМ Iэтап </vt:lpstr>
      <vt:lpstr>Вношу схему падежных конструкций. </vt:lpstr>
      <vt:lpstr>II этап Глагольный ряд</vt:lpstr>
      <vt:lpstr>Местоимения</vt:lpstr>
      <vt:lpstr>III этап Прилагательный ряд</vt:lpstr>
      <vt:lpstr>Презентация PowerPoint</vt:lpstr>
      <vt:lpstr>IV ЭТАП Зарисовка ассоциативных цепочек</vt:lpstr>
      <vt:lpstr>Презентация PowerPoint</vt:lpstr>
      <vt:lpstr>Презентация PowerPoint</vt:lpstr>
      <vt:lpstr>Коллективные работы</vt:lpstr>
      <vt:lpstr>Презентация PowerPoint</vt:lpstr>
      <vt:lpstr>Заключение.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формированию лексико-грамматических категорий   у детей старшего дошкольного возраста  с ОНР при помощи пиктограмм.</dc:title>
  <dc:creator>Olenka</dc:creator>
  <cp:lastModifiedBy>Admin</cp:lastModifiedBy>
  <cp:revision>91</cp:revision>
  <dcterms:created xsi:type="dcterms:W3CDTF">2016-02-08T11:38:23Z</dcterms:created>
  <dcterms:modified xsi:type="dcterms:W3CDTF">2016-03-22T05:46:22Z</dcterms:modified>
</cp:coreProperties>
</file>