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17"/>
  </p:notesMasterIdLst>
  <p:sldIdLst>
    <p:sldId id="256" r:id="rId2"/>
    <p:sldId id="305" r:id="rId3"/>
    <p:sldId id="365" r:id="rId4"/>
    <p:sldId id="342" r:id="rId5"/>
    <p:sldId id="344" r:id="rId6"/>
    <p:sldId id="372" r:id="rId7"/>
    <p:sldId id="345" r:id="rId8"/>
    <p:sldId id="369" r:id="rId9"/>
    <p:sldId id="370" r:id="rId10"/>
    <p:sldId id="366" r:id="rId11"/>
    <p:sldId id="367" r:id="rId12"/>
    <p:sldId id="347" r:id="rId13"/>
    <p:sldId id="348" r:id="rId14"/>
    <p:sldId id="373" r:id="rId15"/>
    <p:sldId id="294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C45604-3F54-4052-BD12-B585C862332E}" type="datetimeFigureOut">
              <a:rPr lang="ru-RU" smtClean="0"/>
              <a:pPr/>
              <a:t>11.03.2024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7E1915-5717-49DA-8AD9-40C9F6FD6D7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1325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7E1915-5717-49DA-8AD9-40C9F6FD6D7F}" type="slidenum">
              <a:rPr lang="ru-RU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2463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11.03.2024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pPr/>
              <a:t>11.03.2024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11.03.2024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11.03.2024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11.03.2024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pPr/>
              <a:t>11.03.2024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11.03.2024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pPr/>
              <a:t>11.03.2024</a:t>
            </a:fld>
            <a:endParaRPr lang="ru-RU" dirty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pPr/>
              <a:t>11.03.2024</a:t>
            </a:fld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11.03.2024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75991" y="3356992"/>
            <a:ext cx="7772400" cy="2368284"/>
          </a:xfrm>
        </p:spPr>
        <p:txBody>
          <a:bodyPr>
            <a:normAutofit fontScale="90000"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800" dirty="0" smtClean="0">
                <a:solidFill>
                  <a:schemeClr val="tx1"/>
                </a:solidFill>
              </a:rPr>
              <a:t>«Использование </a:t>
            </a:r>
            <a:r>
              <a:rPr lang="ru-RU" sz="4800" dirty="0" err="1" smtClean="0">
                <a:solidFill>
                  <a:schemeClr val="tx1"/>
                </a:solidFill>
              </a:rPr>
              <a:t>литотерапии</a:t>
            </a:r>
            <a:r>
              <a:rPr lang="ru-RU" sz="4800" dirty="0" smtClean="0">
                <a:solidFill>
                  <a:schemeClr val="tx1"/>
                </a:solidFill>
              </a:rPr>
              <a:t> в работе с детьми ОНР </a:t>
            </a:r>
            <a:r>
              <a:rPr lang="ru-RU" sz="4400" dirty="0">
                <a:solidFill>
                  <a:schemeClr val="tx1"/>
                </a:solidFill>
              </a:rPr>
              <a:t>Ⅰ</a:t>
            </a:r>
            <a:r>
              <a:rPr lang="ru-RU" sz="4800" dirty="0" smtClean="0">
                <a:solidFill>
                  <a:schemeClr val="tx1"/>
                </a:solidFill>
              </a:rPr>
              <a:t>».</a:t>
            </a: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5400" dirty="0">
                <a:latin typeface="Calibri"/>
                <a:ea typeface="Calibri"/>
                <a:cs typeface="Times New Roman"/>
              </a:rPr>
              <a:t/>
            </a:r>
            <a:br>
              <a:rPr lang="ru-RU" sz="5400" dirty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60032" y="4869160"/>
            <a:ext cx="3664496" cy="14732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dirty="0">
                <a:solidFill>
                  <a:srgbClr val="0070C0"/>
                </a:solidFill>
              </a:rPr>
              <a:t>У</a:t>
            </a:r>
            <a:r>
              <a:rPr lang="ru-RU" b="1" dirty="0" smtClean="0">
                <a:solidFill>
                  <a:srgbClr val="0070C0"/>
                </a:solidFill>
              </a:rPr>
              <a:t>читель-логопед Девятиярова Алёна Евгеньевна 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578257" y="357165"/>
            <a:ext cx="836786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0213" algn="ctr"/>
                <a:tab pos="5940425" algn="r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Кузбасский региональный центр психолого-педагогической,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0213" algn="ctr"/>
                <a:tab pos="5940425" algn="r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медицинской и социальной помощи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Здоровье и развитие личности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0213" algn="ctr"/>
                <a:tab pos="5940425" algn="r"/>
              </a:tabLst>
            </a:pP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тделение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Гурьевского муниципального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округа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71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827584" y="620688"/>
            <a:ext cx="7467600" cy="4873752"/>
          </a:xfrm>
        </p:spPr>
        <p:txBody>
          <a:bodyPr/>
          <a:lstStyle/>
          <a:p>
            <a:r>
              <a:rPr lang="ru-RU" dirty="0" smtClean="0"/>
              <a:t>Выложи по контуру. Изучаем формы. Предметы, часть предметов. 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509882"/>
            <a:ext cx="5184576" cy="3883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24989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11560" y="836712"/>
            <a:ext cx="7467600" cy="4873752"/>
          </a:xfrm>
        </p:spPr>
        <p:txBody>
          <a:bodyPr/>
          <a:lstStyle/>
          <a:p>
            <a:r>
              <a:rPr lang="ru-RU" dirty="0" smtClean="0"/>
              <a:t>Например, выложи глазки, нос, улыбку. 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643" y="1700808"/>
            <a:ext cx="6559624" cy="46805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18631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11560" y="620688"/>
            <a:ext cx="7467600" cy="4873752"/>
          </a:xfrm>
        </p:spPr>
        <p:txBody>
          <a:bodyPr/>
          <a:lstStyle/>
          <a:p>
            <a:r>
              <a:rPr lang="ru-RU" dirty="0" smtClean="0"/>
              <a:t>Выложи по образцу 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94769"/>
            <a:ext cx="7632848" cy="50405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51520" y="332656"/>
            <a:ext cx="8712968" cy="424847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dirty="0" smtClean="0"/>
          </a:p>
          <a:p>
            <a:r>
              <a:rPr lang="ru-RU" dirty="0" smtClean="0"/>
              <a:t>«</a:t>
            </a:r>
            <a:r>
              <a:rPr lang="ru-RU" dirty="0"/>
              <a:t>Четвёртый </a:t>
            </a:r>
            <a:r>
              <a:rPr lang="ru-RU" dirty="0" smtClean="0"/>
              <a:t>лишний. </a:t>
            </a:r>
          </a:p>
          <a:p>
            <a:pPr marL="0" indent="0">
              <a:buNone/>
            </a:pPr>
            <a:r>
              <a:rPr lang="ru-RU" dirty="0" smtClean="0"/>
              <a:t>Перед </a:t>
            </a:r>
            <a:r>
              <a:rPr lang="ru-RU" dirty="0"/>
              <a:t>ребёнком выкладывают </a:t>
            </a:r>
            <a:r>
              <a:rPr lang="ru-RU" dirty="0" smtClean="0"/>
              <a:t>камни </a:t>
            </a:r>
            <a:r>
              <a:rPr lang="ru-RU" dirty="0"/>
              <a:t>определённого цвета, а четвёртый </a:t>
            </a:r>
            <a:r>
              <a:rPr lang="ru-RU" dirty="0" smtClean="0"/>
              <a:t>отличается. </a:t>
            </a:r>
            <a:r>
              <a:rPr lang="ru-RU" dirty="0"/>
              <a:t>Ребёнок должен определить закономерность.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 </a:t>
            </a:r>
            <a:endParaRPr lang="ru-RU" sz="8600" dirty="0" smtClean="0"/>
          </a:p>
          <a:p>
            <a:pPr marL="0" indent="0" algn="ctr">
              <a:buNone/>
            </a:pPr>
            <a:endParaRPr lang="ru-RU" sz="8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852936"/>
            <a:ext cx="3195021" cy="3195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45" t="73098" r="48424" b="3273"/>
          <a:stretch/>
        </p:blipFill>
        <p:spPr bwMode="auto">
          <a:xfrm>
            <a:off x="2800918" y="3699819"/>
            <a:ext cx="1080120" cy="13031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67544" y="252000"/>
            <a:ext cx="8280920" cy="4873752"/>
          </a:xfrm>
        </p:spPr>
        <p:txBody>
          <a:bodyPr>
            <a:normAutofit/>
          </a:bodyPr>
          <a:lstStyle/>
          <a:p>
            <a:r>
              <a:rPr lang="ru-RU" b="1" dirty="0"/>
              <a:t>Игра «Археолог»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dirty="0" smtClean="0"/>
              <a:t>Педагог </a:t>
            </a:r>
            <a:r>
              <a:rPr lang="ru-RU" dirty="0"/>
              <a:t>предлагает ребенку в </a:t>
            </a:r>
            <a:r>
              <a:rPr lang="ru-RU" dirty="0" smtClean="0"/>
              <a:t>сундучке с  горохом</a:t>
            </a:r>
            <a:r>
              <a:rPr lang="ru-RU" dirty="0"/>
              <a:t>, фасолью, пуговицами, </a:t>
            </a:r>
            <a:r>
              <a:rPr lang="ru-RU" dirty="0" smtClean="0"/>
              <a:t>камешками, </a:t>
            </a:r>
            <a:r>
              <a:rPr lang="ru-RU" dirty="0"/>
              <a:t>с закрытыми глазами найти «сокровища пиратов» (</a:t>
            </a:r>
            <a:r>
              <a:rPr lang="ru-RU" dirty="0" smtClean="0"/>
              <a:t>камешки).</a:t>
            </a:r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067298"/>
            <a:ext cx="3464496" cy="3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62934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136904" cy="5760640"/>
          </a:xfrm>
        </p:spPr>
        <p:txBody>
          <a:bodyPr>
            <a:normAutofit fontScale="90000"/>
          </a:bodyPr>
          <a:lstStyle/>
          <a:p>
            <a:pPr algn="r"/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«</a:t>
            </a:r>
            <a:r>
              <a:rPr lang="ru-RU" sz="3600" b="1" dirty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Самое</a:t>
            </a: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 </a:t>
            </a:r>
            <a:r>
              <a:rPr lang="ru-RU" sz="3600" b="1" dirty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прекрасное</a:t>
            </a: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 </a:t>
            </a:r>
            <a:r>
              <a:rPr lang="ru-RU" sz="3600" b="1" dirty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зрелище</a:t>
            </a: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 </a:t>
            </a: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на</a:t>
            </a: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 </a:t>
            </a:r>
            <a:r>
              <a:rPr lang="ru-RU" sz="3600" b="1" dirty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свете</a:t>
            </a: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 – </a:t>
            </a: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это</a:t>
            </a: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 </a:t>
            </a:r>
            <a:r>
              <a:rPr lang="ru-RU" sz="3600" b="1" dirty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вид</a:t>
            </a: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 </a:t>
            </a:r>
            <a:r>
              <a:rPr lang="ru-RU" sz="3600" b="1" dirty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ребенка</a:t>
            </a: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уверенно </a:t>
            </a: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идущего по дороге жизни </a:t>
            </a: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после </a:t>
            </a: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того, </a:t>
            </a: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как </a:t>
            </a: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ее показали – ему вы».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 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ru-RU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Конфуций</a:t>
            </a:r>
            <a:r>
              <a:rPr lang="ru-RU" sz="3200" i="1" dirty="0" smtClean="0">
                <a:solidFill>
                  <a:srgbClr val="333333"/>
                </a:solidFill>
                <a:latin typeface="YS Text"/>
              </a:rPr>
              <a:t>.</a:t>
            </a:r>
            <a:br>
              <a:rPr lang="ru-RU" sz="3200" i="1" dirty="0" smtClean="0">
                <a:solidFill>
                  <a:srgbClr val="333333"/>
                </a:solidFill>
                <a:latin typeface="YS Text"/>
              </a:rPr>
            </a:br>
            <a:r>
              <a:rPr lang="ru-RU" sz="3200" dirty="0" smtClean="0">
                <a:solidFill>
                  <a:srgbClr val="333333"/>
                </a:solidFill>
                <a:latin typeface="YS Text"/>
              </a:rPr>
              <a:t/>
            </a:r>
            <a:br>
              <a:rPr lang="ru-RU" sz="3200" dirty="0" smtClean="0">
                <a:solidFill>
                  <a:srgbClr val="333333"/>
                </a:solidFill>
                <a:latin typeface="YS Text"/>
              </a:rPr>
            </a:br>
            <a:r>
              <a:rPr lang="ru-RU" sz="3200" b="1" dirty="0" smtClean="0">
                <a:solidFill>
                  <a:schemeClr val="tx1"/>
                </a:solidFill>
              </a:rPr>
              <a:t>Благодарю за внимание</a:t>
            </a:r>
            <a:r>
              <a:rPr lang="ru-RU" dirty="0" smtClean="0"/>
              <a:t>! 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Содержимое 3" descr="20220507_07521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4005064"/>
            <a:ext cx="1798401" cy="239786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67544" y="188640"/>
            <a:ext cx="7920880" cy="614129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200" b="1" dirty="0" err="1"/>
              <a:t>Литотерапия</a:t>
            </a:r>
            <a:r>
              <a:rPr lang="ru-RU" sz="3200" dirty="0"/>
              <a:t> – (от греческого </a:t>
            </a:r>
            <a:r>
              <a:rPr lang="ru-RU" sz="3200" dirty="0" err="1"/>
              <a:t>lithos</a:t>
            </a:r>
            <a:r>
              <a:rPr lang="ru-RU" sz="3200" dirty="0"/>
              <a:t> – камень, </a:t>
            </a:r>
            <a:r>
              <a:rPr lang="ru-RU" sz="3200" dirty="0" err="1"/>
              <a:t>terapia</a:t>
            </a:r>
            <a:r>
              <a:rPr lang="ru-RU" sz="3200" dirty="0"/>
              <a:t> – терапия) – лечение с помощью натуральных </a:t>
            </a:r>
            <a:r>
              <a:rPr lang="ru-RU" sz="3200" dirty="0" smtClean="0"/>
              <a:t>камней.</a:t>
            </a:r>
          </a:p>
          <a:p>
            <a:pPr>
              <a:buNone/>
            </a:pPr>
            <a:r>
              <a:rPr lang="ru-RU" sz="3200" dirty="0" smtClean="0"/>
              <a:t> </a:t>
            </a:r>
            <a:r>
              <a:rPr lang="ru-RU" sz="3200" dirty="0"/>
              <a:t>В более широком понимании, </a:t>
            </a:r>
            <a:r>
              <a:rPr lang="ru-RU" sz="3200" b="1" dirty="0" err="1"/>
              <a:t>литотерапия</a:t>
            </a:r>
            <a:r>
              <a:rPr lang="ru-RU" sz="3200" dirty="0"/>
              <a:t> это любое использование природных минеральных веществ (песок, камни, </a:t>
            </a:r>
            <a:r>
              <a:rPr lang="ru-RU" sz="3200" dirty="0" smtClean="0"/>
              <a:t>глина, ракушки </a:t>
            </a:r>
            <a:r>
              <a:rPr lang="ru-RU" sz="3200" dirty="0"/>
              <a:t>и пр.) с целью воздействия на организм </a:t>
            </a:r>
            <a:r>
              <a:rPr lang="ru-RU" sz="3200" dirty="0" smtClean="0"/>
              <a:t>человека. </a:t>
            </a:r>
            <a:endParaRPr lang="ru-RU" sz="3200" b="1" dirty="0"/>
          </a:p>
        </p:txBody>
      </p:sp>
      <p:pic>
        <p:nvPicPr>
          <p:cNvPr id="1026" name="Picture 2" descr="http://zonatigra.ru/images/kamni-2/litoterapoya-3-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582204"/>
            <a:ext cx="3168352" cy="22685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878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92696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Применение </a:t>
            </a:r>
            <a:r>
              <a:rPr lang="ru-RU" b="1" dirty="0" smtClean="0">
                <a:solidFill>
                  <a:schemeClr val="tx1"/>
                </a:solidFill>
              </a:rPr>
              <a:t>натуральных материалов  </a:t>
            </a:r>
            <a:r>
              <a:rPr lang="ru-RU" b="1" dirty="0">
                <a:solidFill>
                  <a:schemeClr val="tx1"/>
                </a:solidFill>
              </a:rPr>
              <a:t>на логопедических </a:t>
            </a:r>
            <a:r>
              <a:rPr lang="ru-RU" b="1" dirty="0" smtClean="0">
                <a:solidFill>
                  <a:schemeClr val="tx1"/>
                </a:solidFill>
              </a:rPr>
              <a:t>занятиях способствует </a:t>
            </a:r>
            <a:r>
              <a:rPr lang="ru-RU" dirty="0" smtClean="0">
                <a:solidFill>
                  <a:schemeClr val="tx1"/>
                </a:solidFill>
              </a:rPr>
              <a:t>: </a:t>
            </a: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Положительному настрою на логопедическое занятие </a:t>
            </a:r>
          </a:p>
          <a:p>
            <a:r>
              <a:rPr lang="ru-RU" dirty="0" smtClean="0"/>
              <a:t>Нормализации эмоционального фона</a:t>
            </a:r>
          </a:p>
          <a:p>
            <a:r>
              <a:rPr lang="ru-RU" dirty="0"/>
              <a:t>Активизации речевой деятельности </a:t>
            </a:r>
            <a:endParaRPr lang="ru-RU" dirty="0" smtClean="0"/>
          </a:p>
          <a:p>
            <a:r>
              <a:rPr lang="ru-RU" dirty="0" smtClean="0"/>
              <a:t>Развитию мелкой моторики, точных движений </a:t>
            </a:r>
          </a:p>
          <a:p>
            <a:r>
              <a:rPr lang="ru-RU" dirty="0" smtClean="0"/>
              <a:t>Развитию зрительного восприятия, внимания </a:t>
            </a:r>
          </a:p>
          <a:p>
            <a:r>
              <a:rPr lang="ru-RU" dirty="0"/>
              <a:t>Р</a:t>
            </a:r>
            <a:r>
              <a:rPr lang="ru-RU" dirty="0" smtClean="0"/>
              <a:t>азвитию </a:t>
            </a:r>
            <a:r>
              <a:rPr lang="ru-RU" dirty="0"/>
              <a:t>интеллектуальных способностей и пространственного </a:t>
            </a:r>
            <a:r>
              <a:rPr lang="ru-RU" dirty="0" smtClean="0"/>
              <a:t>воображения</a:t>
            </a:r>
          </a:p>
          <a:p>
            <a:r>
              <a:rPr lang="ru-RU" dirty="0" smtClean="0"/>
              <a:t>Воздействию на биологически активные точки, отвечающие за развитие ВПФ</a:t>
            </a:r>
          </a:p>
          <a:p>
            <a:r>
              <a:rPr lang="ru-RU" dirty="0" smtClean="0"/>
              <a:t>Изучению цветов, форм, размеров признаков предмета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04388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Примеры использования элементов </a:t>
            </a:r>
            <a:r>
              <a:rPr lang="ru-RU" b="1" dirty="0" err="1">
                <a:solidFill>
                  <a:schemeClr val="tx1"/>
                </a:solidFill>
              </a:rPr>
              <a:t>литотерапии</a:t>
            </a:r>
            <a:r>
              <a:rPr lang="ru-RU" b="1" dirty="0">
                <a:solidFill>
                  <a:schemeClr val="tx1"/>
                </a:solidFill>
              </a:rPr>
              <a:t> на логопедических занятиях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 Разложи камушки по коробочкам.</a:t>
            </a:r>
          </a:p>
          <a:p>
            <a:pPr marL="0" indent="0">
              <a:buNone/>
            </a:pPr>
            <a:r>
              <a:rPr lang="ru-RU" dirty="0" smtClean="0"/>
              <a:t>Раскладываем по размеру- большие ,маленькие.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022036"/>
            <a:ext cx="4911103" cy="36833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486001" y="332656"/>
            <a:ext cx="7467600" cy="13915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11560" y="344052"/>
            <a:ext cx="7467600" cy="4873752"/>
          </a:xfrm>
        </p:spPr>
        <p:txBody>
          <a:bodyPr/>
          <a:lstStyle/>
          <a:p>
            <a:r>
              <a:rPr lang="ru-RU" dirty="0" smtClean="0"/>
              <a:t>По цвету 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96752"/>
            <a:ext cx="7704856" cy="5245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67544" y="1052736"/>
            <a:ext cx="7467600" cy="4873752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Разложи камушки по домикам.</a:t>
            </a:r>
            <a:br>
              <a:rPr lang="ru-RU" dirty="0" smtClean="0"/>
            </a:br>
            <a:r>
              <a:rPr lang="ru-RU" dirty="0" smtClean="0"/>
              <a:t>В синий домик-синие и </a:t>
            </a:r>
            <a:r>
              <a:rPr lang="ru-RU" dirty="0" err="1" smtClean="0"/>
              <a:t>тд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01008"/>
            <a:ext cx="4349878" cy="2902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267167"/>
            <a:ext cx="3564396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8389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92211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538372"/>
            <a:ext cx="8686800" cy="5493224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Составь из камешков дорожку, одну длинную, другую короткую. </a:t>
            </a:r>
          </a:p>
          <a:p>
            <a:pPr marL="0" indent="0">
              <a:buNone/>
            </a:pPr>
            <a:r>
              <a:rPr lang="ru-RU" dirty="0" smtClean="0"/>
              <a:t>Поможем </a:t>
            </a:r>
            <a:r>
              <a:rPr lang="ru-RU" dirty="0" err="1" smtClean="0"/>
              <a:t>зае</a:t>
            </a:r>
            <a:r>
              <a:rPr lang="ru-RU" dirty="0" smtClean="0"/>
              <a:t> вернуться домой. </a:t>
            </a:r>
          </a:p>
          <a:p>
            <a:pPr marL="0" indent="0">
              <a:buNone/>
            </a:pPr>
            <a:r>
              <a:rPr lang="ru-RU" dirty="0" smtClean="0"/>
              <a:t>«</a:t>
            </a:r>
            <a:r>
              <a:rPr lang="ru-RU" dirty="0" err="1" smtClean="0"/>
              <a:t>Зая</a:t>
            </a:r>
            <a:r>
              <a:rPr lang="ru-RU" dirty="0" smtClean="0"/>
              <a:t> топ –топ. Ура дом!»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72"/>
          <a:stretch/>
        </p:blipFill>
        <p:spPr bwMode="auto">
          <a:xfrm>
            <a:off x="1043608" y="3284984"/>
            <a:ext cx="7115465" cy="3078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42156" y="825651"/>
            <a:ext cx="7467600" cy="4873752"/>
          </a:xfrm>
        </p:spPr>
        <p:txBody>
          <a:bodyPr/>
          <a:lstStyle/>
          <a:p>
            <a:r>
              <a:rPr lang="ru-RU" dirty="0" smtClean="0"/>
              <a:t>Вызывание </a:t>
            </a:r>
            <a:r>
              <a:rPr lang="ru-RU" dirty="0" err="1" smtClean="0"/>
              <a:t>звукоподрожаний</a:t>
            </a:r>
            <a:r>
              <a:rPr lang="ru-RU" dirty="0" smtClean="0"/>
              <a:t>, простых слов. </a:t>
            </a:r>
          </a:p>
          <a:p>
            <a:pPr marL="0" indent="0">
              <a:buNone/>
            </a:pPr>
            <a:r>
              <a:rPr lang="ru-RU" dirty="0" smtClean="0"/>
              <a:t>Например, кто это лягушка. Как говорит? «Ква-ква». Киса «мяу», рыба «буль-буль», сова «</a:t>
            </a:r>
            <a:r>
              <a:rPr lang="ru-RU" dirty="0" err="1" smtClean="0"/>
              <a:t>ух,ух</a:t>
            </a:r>
            <a:r>
              <a:rPr lang="ru-RU" dirty="0" smtClean="0"/>
              <a:t>», овечка «</a:t>
            </a:r>
            <a:r>
              <a:rPr lang="ru-RU" dirty="0" err="1" smtClean="0"/>
              <a:t>бе-бе</a:t>
            </a:r>
            <a:r>
              <a:rPr lang="ru-RU" dirty="0" smtClean="0"/>
              <a:t>», </a:t>
            </a:r>
            <a:r>
              <a:rPr lang="ru-RU" dirty="0" err="1" smtClean="0"/>
              <a:t>зая</a:t>
            </a:r>
            <a:r>
              <a:rPr lang="ru-RU" dirty="0" smtClean="0"/>
              <a:t> «</a:t>
            </a:r>
            <a:r>
              <a:rPr lang="ru-RU" dirty="0" err="1" smtClean="0"/>
              <a:t>хрум-хрум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83"/>
          <a:stretch/>
        </p:blipFill>
        <p:spPr bwMode="auto">
          <a:xfrm>
            <a:off x="329676" y="3212976"/>
            <a:ext cx="1715895" cy="18532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0" t="17100" r="18831" b="18262"/>
          <a:stretch/>
        </p:blipFill>
        <p:spPr bwMode="auto">
          <a:xfrm>
            <a:off x="3275856" y="3242441"/>
            <a:ext cx="1800200" cy="15964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730527"/>
            <a:ext cx="2558894" cy="19358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0" t="9664" r="9094" b="12832"/>
          <a:stretch/>
        </p:blipFill>
        <p:spPr bwMode="auto">
          <a:xfrm>
            <a:off x="6228184" y="2959813"/>
            <a:ext cx="2347415" cy="15967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" t="28419" r="3755" b="10390"/>
          <a:stretch/>
        </p:blipFill>
        <p:spPr bwMode="auto">
          <a:xfrm>
            <a:off x="3635896" y="4850903"/>
            <a:ext cx="2169994" cy="18426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28" b="12297"/>
          <a:stretch/>
        </p:blipFill>
        <p:spPr bwMode="auto">
          <a:xfrm>
            <a:off x="1187624" y="5118283"/>
            <a:ext cx="1720025" cy="15481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97597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539552" y="476672"/>
            <a:ext cx="7467600" cy="4873752"/>
          </a:xfrm>
        </p:spPr>
        <p:txBody>
          <a:bodyPr/>
          <a:lstStyle/>
          <a:p>
            <a:r>
              <a:rPr lang="ru-RU" dirty="0" smtClean="0"/>
              <a:t>Изучение простых глаголов.</a:t>
            </a:r>
          </a:p>
          <a:p>
            <a:r>
              <a:rPr lang="ru-RU" dirty="0" smtClean="0"/>
              <a:t>Давай скажем </a:t>
            </a:r>
            <a:r>
              <a:rPr lang="ru-RU" dirty="0" err="1" smtClean="0"/>
              <a:t>зае</a:t>
            </a:r>
            <a:r>
              <a:rPr lang="ru-RU" dirty="0" smtClean="0"/>
              <a:t> – «</a:t>
            </a:r>
            <a:r>
              <a:rPr lang="ru-RU" dirty="0" err="1" smtClean="0"/>
              <a:t>Зая,беги</a:t>
            </a:r>
            <a:r>
              <a:rPr lang="ru-RU" dirty="0" smtClean="0"/>
              <a:t>», </a:t>
            </a:r>
            <a:br>
              <a:rPr lang="ru-RU" dirty="0" smtClean="0"/>
            </a:br>
            <a:r>
              <a:rPr lang="ru-RU" dirty="0" smtClean="0"/>
              <a:t>«</a:t>
            </a:r>
            <a:r>
              <a:rPr lang="ru-RU" dirty="0" err="1" smtClean="0"/>
              <a:t>Зая,сиди</a:t>
            </a:r>
            <a:r>
              <a:rPr lang="ru-RU" dirty="0" smtClean="0"/>
              <a:t>», «</a:t>
            </a:r>
            <a:r>
              <a:rPr lang="ru-RU" dirty="0" err="1" smtClean="0"/>
              <a:t>Зая</a:t>
            </a:r>
            <a:r>
              <a:rPr lang="ru-RU" dirty="0" smtClean="0"/>
              <a:t>, лети»</a:t>
            </a:r>
          </a:p>
          <a:p>
            <a:endParaRPr lang="ru-RU" dirty="0"/>
          </a:p>
        </p:txBody>
      </p:sp>
      <p:pic>
        <p:nvPicPr>
          <p:cNvPr id="1026" name="Picture 2" descr="https://www.umniza.de/WebRoot/Store22/Shops/62303963/4ECE/CE76/53B4/BB38/6648/C0A8/2936/ED2D/978-5-271-36716-8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78" y="2060848"/>
            <a:ext cx="7620000" cy="433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62105"/>
            <a:ext cx="1682343" cy="18444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031495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2542</TotalTime>
  <Words>317</Words>
  <Application>Microsoft Office PowerPoint</Application>
  <PresentationFormat>Экран (4:3)</PresentationFormat>
  <Paragraphs>44</Paragraphs>
  <Slides>15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Эркер</vt:lpstr>
      <vt:lpstr>«Использование литотерапии в работе с детьми ОНР Ⅰ».  </vt:lpstr>
      <vt:lpstr>Презентация PowerPoint</vt:lpstr>
      <vt:lpstr>Применение натуральных материалов  на логопедических занятиях способствует :  </vt:lpstr>
      <vt:lpstr>Примеры использования элементов литотерапии на логопедических занятиях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«Самое прекрасное зрелище  на свете –  это вид ребенка,  уверенно идущего по дороге жизни  после того,  как ее показали – ему вы».   Конфуций.  Благодарю за внимание!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Нейропсихологические упражнения как средства запуска речи неговорящий детей. Советы логопеда родителям.</dc:title>
  <dc:creator>Пользователь</dc:creator>
  <cp:lastModifiedBy>Пользователь</cp:lastModifiedBy>
  <cp:revision>131</cp:revision>
  <dcterms:created xsi:type="dcterms:W3CDTF">2022-04-28T05:08:54Z</dcterms:created>
  <dcterms:modified xsi:type="dcterms:W3CDTF">2024-03-11T04:11:55Z</dcterms:modified>
</cp:coreProperties>
</file>