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>
        <p:scale>
          <a:sx n="87" d="100"/>
          <a:sy n="87" d="100"/>
        </p:scale>
        <p:origin x="-1339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endParaRPr lang="ru-RU" dirty="0" smtClean="0"/>
          </a:p>
          <a:p>
            <a:pPr algn="ctr">
              <a:buNone/>
            </a:pPr>
            <a:r>
              <a:rPr lang="ru-RU" sz="5400" dirty="0" smtClean="0"/>
              <a:t>Доклад на тему: </a:t>
            </a:r>
          </a:p>
          <a:p>
            <a:pPr algn="ctr">
              <a:buNone/>
            </a:pPr>
            <a:r>
              <a:rPr lang="ru-RU" sz="5400" dirty="0" smtClean="0"/>
              <a:t>«Роль музыки в формировании нравственно-патриотического воспитания дошкольников»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:\Documents and Settings\Ilshat\Рабочий стол\фото к докладу\карнавал1.JPG"/>
          <p:cNvPicPr>
            <a:picLocks noGrp="1"/>
          </p:cNvPicPr>
          <p:nvPr>
            <p:ph idx="1"/>
          </p:nvPr>
        </p:nvPicPr>
        <p:blipFill>
          <a:blip r:embed="rId2" cstate="print"/>
          <a:srcRect l="3846" t="9006" r="1923" b="3935"/>
          <a:stretch>
            <a:fillRect/>
          </a:stretch>
        </p:blipFill>
        <p:spPr bwMode="auto">
          <a:xfrm>
            <a:off x="357158" y="1428736"/>
            <a:ext cx="3500462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Documents and Settings\Ilshat\Рабочий стол\фото к докладу\рис. карнавав.JPG"/>
          <p:cNvPicPr/>
          <p:nvPr/>
        </p:nvPicPr>
        <p:blipFill>
          <a:blip r:embed="rId3" cstate="print"/>
          <a:srcRect l="2222" t="3333" r="4444" b="6667"/>
          <a:stretch>
            <a:fillRect/>
          </a:stretch>
        </p:blipFill>
        <p:spPr bwMode="auto">
          <a:xfrm>
            <a:off x="4929190" y="3500438"/>
            <a:ext cx="3357586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Documents and Settings\Ilshat\Рабочий стол\фото к докладу\корол марш1.JPG"/>
          <p:cNvPicPr/>
          <p:nvPr/>
        </p:nvPicPr>
        <p:blipFill>
          <a:blip r:embed="rId4" cstate="print"/>
          <a:srcRect l="1961" t="8823" r="1961" b="2941"/>
          <a:stretch>
            <a:fillRect/>
          </a:stretch>
        </p:blipFill>
        <p:spPr bwMode="auto">
          <a:xfrm>
            <a:off x="5000628" y="1000108"/>
            <a:ext cx="3500462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C:\Documents and Settings\Ilshat\Рабочий стол\фото к докладу\карнавал 2.JPG"/>
          <p:cNvPicPr/>
          <p:nvPr/>
        </p:nvPicPr>
        <p:blipFill>
          <a:blip r:embed="rId5" cstate="print"/>
          <a:srcRect l="2271" t="6058" r="4609" b="6095"/>
          <a:stretch>
            <a:fillRect/>
          </a:stretch>
        </p:blipFill>
        <p:spPr bwMode="auto">
          <a:xfrm>
            <a:off x="571472" y="3929066"/>
            <a:ext cx="3357586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928794" y="285728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Детские рисунки к сюите «Карнавал животных» К. Сен-Санса</a:t>
            </a:r>
            <a:endParaRPr lang="ru-RU" sz="20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вездочки 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642918"/>
            <a:ext cx="4929222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фото 9 мая матросова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7686" y="3357562"/>
            <a:ext cx="4429156" cy="3178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857884" y="2214554"/>
            <a:ext cx="2745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Выступление детей</a:t>
            </a:r>
            <a:endParaRPr lang="ru-RU" sz="24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:\Documents and Settings\Ilshat\Рабочий стол\фото к докладу\музей МВД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00174"/>
            <a:ext cx="2102634" cy="1450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Documents and Settings\Ilshat\Рабочий стол\фото к докладу\музей МВД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571612"/>
            <a:ext cx="2071702" cy="1344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Documents and Settings\Ilshat\Рабочий стол\фото к докладу\музей МВД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357430"/>
            <a:ext cx="2105171" cy="147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Documents and Settings\Ilshat\Рабочий стол\фото к докладу\нац. музей 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286256"/>
            <a:ext cx="216607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Documents and Settings\Ilshat\Рабочий стол\фото к докладу\нац. музей 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5072074"/>
            <a:ext cx="2357454" cy="1489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Documents and Settings\Ilshat\Рабочий стол\фото к докладу\нац.музей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4214818"/>
            <a:ext cx="2172462" cy="154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214678" y="1142984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Экскурсия в  музей Уфимского Юридического института МВД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428992" y="4143380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Экскурсия в Национальный музей Башкортостана</a:t>
            </a:r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Ilshat\Рабочий стол\фото к докладу\знамя победы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736"/>
            <a:ext cx="392909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Ilshat\Рабочий стол\фото к докладу\знамя победы 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714752"/>
            <a:ext cx="371477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14942" y="2143116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Участие в республиканской общественной патриотической эстафете «Встреча знамени Победы»</a:t>
            </a:r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Ilshat\Рабочий стол\фото к докладу\9мая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071546"/>
            <a:ext cx="3857620" cy="287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Documents and Settings\Ilshat\Рабочий стол\фото к докладу\9мая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500438"/>
            <a:ext cx="4000527" cy="2928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286380" y="1857364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Развлечение </a:t>
            </a:r>
          </a:p>
          <a:p>
            <a:pPr algn="ctr"/>
            <a:r>
              <a:rPr lang="ru-RU" sz="2400" dirty="0" smtClean="0"/>
              <a:t>«Песни, рождённые войной»</a:t>
            </a:r>
            <a:endParaRPr lang="ru-RU" sz="24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Ilshat\Рабочий стол\фото к докладу\песня о мал 2.JPG"/>
          <p:cNvPicPr>
            <a:picLocks noGrp="1"/>
          </p:cNvPicPr>
          <p:nvPr>
            <p:ph idx="1"/>
          </p:nvPr>
        </p:nvPicPr>
        <p:blipFill>
          <a:blip r:embed="rId2" cstate="print"/>
          <a:srcRect l="8839" t="10596" r="5717" b="8162"/>
          <a:stretch>
            <a:fillRect/>
          </a:stretch>
        </p:blipFill>
        <p:spPr bwMode="auto">
          <a:xfrm>
            <a:off x="857224" y="857232"/>
            <a:ext cx="2571768" cy="2000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Documents and Settings\Ilshat\Рабочий стол\фото к докладу\песня о мал.3.JPG"/>
          <p:cNvPicPr/>
          <p:nvPr/>
        </p:nvPicPr>
        <p:blipFill>
          <a:blip r:embed="rId3" cstate="print"/>
          <a:srcRect l="7414" t="9890" r="7329" b="6042"/>
          <a:stretch>
            <a:fillRect/>
          </a:stretch>
        </p:blipFill>
        <p:spPr bwMode="auto">
          <a:xfrm>
            <a:off x="5214942" y="1857364"/>
            <a:ext cx="2643206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Documents and Settings\Ilshat\Рабочий стол\фото к докладу\песня о мал.4.JPG"/>
          <p:cNvPicPr/>
          <p:nvPr/>
        </p:nvPicPr>
        <p:blipFill>
          <a:blip r:embed="rId4" cstate="print"/>
          <a:srcRect t="5534" r="8741" b="5924"/>
          <a:stretch>
            <a:fillRect/>
          </a:stretch>
        </p:blipFill>
        <p:spPr bwMode="auto">
          <a:xfrm>
            <a:off x="5214942" y="4429132"/>
            <a:ext cx="2714644" cy="2000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Documents and Settings\Ilshat\Рабочий стол\фото к докладу\песня о мал.5.JPG"/>
          <p:cNvPicPr/>
          <p:nvPr/>
        </p:nvPicPr>
        <p:blipFill>
          <a:blip r:embed="rId5" cstate="print"/>
          <a:srcRect l="10000" t="13341" r="6665" b="6614"/>
          <a:stretch>
            <a:fillRect/>
          </a:stretch>
        </p:blipFill>
        <p:spPr bwMode="auto">
          <a:xfrm>
            <a:off x="714348" y="3714752"/>
            <a:ext cx="2786082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857620" y="428604"/>
            <a:ext cx="4000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Детские рисунки к песне «Песня о маленьком трубаче» </a:t>
            </a:r>
          </a:p>
          <a:p>
            <a:pPr algn="ctr"/>
            <a:r>
              <a:rPr lang="ru-RU" sz="2000" dirty="0" smtClean="0"/>
              <a:t>муз</a:t>
            </a:r>
            <a:r>
              <a:rPr lang="ru-RU" sz="2000" smtClean="0"/>
              <a:t>. С</a:t>
            </a:r>
            <a:r>
              <a:rPr lang="ru-RU" sz="2000" dirty="0" smtClean="0"/>
              <a:t>. Никитина</a:t>
            </a:r>
            <a:endParaRPr lang="ru-RU" sz="20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Ilshat\Рабочий стол\фото к докладу\патефон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Ilshat\Рабочий стол\фото к докладу\барабан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70916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5400" dirty="0" smtClean="0"/>
          </a:p>
          <a:p>
            <a:pPr algn="ctr">
              <a:buNone/>
            </a:pPr>
            <a:r>
              <a:rPr lang="ru-RU" sz="5400" dirty="0" smtClean="0"/>
              <a:t>Спасибо за внимание!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785794"/>
            <a:ext cx="8258204" cy="5523566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dirty="0" smtClean="0"/>
          </a:p>
          <a:p>
            <a:pPr>
              <a:buNone/>
            </a:pPr>
            <a:r>
              <a:rPr lang="ru-RU" sz="7400" b="1" dirty="0" smtClean="0"/>
              <a:t>Цель:</a:t>
            </a:r>
            <a:endParaRPr lang="ru-RU" sz="7400" dirty="0" smtClean="0"/>
          </a:p>
          <a:p>
            <a:pPr>
              <a:buNone/>
            </a:pPr>
            <a:r>
              <a:rPr lang="ru-RU" sz="7200" dirty="0" smtClean="0"/>
              <a:t>Воспитание гражданина и патриота своей страны, формирование нравственных</a:t>
            </a:r>
          </a:p>
          <a:p>
            <a:pPr>
              <a:buNone/>
            </a:pPr>
            <a:r>
              <a:rPr lang="ru-RU" sz="7200" dirty="0" smtClean="0"/>
              <a:t>ценностей. Создание в детском учреждении предметно-развивающей среды,</a:t>
            </a:r>
          </a:p>
          <a:p>
            <a:pPr>
              <a:buNone/>
            </a:pPr>
            <a:r>
              <a:rPr lang="ru-RU" sz="7200" dirty="0" smtClean="0"/>
              <a:t>способствующей этому воспитанию.</a:t>
            </a:r>
          </a:p>
          <a:p>
            <a:pPr>
              <a:buNone/>
            </a:pPr>
            <a:r>
              <a:rPr lang="ru-RU" sz="7400" dirty="0" smtClean="0"/>
              <a:t> </a:t>
            </a:r>
            <a:r>
              <a:rPr lang="ru-RU" sz="7400" b="1" dirty="0" smtClean="0"/>
              <a:t>Задачи</a:t>
            </a:r>
            <a:r>
              <a:rPr lang="ru-RU" sz="7400" dirty="0" smtClean="0"/>
              <a:t>:</a:t>
            </a:r>
          </a:p>
          <a:p>
            <a:pPr lvl="0"/>
            <a:r>
              <a:rPr lang="ru-RU" sz="7200" dirty="0" smtClean="0"/>
              <a:t>Формировать духовно-нравственное отношение и чувства сопричастности к родному краю, дому, семье, детскому саду.</a:t>
            </a:r>
          </a:p>
          <a:p>
            <a:pPr lvl="0"/>
            <a:r>
              <a:rPr lang="ru-RU" sz="7200" dirty="0" smtClean="0"/>
              <a:t>Развивать познавательные, художественные и творческие способности детей через ознакомление с музыкальными произведениями.</a:t>
            </a:r>
          </a:p>
          <a:p>
            <a:pPr lvl="0"/>
            <a:r>
              <a:rPr lang="ru-RU" sz="7200" dirty="0" smtClean="0"/>
              <a:t>Побуждать детей выражать свои чувства, эмоциональные впечатления через речь, творческое движение. Воспитание гражданина и патриота своей страны, формирование нравственных ценностей. Создание в детском учреждении предметно-развивающей среды, способствующей этому воспитанию.</a:t>
            </a:r>
          </a:p>
          <a:p>
            <a:pPr lvl="0"/>
            <a:r>
              <a:rPr lang="ru-RU" sz="7200" dirty="0" smtClean="0"/>
              <a:t>Воспитывать потребность в познавательной активности через восприятие произведений искусства.</a:t>
            </a:r>
          </a:p>
          <a:p>
            <a:pPr lvl="0"/>
            <a:r>
              <a:rPr lang="ru-RU" sz="7200" dirty="0" smtClean="0"/>
              <a:t>Закреплять знания детей о Великой Отечественной войне и героизме русского народа через художественную литературу, музыку, живопись.</a:t>
            </a:r>
          </a:p>
          <a:p>
            <a:pPr lvl="0"/>
            <a:r>
              <a:rPr lang="ru-RU" sz="7200" dirty="0" smtClean="0"/>
              <a:t>Воспитывать любовь и уважение к ветеранам войны, вызывать желание быть похожими на них.</a:t>
            </a:r>
          </a:p>
          <a:p>
            <a:pPr>
              <a:buNone/>
            </a:pPr>
            <a:r>
              <a:rPr lang="ru-RU" sz="7200" dirty="0" smtClean="0"/>
              <a:t>: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индер тукма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000108"/>
            <a:ext cx="4357718" cy="3268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Семь прыжк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3429000"/>
            <a:ext cx="4262435" cy="3196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28728" y="214290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Башкирская плясовая </a:t>
            </a:r>
          </a:p>
          <a:p>
            <a:pPr algn="ctr"/>
            <a:r>
              <a:rPr lang="ru-RU" dirty="0" smtClean="0"/>
              <a:t>«Киндер </a:t>
            </a:r>
            <a:r>
              <a:rPr lang="ru-RU" dirty="0" err="1" smtClean="0"/>
              <a:t>тукмау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429256" y="2857496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Игра «Семь прыжков» Дания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4" descr="P10608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071546"/>
            <a:ext cx="8067211" cy="5289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643174" y="285728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Детский оркестр</a:t>
            </a:r>
            <a:endParaRPr lang="ru-RU" sz="24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-45719"/>
            <a:ext cx="7358114" cy="45719"/>
          </a:xfrm>
        </p:spPr>
        <p:txBody>
          <a:bodyPr>
            <a:normAutofit fontScale="90000"/>
          </a:bodyPr>
          <a:lstStyle/>
          <a:p>
            <a:endParaRPr lang="ru-RU" sz="1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Содержимое 3" descr="сказки Хали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285860"/>
            <a:ext cx="3643338" cy="2425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заюшкина изб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2814" y="4500570"/>
            <a:ext cx="3573962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волк козлят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500306"/>
            <a:ext cx="3928129" cy="2457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14348" y="1571612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Музыкально-театрализованное представление</a:t>
            </a:r>
          </a:p>
          <a:p>
            <a:pPr algn="ctr"/>
            <a:r>
              <a:rPr lang="ru-RU" dirty="0" smtClean="0"/>
              <a:t> «Волк и семеро козлят»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071934" y="3643314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Музыкально-театрализованное представление</a:t>
            </a:r>
          </a:p>
          <a:p>
            <a:pPr algn="ctr"/>
            <a:r>
              <a:rPr lang="ru-RU" dirty="0" smtClean="0"/>
              <a:t> «</a:t>
            </a:r>
            <a:r>
              <a:rPr lang="ru-RU" dirty="0" err="1" smtClean="0"/>
              <a:t>Заюшкина</a:t>
            </a:r>
            <a:r>
              <a:rPr lang="ru-RU" dirty="0" smtClean="0"/>
              <a:t> избушка»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071934" y="500042"/>
            <a:ext cx="435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Музыкально-театрализованное представление</a:t>
            </a:r>
          </a:p>
          <a:p>
            <a:pPr algn="ctr"/>
            <a:r>
              <a:rPr lang="ru-RU" dirty="0" smtClean="0"/>
              <a:t> «</a:t>
            </a:r>
            <a:r>
              <a:rPr lang="ru-RU" dirty="0" err="1" smtClean="0"/>
              <a:t>Халима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Ilshat\Рабочий стол\фото к докладу\маслен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Ilshat\Рабочий стол\фото к докладу\танец с мамам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Documents and Settings\Ilshat\Рабочий стол\фото к докладу\рис. халима 2.JPG"/>
          <p:cNvPicPr>
            <a:picLocks noChangeAspect="1" noChangeArrowheads="1"/>
          </p:cNvPicPr>
          <p:nvPr/>
        </p:nvPicPr>
        <p:blipFill>
          <a:blip r:embed="rId2" cstate="print"/>
          <a:srcRect l="5022" t="6698" r="7086" b="2891"/>
          <a:stretch>
            <a:fillRect/>
          </a:stretch>
        </p:blipFill>
        <p:spPr bwMode="auto">
          <a:xfrm>
            <a:off x="142844" y="642918"/>
            <a:ext cx="2500330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C:\Documents and Settings\Ilshat\Рабочий стол\фото к докладу\рис. халима 3.JPG"/>
          <p:cNvPicPr>
            <a:picLocks noChangeAspect="1" noChangeArrowheads="1"/>
          </p:cNvPicPr>
          <p:nvPr/>
        </p:nvPicPr>
        <p:blipFill>
          <a:blip r:embed="rId3" cstate="print"/>
          <a:srcRect t="7051" r="7461" b="4807"/>
          <a:stretch>
            <a:fillRect/>
          </a:stretch>
        </p:blipFill>
        <p:spPr bwMode="auto">
          <a:xfrm>
            <a:off x="214282" y="4071942"/>
            <a:ext cx="2700356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1" name="Picture 5" descr="C:\Documents and Settings\Ilshat\Рабочий стол\фото к докладу\рис. халима 4.JPG"/>
          <p:cNvPicPr>
            <a:picLocks noChangeAspect="1" noChangeArrowheads="1"/>
          </p:cNvPicPr>
          <p:nvPr/>
        </p:nvPicPr>
        <p:blipFill>
          <a:blip r:embed="rId4" cstate="print"/>
          <a:srcRect l="7457" t="9944" r="6792" b="568"/>
          <a:stretch>
            <a:fillRect/>
          </a:stretch>
        </p:blipFill>
        <p:spPr bwMode="auto">
          <a:xfrm>
            <a:off x="3214678" y="2500306"/>
            <a:ext cx="2571768" cy="20126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 descr="C:\Documents and Settings\Ilshat\Рабочий стол\фото к докладу\рис. халима 5.JPG"/>
          <p:cNvPicPr>
            <a:picLocks noChangeAspect="1" noChangeArrowheads="1"/>
          </p:cNvPicPr>
          <p:nvPr/>
        </p:nvPicPr>
        <p:blipFill>
          <a:blip r:embed="rId5" cstate="print"/>
          <a:srcRect l="2584" t="4190" b="3620"/>
          <a:stretch>
            <a:fillRect/>
          </a:stretch>
        </p:blipFill>
        <p:spPr bwMode="auto">
          <a:xfrm>
            <a:off x="6215074" y="4071942"/>
            <a:ext cx="2617191" cy="1857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3" name="Picture 7" descr="C:\Documents and Settings\Ilshat\Рабочий стол\фото к докладу\рис. халима 6.JPG"/>
          <p:cNvPicPr>
            <a:picLocks noChangeAspect="1" noChangeArrowheads="1"/>
          </p:cNvPicPr>
          <p:nvPr/>
        </p:nvPicPr>
        <p:blipFill>
          <a:blip r:embed="rId6" cstate="print"/>
          <a:srcRect l="1834" t="8925" r="4461" b="1823"/>
          <a:stretch>
            <a:fillRect/>
          </a:stretch>
        </p:blipFill>
        <p:spPr bwMode="auto">
          <a:xfrm>
            <a:off x="5929322" y="500042"/>
            <a:ext cx="2643206" cy="18880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714612" y="214290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Детские рисунки к музыкально-театрализованному представлению «</a:t>
            </a:r>
            <a:r>
              <a:rPr lang="ru-RU" dirty="0" err="1" smtClean="0"/>
              <a:t>Халима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200" dirty="0">
              <a:latin typeface="+mn-lt"/>
            </a:endParaRPr>
          </a:p>
        </p:txBody>
      </p:sp>
      <p:pic>
        <p:nvPicPr>
          <p:cNvPr id="5122" name="Picture 2" descr="C:\Documents and Settings\Ilshat\Рабочий стол\фото к докладу\танцо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876"/>
            <a:ext cx="3381398" cy="2536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Documents and Settings\Ilshat\Рабочий стол\фото к докладу\танцор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85860"/>
            <a:ext cx="357190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Documents and Settings\Ilshat\Рабочий стол\фото к докладу\танцор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71546"/>
            <a:ext cx="3154547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Documents and Settings\Ilshat\Рабочий стол\фото к докладу\танцор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4000504"/>
            <a:ext cx="3525385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785918" y="142852"/>
            <a:ext cx="4643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Выступление заслуженного артиста РБ </a:t>
            </a:r>
            <a:r>
              <a:rPr lang="ru-RU" dirty="0" err="1" smtClean="0"/>
              <a:t>Асадуллина</a:t>
            </a:r>
            <a:r>
              <a:rPr lang="ru-RU" dirty="0" smtClean="0"/>
              <a:t> Марата </a:t>
            </a:r>
            <a:r>
              <a:rPr lang="ru-RU" dirty="0" err="1" smtClean="0"/>
              <a:t>Рашитовича</a:t>
            </a:r>
            <a:r>
              <a:rPr lang="ru-RU" dirty="0" smtClean="0"/>
              <a:t> с программой «Танцы народов мира»</a:t>
            </a:r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116</TotalTime>
  <Words>272</Words>
  <Application>Microsoft Office PowerPoint</Application>
  <PresentationFormat>Экран (4:3)</PresentationFormat>
  <Paragraphs>39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</dc:title>
  <cp:lastModifiedBy>1</cp:lastModifiedBy>
  <cp:revision>43</cp:revision>
  <dcterms:modified xsi:type="dcterms:W3CDTF">2025-03-29T20:02:30Z</dcterms:modified>
</cp:coreProperties>
</file>