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CC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" y="-10813"/>
            <a:ext cx="9254314" cy="6940736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2894" y="2780928"/>
            <a:ext cx="8478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Sitka Display" pitchFamily="2" charset="0"/>
              </a:rPr>
              <a:t>Развитие </a:t>
            </a:r>
            <a:r>
              <a:rPr lang="ru-RU" sz="4000" dirty="0" smtClean="0">
                <a:latin typeface="Sitka Display" pitchFamily="2" charset="0"/>
              </a:rPr>
              <a:t>музыкального творчества </a:t>
            </a:r>
            <a:r>
              <a:rPr lang="ru-RU" sz="4000" dirty="0">
                <a:latin typeface="Sitka Display" pitchFamily="2" charset="0"/>
              </a:rPr>
              <a:t>детей раннего возраста средствами </a:t>
            </a:r>
            <a:r>
              <a:rPr lang="ru-RU" sz="4000" dirty="0" smtClean="0">
                <a:latin typeface="Sitka Display" pitchFamily="2" charset="0"/>
              </a:rPr>
              <a:t>нетрадиционных материалов</a:t>
            </a:r>
            <a:endParaRPr lang="ru-RU" sz="4000" dirty="0">
              <a:latin typeface="Sitka Display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4797152"/>
            <a:ext cx="3566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itka Display" pitchFamily="2" charset="0"/>
              </a:rPr>
              <a:t>Музыкальный руководитель МАДОУ №93 г. Мурманска</a:t>
            </a:r>
          </a:p>
          <a:p>
            <a:r>
              <a:rPr lang="ru-RU" sz="2000" dirty="0" err="1">
                <a:latin typeface="Sitka Display" pitchFamily="2" charset="0"/>
              </a:rPr>
              <a:t>Исычко</a:t>
            </a:r>
            <a:r>
              <a:rPr lang="ru-RU" sz="2000" dirty="0">
                <a:latin typeface="Sitka Display" pitchFamily="2" charset="0"/>
              </a:rPr>
              <a:t> Анна Александровна</a:t>
            </a:r>
            <a:r>
              <a:rPr lang="ru-RU" sz="2000" b="1" dirty="0">
                <a:latin typeface="Sitka Display" pitchFamily="2" charset="0"/>
              </a:rPr>
              <a:t> </a:t>
            </a:r>
            <a:endParaRPr lang="ru-RU" sz="2000" dirty="0">
              <a:latin typeface="Sitka Display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7" r="17553" b="3865"/>
          <a:stretch/>
        </p:blipFill>
        <p:spPr>
          <a:xfrm>
            <a:off x="539552" y="403283"/>
            <a:ext cx="1940726" cy="2089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56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0" y="0"/>
            <a:ext cx="9177680" cy="688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687" y="190221"/>
            <a:ext cx="8942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Sitka Display" pitchFamily="2" charset="0"/>
              </a:rPr>
              <a:t>Задачи музыкального воспитания детей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103" y="1124744"/>
            <a:ext cx="89516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Sitka Display" pitchFamily="2" charset="0"/>
              </a:rPr>
              <a:t>Одна </a:t>
            </a:r>
            <a:r>
              <a:rPr lang="ru-RU" sz="2400" dirty="0">
                <a:latin typeface="Sitka Display" pitchFamily="2" charset="0"/>
              </a:rPr>
              <a:t>из ведущих задач музыкального воспитания детей от года до трех лет является создание радостной атмосферы и побуждение их к активности. Чтобы образовательная деятельность дала по-настоящему хорошие результаты, необходимо художественно, эмоционально и выразительно исполнять весь репертуар, а также использовать творческий материал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" t="6969" r="15468" b="3370"/>
          <a:stretch/>
        </p:blipFill>
        <p:spPr bwMode="auto">
          <a:xfrm>
            <a:off x="179512" y="3733859"/>
            <a:ext cx="3471592" cy="294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33859"/>
            <a:ext cx="4804839" cy="291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2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85"/>
            <a:ext cx="9195778" cy="68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707532"/>
            <a:ext cx="35283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Sitka Display" pitchFamily="2" charset="0"/>
              </a:rPr>
              <a:t>В ходе образовательной деятельности отличным пособием для творчества служат грецкие орехи, с их помощью можно создать настоящий шумовой оркестр для белочки. С лесными шишками можно исполнить танец для елочки, покатав их в ладошках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73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dirty="0">
                <a:latin typeface="Sitka Display" pitchFamily="2" charset="0"/>
                <a:ea typeface="Calibri"/>
                <a:cs typeface="Times New Roman"/>
              </a:rPr>
              <a:t>Творческий материал для реализации музыкальной деятельности </a:t>
            </a:r>
            <a:endParaRPr lang="ru-RU" sz="3200" dirty="0">
              <a:latin typeface="Sitka Display" pitchFamily="2" charset="0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8" b="90587" l="312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785" y="4638092"/>
            <a:ext cx="2202079" cy="159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8200">
            <a:off x="3746533" y="1938617"/>
            <a:ext cx="1998374" cy="1998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07" y="3969690"/>
            <a:ext cx="3629178" cy="241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08469"/>
            <a:ext cx="3284091" cy="22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4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1844824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Sitka Display" pitchFamily="2" charset="0"/>
              </a:rPr>
              <a:t>Детям предлагается пошелестеть фантиками от конфет, изобразив при этом звук шуршания мышек в норке или хруст снега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899" y="25912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prstClr val="black"/>
                </a:solidFill>
                <a:latin typeface="Sitka Display" pitchFamily="2" charset="0"/>
                <a:ea typeface="Calibri"/>
                <a:cs typeface="Times New Roman"/>
              </a:rPr>
              <a:t>Творческий материал для реализации музыкальной деятельности </a:t>
            </a:r>
            <a:endParaRPr lang="ru-RU" sz="3200" dirty="0">
              <a:solidFill>
                <a:prstClr val="black"/>
              </a:solidFill>
              <a:latin typeface="Sitka Display" pitchFamily="2" charset="0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285613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21" y="3271254"/>
            <a:ext cx="4374232" cy="328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9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2"/>
            <a:ext cx="9144000" cy="686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prstClr val="black"/>
                </a:solidFill>
                <a:latin typeface="Sitka Display" pitchFamily="2" charset="0"/>
                <a:ea typeface="Calibri"/>
                <a:cs typeface="Times New Roman"/>
              </a:rPr>
              <a:t>Творческий материал для реализации музыкальной деятельности </a:t>
            </a:r>
            <a:endParaRPr lang="ru-RU" sz="3200" dirty="0">
              <a:solidFill>
                <a:prstClr val="black"/>
              </a:solidFill>
              <a:latin typeface="Sitka Display" pitchFamily="2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46880"/>
            <a:ext cx="4248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itka Display" pitchFamily="2" charset="0"/>
              </a:rPr>
              <a:t>Творческий </a:t>
            </a:r>
            <a:r>
              <a:rPr lang="ru-RU" sz="2400" dirty="0">
                <a:latin typeface="Sitka Display" pitchFamily="2" charset="0"/>
              </a:rPr>
              <a:t>материал для музыкальной деятельности можно смастерить своими руками. Так, например, обычные пустые футляры от «Киндер сюрприз» наполнить сушеной фасолью, или любой другой крупой, создав при этом шумовой инструмент. Такую конструкцию я предпочла обернуть в красивую обертку, и вот, это уже Новогодняя </a:t>
            </a:r>
            <a:r>
              <a:rPr lang="ru-RU" sz="2400" dirty="0" smtClean="0">
                <a:latin typeface="Sitka Display" pitchFamily="2" charset="0"/>
              </a:rPr>
              <a:t>конфетка</a:t>
            </a:r>
            <a:endParaRPr lang="ru-RU" sz="2400" dirty="0">
              <a:latin typeface="Sitka Display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/>
          <a:stretch/>
        </p:blipFill>
        <p:spPr bwMode="auto">
          <a:xfrm>
            <a:off x="5100009" y="1804896"/>
            <a:ext cx="3260392" cy="303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25801"/>
            <a:ext cx="32369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14979" r="21879" b="13113"/>
          <a:stretch/>
        </p:blipFill>
        <p:spPr bwMode="auto">
          <a:xfrm>
            <a:off x="7088833" y="4509120"/>
            <a:ext cx="1878914" cy="243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1772816"/>
            <a:ext cx="48965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itka Display" pitchFamily="2" charset="0"/>
              </a:rPr>
              <a:t>С </a:t>
            </a:r>
            <a:r>
              <a:rPr lang="ru-RU" sz="2400" dirty="0">
                <a:latin typeface="Sitka Display" pitchFamily="2" charset="0"/>
              </a:rPr>
              <a:t>детьми раннего возраста возможно проведение музыкальных занятий не только в зале, но и в группе, при этом важно продумать предметно-пространственную среду и творческий материал. Сидя за столами, дети выполняют различные приемы лепки из кинетического песка в такт музыки, сопровождая свои действия подпеванием простых слов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6064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prstClr val="black"/>
                </a:solidFill>
                <a:latin typeface="Sitka Display" pitchFamily="2" charset="0"/>
                <a:ea typeface="Calibri"/>
                <a:cs typeface="Times New Roman"/>
              </a:rPr>
              <a:t>Творческий материал для реализации музыкальной деятельности </a:t>
            </a:r>
            <a:endParaRPr lang="ru-RU" sz="3200" dirty="0">
              <a:solidFill>
                <a:prstClr val="black"/>
              </a:solidFill>
              <a:latin typeface="Sitka Display" pitchFamily="2" charset="0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5343"/>
            <a:ext cx="3630316" cy="363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6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41" y="0"/>
            <a:ext cx="9258333" cy="694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27" y="26064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solidFill>
                  <a:prstClr val="black"/>
                </a:solidFill>
                <a:latin typeface="Sitka Display" pitchFamily="2" charset="0"/>
                <a:ea typeface="Calibri"/>
                <a:cs typeface="Times New Roman"/>
              </a:rPr>
              <a:t>Творческий материал для реализации музыкальной деятельности </a:t>
            </a:r>
            <a:endParaRPr lang="ru-RU" sz="3200" dirty="0">
              <a:solidFill>
                <a:prstClr val="black"/>
              </a:solidFill>
              <a:latin typeface="Sitka Display" pitchFamily="2" charset="0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129" y="1653318"/>
            <a:ext cx="8304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Sitka Display" pitchFamily="2" charset="0"/>
              </a:rPr>
              <a:t>Приемом лепки «вдавливание</a:t>
            </a:r>
            <a:r>
              <a:rPr lang="ru-RU" sz="2400" dirty="0" smtClean="0">
                <a:latin typeface="Sitka Display" pitchFamily="2" charset="0"/>
              </a:rPr>
              <a:t>», </a:t>
            </a:r>
            <a:r>
              <a:rPr lang="ru-RU" sz="2400" dirty="0">
                <a:latin typeface="Sitka Display" pitchFamily="2" charset="0"/>
              </a:rPr>
              <a:t>детьми обыгрываются прыжки зайчика, </a:t>
            </a:r>
            <a:r>
              <a:rPr lang="ru-RU" sz="2400" dirty="0" smtClean="0">
                <a:latin typeface="Sitka Display" pitchFamily="2" charset="0"/>
              </a:rPr>
              <a:t>подпевая - «прыг-скок</a:t>
            </a:r>
            <a:r>
              <a:rPr lang="ru-RU" sz="2400" dirty="0">
                <a:latin typeface="Sitka Display" pitchFamily="2" charset="0"/>
              </a:rPr>
              <a:t>». </a:t>
            </a:r>
            <a:r>
              <a:rPr lang="ru-RU" sz="2400" dirty="0" smtClean="0">
                <a:latin typeface="Sitka Display" pitchFamily="2" charset="0"/>
              </a:rPr>
              <a:t>Прием </a:t>
            </a:r>
            <a:r>
              <a:rPr lang="ru-RU" sz="2400" dirty="0">
                <a:latin typeface="Sitka Display" pitchFamily="2" charset="0"/>
              </a:rPr>
              <a:t>«сплющивание» символизирует ходьбу </a:t>
            </a:r>
            <a:r>
              <a:rPr lang="ru-RU" sz="2400" dirty="0" smtClean="0">
                <a:latin typeface="Sitka Display" pitchFamily="2" charset="0"/>
              </a:rPr>
              <a:t>медведя - «топ-топ</a:t>
            </a:r>
            <a:r>
              <a:rPr lang="ru-RU" sz="2400" dirty="0">
                <a:latin typeface="Sitka Display" pitchFamily="2" charset="0"/>
              </a:rPr>
              <a:t>». Приемом «</a:t>
            </a:r>
            <a:r>
              <a:rPr lang="ru-RU" sz="2400" dirty="0" err="1">
                <a:latin typeface="Sitka Display" pitchFamily="2" charset="0"/>
              </a:rPr>
              <a:t>прищипывание</a:t>
            </a:r>
            <a:r>
              <a:rPr lang="ru-RU" sz="2400" dirty="0">
                <a:latin typeface="Sitka Display" pitchFamily="2" charset="0"/>
              </a:rPr>
              <a:t>» </a:t>
            </a:r>
            <a:r>
              <a:rPr lang="ru-RU" sz="2400" dirty="0" smtClean="0">
                <a:latin typeface="Sitka Display" pitchFamily="2" charset="0"/>
              </a:rPr>
              <a:t>детям предлагается показать </a:t>
            </a:r>
            <a:r>
              <a:rPr lang="ru-RU" sz="2400" dirty="0" smtClean="0">
                <a:latin typeface="Sitka Display" pitchFamily="2" charset="0"/>
              </a:rPr>
              <a:t>гуся– </a:t>
            </a:r>
            <a:r>
              <a:rPr lang="ru-RU" sz="2400" dirty="0">
                <a:latin typeface="Sitka Display" pitchFamily="2" charset="0"/>
              </a:rPr>
              <a:t>«щип-щип»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3" t="15327" r="16624" b="37430"/>
          <a:stretch/>
        </p:blipFill>
        <p:spPr bwMode="auto">
          <a:xfrm>
            <a:off x="179511" y="3255383"/>
            <a:ext cx="1235413" cy="199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4" t="73312" r="40033"/>
          <a:stretch/>
        </p:blipFill>
        <p:spPr bwMode="auto">
          <a:xfrm>
            <a:off x="6177879" y="5373216"/>
            <a:ext cx="1828801" cy="13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2" t="44967" r="40424" b="30862"/>
          <a:stretch/>
        </p:blipFill>
        <p:spPr bwMode="auto">
          <a:xfrm>
            <a:off x="2483768" y="3592895"/>
            <a:ext cx="2038258" cy="139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3" b="980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21608"/>
          <a:stretch/>
        </p:blipFill>
        <p:spPr bwMode="auto">
          <a:xfrm>
            <a:off x="3995936" y="3683090"/>
            <a:ext cx="2520280" cy="26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0" l="444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6" r="20484"/>
          <a:stretch/>
        </p:blipFill>
        <p:spPr bwMode="auto">
          <a:xfrm>
            <a:off x="611560" y="4024722"/>
            <a:ext cx="2713055" cy="248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77" y="3152211"/>
            <a:ext cx="1647405" cy="234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3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906" cy="687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73" y="1197002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Sitka Display" pitchFamily="2" charset="0"/>
              </a:rPr>
              <a:t>Таким образом, использование нетрадиционного материала в музыкальной деятельности с детьми раннего возраста способствует эмоциональной отзывчивости, активности, а самое главное – радостной атмосфере!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5083" y="260648"/>
            <a:ext cx="1593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Sitka Display" pitchFamily="2" charset="0"/>
              </a:rPr>
              <a:t>Вывод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46" y="2980578"/>
            <a:ext cx="5205508" cy="34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3" y="2852936"/>
            <a:ext cx="2745866" cy="338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42" l="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295"/>
          <a:stretch/>
        </p:blipFill>
        <p:spPr bwMode="auto">
          <a:xfrm rot="20933255">
            <a:off x="6460234" y="2778390"/>
            <a:ext cx="2180895" cy="387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9" b="76844"/>
          <a:stretch/>
        </p:blipFill>
        <p:spPr bwMode="auto">
          <a:xfrm rot="1221708">
            <a:off x="7181563" y="2616398"/>
            <a:ext cx="151255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10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321</Words>
  <Application>Microsoft Office PowerPoint</Application>
  <PresentationFormat>Экран (4:3)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26</cp:revision>
  <dcterms:created xsi:type="dcterms:W3CDTF">2023-02-14T09:17:10Z</dcterms:created>
  <dcterms:modified xsi:type="dcterms:W3CDTF">2023-02-19T01:00:43Z</dcterms:modified>
</cp:coreProperties>
</file>