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84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9" r:id="rId17"/>
    <p:sldId id="280" r:id="rId18"/>
    <p:sldId id="281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7" r:id="rId27"/>
    <p:sldId id="288" r:id="rId28"/>
    <p:sldId id="286" r:id="rId29"/>
    <p:sldId id="285" r:id="rId30"/>
    <p:sldId id="276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5050"/>
    <a:srgbClr val="7A2845"/>
    <a:srgbClr val="660033"/>
    <a:srgbClr val="FFCCFF"/>
    <a:srgbClr val="812B4A"/>
    <a:srgbClr val="36121F"/>
    <a:srgbClr val="C95780"/>
    <a:srgbClr val="D57D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86477" autoAdjust="0"/>
  </p:normalViewPr>
  <p:slideViewPr>
    <p:cSldViewPr>
      <p:cViewPr varScale="1">
        <p:scale>
          <a:sx n="59" d="100"/>
          <a:sy n="59" d="100"/>
        </p:scale>
        <p:origin x="-1208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ECA96-DF2B-49F3-AAB0-1313F34C9A8A}" type="datetimeFigureOut">
              <a:rPr lang="ru-RU" smtClean="0"/>
              <a:pPr/>
              <a:t>02.07.2022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A83C0-2675-414F-850D-71193C5C3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Автоматизация звука С </a:t>
            </a:r>
            <a:br>
              <a:rPr lang="ru-RU" sz="54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</a:br>
            <a:r>
              <a:rPr lang="ru-RU" sz="54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в словах, </a:t>
            </a:r>
            <a:r>
              <a:rPr lang="ru-RU" sz="54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предложениях и тексте</a:t>
            </a:r>
            <a:r>
              <a:rPr lang="ru-RU" sz="5400" i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/>
            </a:r>
            <a:br>
              <a:rPr lang="ru-RU" sz="5400" i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</a:br>
            <a:r>
              <a:rPr lang="ru-RU" sz="54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/>
            </a:r>
            <a:br>
              <a:rPr lang="ru-RU" sz="5400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</a:br>
            <a:r>
              <a:rPr lang="ru-RU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itchFamily="18" charset="0"/>
              </a:rPr>
              <a:t>(лексическая тема: профессии)</a:t>
            </a:r>
            <a:endParaRPr lang="ru-RU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214554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Игра «Найди звук»</a:t>
            </a:r>
            <a:endParaRPr lang="ru-RU" sz="6000" i="1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857224" y="5429264"/>
            <a:ext cx="1714512" cy="571504"/>
            <a:chOff x="857224" y="5429264"/>
            <a:chExt cx="1714512" cy="57150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857224" y="5429264"/>
              <a:ext cx="571504" cy="571504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428728" y="5429264"/>
              <a:ext cx="571504" cy="5715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000232" y="5429264"/>
              <a:ext cx="571504" cy="5715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6500826" y="5429264"/>
            <a:ext cx="1714512" cy="571504"/>
            <a:chOff x="857224" y="5429264"/>
            <a:chExt cx="1714512" cy="5715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57224" y="5429264"/>
              <a:ext cx="571504" cy="5715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428728" y="5429264"/>
              <a:ext cx="571504" cy="5715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000232" y="5429264"/>
              <a:ext cx="571504" cy="571504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714744" y="5429264"/>
            <a:ext cx="1714512" cy="571504"/>
            <a:chOff x="857224" y="5429264"/>
            <a:chExt cx="1714512" cy="57150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7224" y="5429264"/>
              <a:ext cx="571504" cy="5715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428728" y="5429264"/>
              <a:ext cx="571504" cy="571504"/>
            </a:xfrm>
            <a:prstGeom prst="rect">
              <a:avLst/>
            </a:prstGeom>
            <a:solidFill>
              <a:srgbClr val="0070C0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000232" y="5429264"/>
              <a:ext cx="571504" cy="57150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 l="9485" t="12769" r="12732" b="11890"/>
          <a:stretch>
            <a:fillRect/>
          </a:stretch>
        </p:blipFill>
        <p:spPr bwMode="auto">
          <a:xfrm>
            <a:off x="3428992" y="1000108"/>
            <a:ext cx="2482168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11049" t="3656" r="10150" b="55817"/>
          <a:stretch>
            <a:fillRect/>
          </a:stretch>
        </p:blipFill>
        <p:spPr bwMode="auto">
          <a:xfrm>
            <a:off x="428596" y="1000108"/>
            <a:ext cx="2571768" cy="1807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r="14108" b="15248"/>
          <a:stretch>
            <a:fillRect/>
          </a:stretch>
        </p:blipFill>
        <p:spPr bwMode="auto">
          <a:xfrm>
            <a:off x="6286512" y="1000108"/>
            <a:ext cx="2565893" cy="1807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3" name="Прямая со стрелкой 22"/>
          <p:cNvCxnSpPr/>
          <p:nvPr/>
        </p:nvCxnSpPr>
        <p:spPr>
          <a:xfrm rot="10800000" flipV="1">
            <a:off x="1785918" y="2928934"/>
            <a:ext cx="2857520" cy="2286016"/>
          </a:xfrm>
          <a:prstGeom prst="straightConnector1">
            <a:avLst/>
          </a:prstGeom>
          <a:ln w="38100">
            <a:solidFill>
              <a:srgbClr val="7A284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714480" y="2928934"/>
            <a:ext cx="2857520" cy="2357454"/>
          </a:xfrm>
          <a:prstGeom prst="straightConnector1">
            <a:avLst/>
          </a:prstGeom>
          <a:ln w="38100">
            <a:solidFill>
              <a:srgbClr val="7A284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0800000" flipV="1">
            <a:off x="4643438" y="2857496"/>
            <a:ext cx="2928958" cy="2428892"/>
          </a:xfrm>
          <a:prstGeom prst="straightConnector1">
            <a:avLst/>
          </a:prstGeom>
          <a:ln w="38100">
            <a:solidFill>
              <a:srgbClr val="7A284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2143116"/>
            <a:ext cx="850112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«Четвертый лишний</a:t>
            </a:r>
            <a:r>
              <a:rPr lang="ru-RU" sz="4800" b="1" i="1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4800" b="1" i="1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5672" t="13509" r="17752" b="2435"/>
          <a:stretch>
            <a:fillRect/>
          </a:stretch>
        </p:blipFill>
        <p:spPr bwMode="auto">
          <a:xfrm>
            <a:off x="714348" y="642918"/>
            <a:ext cx="3409889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8929" t="14185" r="15001" b="14427"/>
          <a:stretch>
            <a:fillRect/>
          </a:stretch>
        </p:blipFill>
        <p:spPr bwMode="auto">
          <a:xfrm>
            <a:off x="5072066" y="642918"/>
            <a:ext cx="3380955" cy="235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14006" b="18388"/>
          <a:stretch>
            <a:fillRect/>
          </a:stretch>
        </p:blipFill>
        <p:spPr bwMode="auto">
          <a:xfrm>
            <a:off x="785786" y="3929066"/>
            <a:ext cx="3402701" cy="2319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lum bright="-20000" contrast="40000"/>
          </a:blip>
          <a:srcRect l="14284" t="9466" r="16321" b="10405"/>
          <a:stretch>
            <a:fillRect/>
          </a:stretch>
        </p:blipFill>
        <p:spPr bwMode="auto">
          <a:xfrm>
            <a:off x="5072066" y="3929066"/>
            <a:ext cx="3357586" cy="2357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3235" t="57065" r="19643" b="8967"/>
          <a:stretch>
            <a:fillRect/>
          </a:stretch>
        </p:blipFill>
        <p:spPr bwMode="auto">
          <a:xfrm>
            <a:off x="642910" y="571480"/>
            <a:ext cx="3527574" cy="2484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7857" r="669" b="19839"/>
          <a:stretch>
            <a:fillRect/>
          </a:stretch>
        </p:blipFill>
        <p:spPr bwMode="auto">
          <a:xfrm>
            <a:off x="571472" y="3786190"/>
            <a:ext cx="3507455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lum bright="-20000" contrast="40000"/>
          </a:blip>
          <a:srcRect l="8537" t="6581" r="14571" b="54935"/>
          <a:stretch>
            <a:fillRect/>
          </a:stretch>
        </p:blipFill>
        <p:spPr bwMode="auto">
          <a:xfrm>
            <a:off x="5072066" y="571480"/>
            <a:ext cx="3500462" cy="2463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lum bright="-20000" contrast="60000"/>
          </a:blip>
          <a:srcRect l="10364" t="3203" r="12860" b="55014"/>
          <a:stretch>
            <a:fillRect/>
          </a:stretch>
        </p:blipFill>
        <p:spPr bwMode="auto">
          <a:xfrm>
            <a:off x="5072066" y="3786190"/>
            <a:ext cx="352320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285992"/>
            <a:ext cx="719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«Узнай профессию…»</a:t>
            </a:r>
            <a:endParaRPr lang="ru-RU" sz="4800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162835" cy="2914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57166"/>
            <a:ext cx="3167706" cy="2222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179355" y="3964785"/>
            <a:ext cx="285752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000504"/>
            <a:ext cx="3710807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57166"/>
            <a:ext cx="4000528" cy="6114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604"/>
            <a:ext cx="2357454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786190"/>
            <a:ext cx="3146136" cy="250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857496"/>
            <a:ext cx="2143140" cy="3488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28604"/>
            <a:ext cx="2465559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642918"/>
            <a:ext cx="7445652" cy="5286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28594"/>
            <a:ext cx="228601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 t="3846" b="11538"/>
          <a:stretch>
            <a:fillRect/>
          </a:stretch>
        </p:blipFill>
        <p:spPr bwMode="auto">
          <a:xfrm>
            <a:off x="642910" y="4286256"/>
            <a:ext cx="2532801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28604"/>
            <a:ext cx="239446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286256"/>
            <a:ext cx="261138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28604"/>
            <a:ext cx="5029178" cy="6002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071678"/>
            <a:ext cx="8031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«Образуй новые слова»</a:t>
            </a:r>
            <a:endParaRPr lang="ru-RU" sz="4800" b="1" i="1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643050"/>
            <a:ext cx="7858180" cy="230832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Артикуляционная гимнастика</a:t>
            </a:r>
            <a:endParaRPr lang="ru-RU" sz="7200" i="1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357166"/>
            <a:ext cx="35004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6000" dirty="0" smtClean="0">
                <a:solidFill>
                  <a:srgbClr val="7A2845"/>
                </a:solidFill>
              </a:rPr>
              <a:t>мотоцикл</a:t>
            </a:r>
          </a:p>
          <a:p>
            <a:pPr>
              <a:lnSpc>
                <a:spcPct val="200000"/>
              </a:lnSpc>
            </a:pPr>
            <a:r>
              <a:rPr lang="ru-RU" sz="6000" dirty="0" smtClean="0">
                <a:solidFill>
                  <a:srgbClr val="7A2845"/>
                </a:solidFill>
              </a:rPr>
              <a:t>машина</a:t>
            </a:r>
          </a:p>
          <a:p>
            <a:pPr>
              <a:lnSpc>
                <a:spcPct val="200000"/>
              </a:lnSpc>
            </a:pPr>
            <a:r>
              <a:rPr lang="ru-RU" sz="6000" dirty="0" smtClean="0">
                <a:solidFill>
                  <a:srgbClr val="7A2845"/>
                </a:solidFill>
              </a:rPr>
              <a:t>трактор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43306" y="2571744"/>
            <a:ext cx="24288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7A2845"/>
                </a:solidFill>
              </a:rPr>
              <a:t>-</a:t>
            </a:r>
            <a:r>
              <a:rPr lang="ru-RU" sz="8800" dirty="0" err="1" smtClean="0">
                <a:solidFill>
                  <a:srgbClr val="7A2845"/>
                </a:solidFill>
              </a:rPr>
              <a:t>ист</a:t>
            </a:r>
            <a:r>
              <a:rPr lang="ru-RU" sz="8800" dirty="0" smtClean="0">
                <a:solidFill>
                  <a:srgbClr val="7A2845"/>
                </a:solidFill>
              </a:rPr>
              <a:t>-</a:t>
            </a:r>
            <a:endParaRPr lang="ru-RU" sz="8800" dirty="0">
              <a:solidFill>
                <a:srgbClr val="7A2845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13235" t="57065" r="19643" b="8967"/>
          <a:stretch>
            <a:fillRect/>
          </a:stretch>
        </p:blipFill>
        <p:spPr bwMode="auto">
          <a:xfrm>
            <a:off x="6215074" y="214290"/>
            <a:ext cx="2577449" cy="1815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5672" t="13509" r="17752" b="2435"/>
          <a:stretch>
            <a:fillRect/>
          </a:stretch>
        </p:blipFill>
        <p:spPr bwMode="auto">
          <a:xfrm>
            <a:off x="6215074" y="4786322"/>
            <a:ext cx="2571768" cy="1778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 l="6369" t="11032" r="53430" b="8545"/>
          <a:stretch>
            <a:fillRect/>
          </a:stretch>
        </p:blipFill>
        <p:spPr bwMode="auto">
          <a:xfrm>
            <a:off x="6786578" y="2214554"/>
            <a:ext cx="1648169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32861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6000" dirty="0" smtClean="0">
                <a:solidFill>
                  <a:srgbClr val="7A2845"/>
                </a:solidFill>
              </a:rPr>
              <a:t>футбол</a:t>
            </a:r>
          </a:p>
          <a:p>
            <a:pPr>
              <a:lnSpc>
                <a:spcPct val="200000"/>
              </a:lnSpc>
            </a:pPr>
            <a:r>
              <a:rPr lang="ru-RU" sz="6000" dirty="0" smtClean="0">
                <a:solidFill>
                  <a:srgbClr val="7A2845"/>
                </a:solidFill>
              </a:rPr>
              <a:t>хоккей</a:t>
            </a:r>
          </a:p>
          <a:p>
            <a:pPr>
              <a:lnSpc>
                <a:spcPct val="200000"/>
              </a:lnSpc>
            </a:pPr>
            <a:r>
              <a:rPr lang="ru-RU" sz="6000" dirty="0" smtClean="0">
                <a:solidFill>
                  <a:srgbClr val="7A2845"/>
                </a:solidFill>
              </a:rPr>
              <a:t>пианино</a:t>
            </a:r>
            <a:endParaRPr lang="ru-RU" sz="6000" dirty="0">
              <a:solidFill>
                <a:srgbClr val="7A284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571744"/>
            <a:ext cx="24032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dirty="0" smtClean="0">
                <a:solidFill>
                  <a:srgbClr val="7A2845"/>
                </a:solidFill>
              </a:rPr>
              <a:t>-</a:t>
            </a:r>
            <a:r>
              <a:rPr lang="ru-RU" sz="8800" dirty="0" err="1" smtClean="0">
                <a:solidFill>
                  <a:srgbClr val="7A2845"/>
                </a:solidFill>
              </a:rPr>
              <a:t>ист</a:t>
            </a:r>
            <a:r>
              <a:rPr lang="ru-RU" sz="8800" dirty="0" smtClean="0">
                <a:solidFill>
                  <a:srgbClr val="7A2845"/>
                </a:solidFill>
              </a:rPr>
              <a:t>-</a:t>
            </a:r>
            <a:endParaRPr lang="ru-RU" sz="8800" dirty="0">
              <a:solidFill>
                <a:srgbClr val="7A2845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l="14006" b="18388"/>
          <a:stretch>
            <a:fillRect/>
          </a:stretch>
        </p:blipFill>
        <p:spPr bwMode="auto">
          <a:xfrm>
            <a:off x="5929322" y="285728"/>
            <a:ext cx="278608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8508" t="13136" r="17752" b="746"/>
          <a:stretch>
            <a:fillRect/>
          </a:stretch>
        </p:blipFill>
        <p:spPr bwMode="auto">
          <a:xfrm>
            <a:off x="5929322" y="2285992"/>
            <a:ext cx="2786082" cy="2053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lum bright="-10000" contrast="30000"/>
          </a:blip>
          <a:srcRect l="17857" r="669" b="19839"/>
          <a:stretch>
            <a:fillRect/>
          </a:stretch>
        </p:blipFill>
        <p:spPr bwMode="auto">
          <a:xfrm>
            <a:off x="5929322" y="4500570"/>
            <a:ext cx="2786082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744" y="2143115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7A2845"/>
                </a:solidFill>
              </a:rPr>
              <a:t>Игра «Он, она»</a:t>
            </a:r>
            <a:endParaRPr lang="ru-RU" sz="6000" dirty="0">
              <a:solidFill>
                <a:srgbClr val="7A284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2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телефонист, а она                             .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парашютист, а она                            .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фигурист, а она                          .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пианист, а она                       .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машинист, а она                 </a:t>
            </a:r>
            <a:r>
              <a:rPr lang="ru-RU" sz="44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. </a:t>
            </a:r>
          </a:p>
          <a:p>
            <a:pPr>
              <a:lnSpc>
                <a:spcPct val="150000"/>
              </a:lnSpc>
            </a:pPr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футболист, а она                           .</a:t>
            </a:r>
            <a:endParaRPr lang="ru-RU" sz="4000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428604"/>
            <a:ext cx="317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телефонистка</a:t>
            </a:r>
            <a:endParaRPr lang="ru-RU" sz="4000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4942" y="1357298"/>
            <a:ext cx="331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парашютистка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2285992"/>
            <a:ext cx="2629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фигуристка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3143248"/>
            <a:ext cx="24165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пианистка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14338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машинистка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5072074"/>
            <a:ext cx="28964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футболистка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1472" y="2214554"/>
            <a:ext cx="7960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«Продолжи предложение»</a:t>
            </a:r>
            <a:endParaRPr lang="ru-RU" sz="4400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28604"/>
            <a:ext cx="51435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7A2845"/>
                </a:solidFill>
              </a:rPr>
              <a:t>Строит дома …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7A2845"/>
                </a:solidFill>
              </a:rPr>
              <a:t>На льду танцуют …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7A2845"/>
                </a:solidFill>
              </a:rPr>
              <a:t>С парашютом прыгают …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7A2845"/>
                </a:solidFill>
              </a:rPr>
              <a:t>Пасет стадо …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7A2845"/>
                </a:solidFill>
              </a:rPr>
              <a:t>Чинит сапоги …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7A2845"/>
                </a:solidFill>
              </a:rPr>
              <a:t>Лепит скульптуру … </a:t>
            </a:r>
          </a:p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7A2845"/>
                </a:solidFill>
              </a:rPr>
              <a:t>Чинит часы …</a:t>
            </a:r>
            <a:endParaRPr lang="ru-RU" sz="3600" dirty="0">
              <a:solidFill>
                <a:srgbClr val="7A2845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2643174" y="3357562"/>
            <a:ext cx="5857916" cy="1588"/>
          </a:xfrm>
          <a:prstGeom prst="line">
            <a:avLst/>
          </a:prstGeom>
          <a:ln w="57150">
            <a:solidFill>
              <a:srgbClr val="7A2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929322" y="4714884"/>
            <a:ext cx="2144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A2845"/>
                </a:solidFill>
              </a:rPr>
              <a:t>строитель</a:t>
            </a:r>
            <a:endParaRPr lang="ru-RU" sz="3600" dirty="0">
              <a:solidFill>
                <a:srgbClr val="7A284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4000504"/>
            <a:ext cx="2266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A2845"/>
                </a:solidFill>
              </a:rPr>
              <a:t>фигуристы</a:t>
            </a:r>
            <a:endParaRPr lang="ru-RU" sz="3600" dirty="0">
              <a:solidFill>
                <a:srgbClr val="7A284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3143248"/>
            <a:ext cx="288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A2845"/>
                </a:solidFill>
              </a:rPr>
              <a:t>парашютисты</a:t>
            </a:r>
            <a:endParaRPr lang="ru-RU" sz="3600" dirty="0">
              <a:solidFill>
                <a:srgbClr val="7A284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0760" y="1428736"/>
            <a:ext cx="1430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A2845"/>
                </a:solidFill>
              </a:rPr>
              <a:t>пастух</a:t>
            </a:r>
            <a:endParaRPr lang="ru-RU" sz="3600" dirty="0">
              <a:solidFill>
                <a:srgbClr val="7A284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22" y="5429264"/>
            <a:ext cx="2110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A2845"/>
                </a:solidFill>
              </a:rPr>
              <a:t>сапожник</a:t>
            </a:r>
            <a:endParaRPr lang="ru-RU" sz="3600" dirty="0">
              <a:solidFill>
                <a:srgbClr val="7A284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571480"/>
            <a:ext cx="2141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A2845"/>
                </a:solidFill>
              </a:rPr>
              <a:t>скульптор</a:t>
            </a:r>
            <a:endParaRPr lang="ru-RU" sz="3600" dirty="0">
              <a:solidFill>
                <a:srgbClr val="7A284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0760" y="2285992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A2845"/>
                </a:solidFill>
              </a:rPr>
              <a:t>часовщик</a:t>
            </a:r>
            <a:endParaRPr lang="ru-RU" sz="3600" dirty="0">
              <a:solidFill>
                <a:srgbClr val="7A2845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2624467" y="1590319"/>
            <a:ext cx="3966504" cy="2928958"/>
          </a:xfrm>
          <a:prstGeom prst="line">
            <a:avLst/>
          </a:prstGeom>
          <a:ln w="28575">
            <a:solidFill>
              <a:srgbClr val="7A284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endCxn id="6" idx="1"/>
          </p:cNvCxnSpPr>
          <p:nvPr/>
        </p:nvCxnSpPr>
        <p:spPr>
          <a:xfrm rot="16200000" flipH="1">
            <a:off x="3731756" y="2126104"/>
            <a:ext cx="2394868" cy="2000264"/>
          </a:xfrm>
          <a:prstGeom prst="line">
            <a:avLst/>
          </a:prstGeom>
          <a:ln w="28575">
            <a:solidFill>
              <a:srgbClr val="7A284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7" idx="1"/>
          </p:cNvCxnSpPr>
          <p:nvPr/>
        </p:nvCxnSpPr>
        <p:spPr>
          <a:xfrm>
            <a:off x="5143504" y="2714620"/>
            <a:ext cx="785818" cy="751794"/>
          </a:xfrm>
          <a:prstGeom prst="line">
            <a:avLst/>
          </a:prstGeom>
          <a:ln w="28575">
            <a:solidFill>
              <a:srgbClr val="7A284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8" idx="1"/>
          </p:cNvCxnSpPr>
          <p:nvPr/>
        </p:nvCxnSpPr>
        <p:spPr>
          <a:xfrm flipV="1">
            <a:off x="3000364" y="1751902"/>
            <a:ext cx="3000396" cy="1748536"/>
          </a:xfrm>
          <a:prstGeom prst="line">
            <a:avLst/>
          </a:prstGeom>
          <a:ln w="28575">
            <a:solidFill>
              <a:srgbClr val="7A284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9" idx="1"/>
          </p:cNvCxnSpPr>
          <p:nvPr/>
        </p:nvCxnSpPr>
        <p:spPr>
          <a:xfrm>
            <a:off x="3286116" y="4357694"/>
            <a:ext cx="2643206" cy="1394736"/>
          </a:xfrm>
          <a:prstGeom prst="line">
            <a:avLst/>
          </a:prstGeom>
          <a:ln w="28575">
            <a:solidFill>
              <a:srgbClr val="7A284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0" idx="1"/>
          </p:cNvCxnSpPr>
          <p:nvPr/>
        </p:nvCxnSpPr>
        <p:spPr>
          <a:xfrm rot="5400000" flipH="1" flipV="1">
            <a:off x="2911914" y="2054666"/>
            <a:ext cx="4248866" cy="1928826"/>
          </a:xfrm>
          <a:prstGeom prst="line">
            <a:avLst/>
          </a:prstGeom>
          <a:ln w="28575">
            <a:solidFill>
              <a:srgbClr val="7A284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11" idx="1"/>
          </p:cNvCxnSpPr>
          <p:nvPr/>
        </p:nvCxnSpPr>
        <p:spPr>
          <a:xfrm rot="5400000" flipH="1" flipV="1">
            <a:off x="2769038" y="2769046"/>
            <a:ext cx="3391610" cy="3071834"/>
          </a:xfrm>
          <a:prstGeom prst="line">
            <a:avLst/>
          </a:prstGeom>
          <a:ln w="28575">
            <a:solidFill>
              <a:srgbClr val="7A2845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25083"/>
            <a:ext cx="8593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A2845"/>
                </a:solidFill>
              </a:rPr>
              <a:t>Игра «Зашифрованные предложения»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051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059832" y="6161066"/>
            <a:ext cx="3240360" cy="4666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6739" y="5445223"/>
            <a:ext cx="3240360" cy="4666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104" y="5445224"/>
            <a:ext cx="3240360" cy="46661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55862"/>
              </p:ext>
            </p:extLst>
          </p:nvPr>
        </p:nvGraphicFramePr>
        <p:xfrm>
          <a:off x="323528" y="332656"/>
          <a:ext cx="8568953" cy="4896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93387"/>
                <a:gridCol w="1915613"/>
                <a:gridCol w="1916383"/>
                <a:gridCol w="1930272"/>
                <a:gridCol w="1913298"/>
              </a:tblGrid>
              <a:tr h="8215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358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парашютом.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едет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спортивный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прыгает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8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тракторе.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Парашютист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Тракторист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стадион.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583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Строители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строят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544522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2</a:t>
            </a:r>
            <a:r>
              <a:rPr lang="ru-RU" sz="2400" dirty="0" smtClean="0"/>
              <a:t>.2 – 1.4 – 3.4 – 1.1                                    2) 2.3 – 1.2 – 3.1 – 2.1</a:t>
            </a:r>
          </a:p>
          <a:p>
            <a:pPr marL="457200" indent="-457200">
              <a:buAutoNum type="arabicParenR"/>
            </a:pPr>
            <a:endParaRPr lang="ru-RU" sz="2400" dirty="0" smtClean="0"/>
          </a:p>
          <a:p>
            <a:pPr algn="ctr"/>
            <a:r>
              <a:rPr lang="ru-RU" sz="2400" dirty="0" smtClean="0"/>
              <a:t>3) 3.2 – 3.3 – 2.4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710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744" y="2143115"/>
            <a:ext cx="8072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7A2845"/>
                </a:solidFill>
              </a:rPr>
              <a:t>Игра «Восстанови последовательность предложений»</a:t>
            </a:r>
            <a:endParaRPr lang="ru-RU" sz="3600" dirty="0">
              <a:solidFill>
                <a:srgbClr val="7A28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04664"/>
            <a:ext cx="8928992" cy="5586145"/>
          </a:xfrm>
          <a:prstGeom prst="rect">
            <a:avLst/>
          </a:prstGeom>
          <a:ln>
            <a:solidFill>
              <a:srgbClr val="FF5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400" dirty="0" smtClean="0"/>
          </a:p>
          <a:p>
            <a:pPr>
              <a:lnSpc>
                <a:spcPct val="150000"/>
              </a:lnSpc>
            </a:pPr>
            <a:r>
              <a:rPr lang="ru-RU" sz="3000" dirty="0" smtClean="0"/>
              <a:t>____Слонёнок </a:t>
            </a:r>
            <a:r>
              <a:rPr lang="ru-RU" sz="3000" dirty="0"/>
              <a:t>побежал к реке. </a:t>
            </a:r>
          </a:p>
          <a:p>
            <a:pPr>
              <a:lnSpc>
                <a:spcPct val="150000"/>
              </a:lnSpc>
            </a:pPr>
            <a:r>
              <a:rPr lang="ru-RU" sz="3000" dirty="0"/>
              <a:t>____ </a:t>
            </a:r>
            <a:r>
              <a:rPr lang="ru-RU" sz="3000" dirty="0" smtClean="0"/>
              <a:t>Все </a:t>
            </a:r>
            <a:r>
              <a:rPr lang="ru-RU" sz="3000" dirty="0"/>
              <a:t>зверята легли спать. </a:t>
            </a:r>
          </a:p>
          <a:p>
            <a:pPr>
              <a:lnSpc>
                <a:spcPct val="150000"/>
              </a:lnSpc>
            </a:pPr>
            <a:r>
              <a:rPr lang="ru-RU" sz="3000" dirty="0"/>
              <a:t>____ </a:t>
            </a:r>
            <a:r>
              <a:rPr lang="ru-RU" sz="2900" dirty="0" smtClean="0"/>
              <a:t>Он </a:t>
            </a:r>
            <a:r>
              <a:rPr lang="ru-RU" sz="2900" dirty="0"/>
              <a:t>набрал полный хобот воды и </a:t>
            </a:r>
            <a:r>
              <a:rPr lang="ru-RU" sz="2900" dirty="0" smtClean="0"/>
              <a:t>потушил </a:t>
            </a:r>
            <a:r>
              <a:rPr lang="ru-RU" sz="2900" dirty="0"/>
              <a:t>пожар. </a:t>
            </a:r>
          </a:p>
          <a:p>
            <a:pPr>
              <a:lnSpc>
                <a:spcPct val="150000"/>
              </a:lnSpc>
            </a:pPr>
            <a:r>
              <a:rPr lang="ru-RU" sz="3000" dirty="0"/>
              <a:t>____ </a:t>
            </a:r>
            <a:r>
              <a:rPr lang="ru-RU" sz="3000" dirty="0" smtClean="0"/>
              <a:t>Вечером </a:t>
            </a:r>
            <a:r>
              <a:rPr lang="ru-RU" sz="3000" dirty="0"/>
              <a:t>в лесу стало тихо. </a:t>
            </a:r>
          </a:p>
          <a:p>
            <a:pPr>
              <a:lnSpc>
                <a:spcPct val="150000"/>
              </a:lnSpc>
            </a:pPr>
            <a:r>
              <a:rPr lang="ru-RU" sz="3000" dirty="0"/>
              <a:t>____ </a:t>
            </a:r>
            <a:r>
              <a:rPr lang="ru-RU" sz="3000" dirty="0" smtClean="0"/>
              <a:t>Не спал </a:t>
            </a:r>
            <a:r>
              <a:rPr lang="ru-RU" sz="3000" dirty="0"/>
              <a:t>только </a:t>
            </a:r>
            <a:r>
              <a:rPr lang="ru-RU" sz="3000" dirty="0" smtClean="0"/>
              <a:t>слонёнок. </a:t>
            </a:r>
            <a:endParaRPr lang="ru-RU" sz="3000" dirty="0"/>
          </a:p>
          <a:p>
            <a:pPr>
              <a:lnSpc>
                <a:spcPct val="150000"/>
              </a:lnSpc>
            </a:pPr>
            <a:r>
              <a:rPr lang="ru-RU" sz="3000" dirty="0"/>
              <a:t>____ </a:t>
            </a:r>
            <a:r>
              <a:rPr lang="ru-RU" sz="3000" dirty="0" smtClean="0"/>
              <a:t>Так </a:t>
            </a:r>
            <a:r>
              <a:rPr lang="ru-RU" sz="3000" dirty="0"/>
              <a:t>слонёнок стал лесным пожарником. </a:t>
            </a:r>
            <a:endParaRPr lang="ru-RU" sz="3000" dirty="0" smtClean="0"/>
          </a:p>
          <a:p>
            <a:pPr>
              <a:lnSpc>
                <a:spcPct val="150000"/>
              </a:lnSpc>
            </a:pPr>
            <a:r>
              <a:rPr lang="ru-RU" sz="3000" dirty="0"/>
              <a:t>____ </a:t>
            </a:r>
            <a:r>
              <a:rPr lang="ru-RU" sz="3000" dirty="0" smtClean="0"/>
              <a:t>И </a:t>
            </a:r>
            <a:r>
              <a:rPr lang="ru-RU" sz="3000" dirty="0"/>
              <a:t>вдруг он увидел огонь. </a:t>
            </a:r>
            <a:endParaRPr lang="ru-RU" sz="3000" dirty="0" smtClean="0"/>
          </a:p>
          <a:p>
            <a:pPr>
              <a:lnSpc>
                <a:spcPct val="150000"/>
              </a:lnSpc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90534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3897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63260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01317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52413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17441" y="2291056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217381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0571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18643" t="33173" r="5916" b="3667"/>
          <a:stretch>
            <a:fillRect/>
          </a:stretch>
        </p:blipFill>
        <p:spPr bwMode="auto">
          <a:xfrm>
            <a:off x="4828791" y="3786190"/>
            <a:ext cx="3886613" cy="27654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2733" t="2675" r="4326" b="6357"/>
          <a:stretch>
            <a:fillRect/>
          </a:stretch>
        </p:blipFill>
        <p:spPr bwMode="auto">
          <a:xfrm>
            <a:off x="500034" y="3786190"/>
            <a:ext cx="278608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85984" y="1214422"/>
            <a:ext cx="43811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60033"/>
                </a:solidFill>
              </a:rPr>
              <a:t>Подражаем мы лягушкам: </a:t>
            </a:r>
          </a:p>
          <a:p>
            <a:r>
              <a:rPr lang="ru-RU" sz="2800" dirty="0" smtClean="0">
                <a:solidFill>
                  <a:srgbClr val="660033"/>
                </a:solidFill>
              </a:rPr>
              <a:t>Тянем губы прямо к ушкам </a:t>
            </a:r>
          </a:p>
          <a:p>
            <a:r>
              <a:rPr lang="ru-RU" sz="2800" dirty="0" smtClean="0">
                <a:solidFill>
                  <a:srgbClr val="660033"/>
                </a:solidFill>
              </a:rPr>
              <a:t>Вы сейчас тяните губки – </a:t>
            </a:r>
          </a:p>
          <a:p>
            <a:r>
              <a:rPr lang="ru-RU" sz="2800" dirty="0" smtClean="0">
                <a:solidFill>
                  <a:srgbClr val="660033"/>
                </a:solidFill>
              </a:rPr>
              <a:t>Я увижу ваши зубки. </a:t>
            </a:r>
          </a:p>
          <a:p>
            <a:r>
              <a:rPr lang="ru-RU" sz="2800" dirty="0" smtClean="0">
                <a:solidFill>
                  <a:srgbClr val="660033"/>
                </a:solidFill>
              </a:rPr>
              <a:t>Мы потянем - перестанем </a:t>
            </a:r>
          </a:p>
          <a:p>
            <a:r>
              <a:rPr lang="ru-RU" sz="2800" dirty="0" smtClean="0">
                <a:solidFill>
                  <a:srgbClr val="660033"/>
                </a:solidFill>
              </a:rPr>
              <a:t>И не сколько не устанем.</a:t>
            </a:r>
            <a:endParaRPr lang="ru-RU" sz="2800" dirty="0">
              <a:solidFill>
                <a:srgbClr val="66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500042"/>
            <a:ext cx="2755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660033"/>
                </a:solidFill>
                <a:latin typeface="+mj-lt"/>
              </a:rPr>
              <a:t>ЛЯГУШКИ</a:t>
            </a:r>
            <a:endParaRPr lang="ru-RU" sz="4800" dirty="0">
              <a:solidFill>
                <a:srgbClr val="66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6916" y="692696"/>
            <a:ext cx="62653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Молодец!!!</a:t>
            </a:r>
            <a:endParaRPr lang="ru-RU" sz="9600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378621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</a:t>
            </a:r>
            <a:r>
              <a:rPr lang="ru-RU" sz="4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интернет-ресурсов</a:t>
            </a:r>
            <a:r>
              <a:rPr lang="ru-RU" sz="4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dirty="0">
              <a:solidFill>
                <a:srgbClr val="3612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http://images.yandex.ru/y</a:t>
            </a:r>
            <a:r>
              <a:rPr lang="ru-RU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andsearch?text</a:t>
            </a:r>
            <a:r>
              <a:rPr lang="ru-RU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картинки;</a:t>
            </a:r>
          </a:p>
          <a:p>
            <a:r>
              <a:rPr lang="ru-RU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http://www.deti-66.ru/.</a:t>
            </a:r>
          </a:p>
          <a:p>
            <a:endParaRPr lang="ru-RU" sz="2400" dirty="0" smtClean="0">
              <a:latin typeface="+mj-lt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</a:t>
            </a:r>
            <a:r>
              <a:rPr lang="ru-RU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литературы: </a:t>
            </a:r>
            <a:endParaRPr lang="ru-RU" dirty="0">
              <a:solidFill>
                <a:srgbClr val="3612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игра «Профессии».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Жихарева-Норкина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Ю.Б. Домашняя тетрадь для логопедических занятий с детьми: пособие для логопедов и родителей: в 9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4. Звук РЬ / Ю.Б.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Жихарева-Норкина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М.: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изд. центр ВЛАДОС, 2004. – 120 с.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Жихарева-Норкина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Ю.Б. Домашняя тетрадь для логопедических занятий с детьми: пособие для логопедов и родителей: в 9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5. Звуки С -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Ю.Б.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Жихарева-Норкина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– М.: </a:t>
            </a:r>
            <a:r>
              <a:rPr lang="ru-RU" sz="2000" dirty="0" err="1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Гуманитар</a:t>
            </a: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изд. центр ВЛАДОС, 2005. – 128 с.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err="1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Косинова</a:t>
            </a:r>
            <a:r>
              <a:rPr lang="ru-RU" sz="2000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Е.М. Уроки логопеда. – М.: 2000.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000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Филичева Т. Б., Каше Г. А.  Дидактический материал по исправлению недостатков речи у детей дошкольного возраста. </a:t>
            </a:r>
            <a:r>
              <a:rPr lang="ru-RU" sz="2000" cap="small" dirty="0" smtClean="0">
                <a:solidFill>
                  <a:srgbClr val="3612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Пособие для воспитателей и логопедов.</a:t>
            </a:r>
            <a:endParaRPr lang="ru-RU" sz="2000" dirty="0" smtClean="0">
              <a:solidFill>
                <a:srgbClr val="36121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6786578" y="3286124"/>
            <a:ext cx="1889144" cy="309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5263" t="4503" r="2632" b="3391"/>
          <a:stretch>
            <a:fillRect/>
          </a:stretch>
        </p:blipFill>
        <p:spPr bwMode="auto">
          <a:xfrm>
            <a:off x="714348" y="3786190"/>
            <a:ext cx="250033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28926" y="571480"/>
            <a:ext cx="27839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660033"/>
                </a:solidFill>
                <a:latin typeface="+mj-lt"/>
              </a:rPr>
              <a:t>РАСЧЁСКА</a:t>
            </a:r>
            <a:endParaRPr lang="ru-RU" sz="4800" b="1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500174"/>
            <a:ext cx="422417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С волосами я дружу, 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Их в порядок привожу. 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Благодарна мне причёска.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А зовут меня... (расчёска).</a:t>
            </a:r>
            <a:endParaRPr lang="ru-RU" sz="2800" dirty="0">
              <a:solidFill>
                <a:srgbClr val="66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00034" y="4429132"/>
            <a:ext cx="4500594" cy="2071702"/>
            <a:chOff x="500034" y="4429132"/>
            <a:chExt cx="4500594" cy="2071702"/>
          </a:xfrm>
        </p:grpSpPr>
        <p:pic>
          <p:nvPicPr>
            <p:cNvPr id="24577" name="Picture 1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l="7020" t="6971" r="5226" b="5886"/>
            <a:stretch>
              <a:fillRect/>
            </a:stretch>
          </p:blipFill>
          <p:spPr bwMode="auto">
            <a:xfrm>
              <a:off x="500034" y="4429132"/>
              <a:ext cx="2071702" cy="20717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 l="3560" t="3670" r="3876" b="4567"/>
            <a:stretch>
              <a:fillRect/>
            </a:stretch>
          </p:blipFill>
          <p:spPr bwMode="auto">
            <a:xfrm>
              <a:off x="2857488" y="4429132"/>
              <a:ext cx="2143140" cy="206071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5572132" y="3714752"/>
            <a:ext cx="3362325" cy="284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57422" y="428604"/>
            <a:ext cx="3994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660033"/>
                </a:solidFill>
                <a:latin typeface="+mj-lt"/>
              </a:rPr>
              <a:t>МЕСИМ ТЕСТО</a:t>
            </a:r>
            <a:endParaRPr lang="ru-RU" sz="4800" b="1" dirty="0" smtClean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1736" y="1357298"/>
            <a:ext cx="3915239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Тесто мнём, мнём, мнём, 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Тесто жмём, жмём, жмём, 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После скалку мы возьмём, 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Тесто тонко раскатаем, 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Выпекать пирог поставим. 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Раз, два, три, четыре, пять – 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Не пора ли вынимать?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4591" r="5886" b="7028"/>
          <a:stretch>
            <a:fillRect/>
          </a:stretch>
        </p:blipFill>
        <p:spPr bwMode="auto">
          <a:xfrm>
            <a:off x="5786446" y="3786190"/>
            <a:ext cx="2786082" cy="2536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 l="6589" t="9754" r="7759" b="5707"/>
          <a:stretch>
            <a:fillRect/>
          </a:stretch>
        </p:blipFill>
        <p:spPr bwMode="auto">
          <a:xfrm>
            <a:off x="571472" y="3857628"/>
            <a:ext cx="2428892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428860" y="1500174"/>
            <a:ext cx="451162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Испекли блинов немножко, 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Остудили на окошке. 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Есть их будем со сметаной, 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Пригласим к обеду маму.</a:t>
            </a:r>
            <a:endParaRPr lang="ru-RU" sz="2800" dirty="0">
              <a:solidFill>
                <a:srgbClr val="66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6050" y="571480"/>
            <a:ext cx="31341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660033"/>
                </a:solidFill>
                <a:latin typeface="+mj-lt"/>
              </a:rPr>
              <a:t>БЛИНЧИКИ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85720" y="3786190"/>
            <a:ext cx="5214974" cy="2500330"/>
            <a:chOff x="285720" y="3786190"/>
            <a:chExt cx="5214974" cy="2500330"/>
          </a:xfrm>
        </p:grpSpPr>
        <p:pic>
          <p:nvPicPr>
            <p:cNvPr id="22529" name="Picture 1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l="3560" t="3589" r="3876" b="3109"/>
            <a:stretch>
              <a:fillRect/>
            </a:stretch>
          </p:blipFill>
          <p:spPr bwMode="auto">
            <a:xfrm>
              <a:off x="3000364" y="3786190"/>
              <a:ext cx="2500330" cy="250033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 l="3535" t="3589" r="4556"/>
            <a:stretch>
              <a:fillRect/>
            </a:stretch>
          </p:blipFill>
          <p:spPr bwMode="auto">
            <a:xfrm>
              <a:off x="285720" y="3786190"/>
              <a:ext cx="2417372" cy="249793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/>
          <a:stretch>
            <a:fillRect/>
          </a:stretch>
        </p:blipFill>
        <p:spPr bwMode="auto">
          <a:xfrm>
            <a:off x="5929322" y="3643314"/>
            <a:ext cx="2900361" cy="271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28794" y="571480"/>
            <a:ext cx="504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660033"/>
                </a:solidFill>
                <a:latin typeface="+mj-lt"/>
              </a:rPr>
              <a:t>ВКУСНОЕ ВАРЕНЬЕ</a:t>
            </a:r>
            <a:endParaRPr lang="ru-RU" sz="4800" dirty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1428736"/>
            <a:ext cx="50677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Блин мы ели с наслажденьем – 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Перепачкались вареньем. 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Чтоб варенье с губ убрать, </a:t>
            </a:r>
          </a:p>
          <a:p>
            <a:r>
              <a:rPr lang="ru-RU" sz="2800" dirty="0" smtClean="0">
                <a:solidFill>
                  <a:srgbClr val="660033"/>
                </a:solidFill>
                <a:latin typeface="+mj-lt"/>
              </a:rPr>
              <a:t>Ротик нужно облизать.</a:t>
            </a:r>
            <a:endParaRPr lang="ru-RU" sz="2800" dirty="0">
              <a:solidFill>
                <a:srgbClr val="66003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500034" y="3929066"/>
            <a:ext cx="5358414" cy="2410410"/>
            <a:chOff x="500034" y="3929066"/>
            <a:chExt cx="5358414" cy="2410410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>
            <a:blip r:embed="rId2">
              <a:lum bright="-10000" contrast="20000"/>
            </a:blip>
            <a:srcRect l="2768" t="10456" r="5888" b="5887"/>
            <a:stretch>
              <a:fillRect/>
            </a:stretch>
          </p:blipFill>
          <p:spPr bwMode="auto">
            <a:xfrm>
              <a:off x="3428992" y="3929066"/>
              <a:ext cx="2429456" cy="24104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3">
              <a:lum bright="-10000" contrast="20000"/>
            </a:blip>
            <a:srcRect l="3674" b="3702"/>
            <a:stretch>
              <a:fillRect/>
            </a:stretch>
          </p:blipFill>
          <p:spPr bwMode="auto">
            <a:xfrm>
              <a:off x="500034" y="3929066"/>
              <a:ext cx="2429483" cy="24095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CCCC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lum bright="-10000" contrast="20000"/>
          </a:blip>
          <a:srcRect l="8025"/>
          <a:stretch>
            <a:fillRect/>
          </a:stretch>
        </p:blipFill>
        <p:spPr bwMode="auto">
          <a:xfrm>
            <a:off x="6715140" y="2928934"/>
            <a:ext cx="2027265" cy="3396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86050" y="500042"/>
            <a:ext cx="3601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660033"/>
                </a:solidFill>
                <a:latin typeface="+mj-lt"/>
              </a:rPr>
              <a:t>ЧИСТИМ ЗУБКИ</a:t>
            </a:r>
            <a:endParaRPr lang="ru-RU" sz="4000" b="1" dirty="0" smtClean="0">
              <a:solidFill>
                <a:srgbClr val="660033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1500174"/>
            <a:ext cx="41175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Зубки нужно чистить дважды:</a:t>
            </a:r>
          </a:p>
          <a:p>
            <a:r>
              <a:rPr lang="ru-RU" sz="2400" dirty="0" smtClean="0">
                <a:solidFill>
                  <a:srgbClr val="660033"/>
                </a:solidFill>
                <a:latin typeface="+mj-lt"/>
              </a:rPr>
              <a:t>Каждое утро и вечер каждый.</a:t>
            </a:r>
          </a:p>
          <a:p>
            <a:endParaRPr lang="ru-RU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lum bright="-10000" contrast="20000"/>
          </a:blip>
          <a:srcRect l="2808" t="4157" r="3119" b="4387"/>
          <a:stretch>
            <a:fillRect/>
          </a:stretch>
        </p:blipFill>
        <p:spPr bwMode="auto">
          <a:xfrm>
            <a:off x="857224" y="785794"/>
            <a:ext cx="7500990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C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85918" y="714356"/>
            <a:ext cx="62865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Предлагаю тебе тему,</a:t>
            </a:r>
            <a:b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Хоть немного знаем все мы:</a:t>
            </a:r>
            <a:b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Книги, чашки, стол и дом</a:t>
            </a:r>
            <a:b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Создал человек трудом.</a:t>
            </a:r>
            <a:b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Вот о тех, кто создаёт,</a:t>
            </a:r>
            <a:b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Строит, учит иль поёт,</a:t>
            </a:r>
            <a:b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Мы сейчас поговорим,</a:t>
            </a:r>
            <a:b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Наш урок им посвятим.</a:t>
            </a:r>
            <a:b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</a:br>
            <a:r>
              <a:rPr lang="ru-RU" sz="3600" dirty="0" smtClean="0">
                <a:solidFill>
                  <a:srgbClr val="7A28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Тема наша тебе ясна?</a:t>
            </a:r>
            <a:endParaRPr lang="ru-RU" sz="3600" dirty="0">
              <a:solidFill>
                <a:srgbClr val="7A28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285992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7A2845"/>
                </a:solidFill>
                <a:latin typeface="Arial" pitchFamily="34" charset="0"/>
                <a:ea typeface="Times New Roman" pitchFamily="18" charset="0"/>
              </a:rPr>
              <a:t>О профессиях она!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00000"/>
      </a:dk1>
      <a:lt1>
        <a:srgbClr val="F2F2F2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549</Words>
  <Application>Microsoft Office PowerPoint</Application>
  <PresentationFormat>Экран (4:3)</PresentationFormat>
  <Paragraphs>127</Paragraphs>
  <Slides>32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Автоматизация звука С  в словах, предложениях и тексте  (лексическая тема: профессии)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интернет-ресурсов:</vt:lpstr>
      <vt:lpstr>Список литературы: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С  в словах, предложениях.</dc:title>
  <dc:creator>Admin</dc:creator>
  <cp:lastModifiedBy>Виталий</cp:lastModifiedBy>
  <cp:revision>56</cp:revision>
  <dcterms:created xsi:type="dcterms:W3CDTF">2012-03-30T15:42:37Z</dcterms:created>
  <dcterms:modified xsi:type="dcterms:W3CDTF">2022-07-02T08:53:53Z</dcterms:modified>
</cp:coreProperties>
</file>