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583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3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3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1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88803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59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91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9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1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5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9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D24E0A-F178-42B1-811B-9363444F544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2F59E3-D371-4B1B-BCDF-BC22BEA2C8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133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5269F-60A7-4EA5-8C62-FF23867DB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3879273"/>
            <a:ext cx="12034250" cy="311775"/>
          </a:xfrm>
        </p:spPr>
        <p:txBody>
          <a:bodyPr/>
          <a:lstStyle/>
          <a:p>
            <a:r>
              <a:rPr lang="ru-RU" sz="2800" b="1" dirty="0"/>
              <a:t>Артикуляционная гимнастика</a:t>
            </a:r>
            <a:br>
              <a:rPr lang="ru-RU" sz="2800" b="1" dirty="0"/>
            </a:br>
            <a:r>
              <a:rPr lang="ru-RU" sz="2800" b="1" dirty="0"/>
              <a:t> для постановки </a:t>
            </a:r>
            <a:br>
              <a:rPr lang="ru-RU" sz="2800" b="1" dirty="0"/>
            </a:br>
            <a:r>
              <a:rPr lang="ru-RU" sz="2800" b="1" dirty="0"/>
              <a:t>звука </a:t>
            </a:r>
            <a:r>
              <a:rPr lang="en-US" sz="2800" b="1" dirty="0"/>
              <a:t>[</a:t>
            </a:r>
            <a:r>
              <a:rPr lang="ru-RU" sz="2800" b="1" dirty="0"/>
              <a:t>Р</a:t>
            </a:r>
            <a:r>
              <a:rPr lang="en-US" sz="2800" b="1" dirty="0"/>
              <a:t>]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Герасимова М.А.</a:t>
            </a:r>
            <a:br>
              <a:rPr lang="ru-RU" sz="2800" b="1" dirty="0"/>
            </a:br>
            <a:r>
              <a:rPr lang="ru-RU" sz="2800" b="1" dirty="0"/>
              <a:t>Учитель индивидуальных занятий по РРС и ФПСР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6682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A5DC0-2B87-4C47-A1AF-BA141286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«фокус»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0B2BC1-84FB-4201-91AB-7CF797E3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14" y="1334709"/>
            <a:ext cx="2680422" cy="26673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F5FBCC-C4B4-4B6B-BA89-B504CB25EAD9}"/>
              </a:ext>
            </a:extLst>
          </p:cNvPr>
          <p:cNvSpPr/>
          <p:nvPr/>
        </p:nvSpPr>
        <p:spPr>
          <a:xfrm>
            <a:off x="2867891" y="41896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Улыбнуться, приоткрыть рот, положить широкий передний край языка на верхнюю губу так, чтобы боковые края его были прижаты, а посередине языка был желобок, и сдуть ватку, положенную на кончик носа. Воздух при этом должен идти посередине языка, тогда ватка полетит вверх.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6E0B47-54BE-4147-B8A6-07721AFC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891" y="158633"/>
            <a:ext cx="2891456" cy="40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C30EB-E469-45E6-AE0C-0F733CB6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«барабанщик»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DB89F-3A1E-437C-8807-DB763D97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035148"/>
            <a:ext cx="10178322" cy="359359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Улыбнуться, приоткрыть рот, положить широкий передний край языка на верхнюю губу так, чтобы боковые края его были прижаты, а посередине языка был желобок, и сдуть ватку, положенную на кончик носа. Воздух при этом должен идти посередине языка, тогда ватка полетит вверх.</a:t>
            </a:r>
          </a:p>
          <a:p>
            <a:endParaRPr lang="ru-RU" dirty="0"/>
          </a:p>
          <a:p>
            <a:r>
              <a:rPr lang="ru-RU" dirty="0"/>
              <a:t>Методические указания.</a:t>
            </a:r>
          </a:p>
          <a:p>
            <a:endParaRPr lang="ru-RU" dirty="0"/>
          </a:p>
          <a:p>
            <a:r>
              <a:rPr lang="ru-RU" dirty="0"/>
              <a:t>Следить, чтобы нижняя челюсть была неподвижной.</a:t>
            </a:r>
          </a:p>
          <a:p>
            <a:r>
              <a:rPr lang="ru-RU" dirty="0"/>
              <a:t>Боковые края языка должны быть прижаты к верхней губе; посередине образуется щель, в которую идет воздушная струя. Если это не получается, можно слегка придержать язык.</a:t>
            </a:r>
          </a:p>
          <a:p>
            <a:r>
              <a:rPr lang="ru-RU" dirty="0"/>
              <a:t>Нижняя губа не должна подворачиваться и натягиваться на нижние зубы.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B8E9A2-FC92-4EE2-A5D0-3726A64D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048" y="222675"/>
            <a:ext cx="4999952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5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9E3292-FA7C-49FB-B804-76B31051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26" y="719137"/>
            <a:ext cx="72294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8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64235-6E87-449C-A131-E7B818B5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880" y="2398472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Для подготовки к выполнению более сложных упражнений проведем небольшую разминку.</a:t>
            </a:r>
          </a:p>
        </p:txBody>
      </p:sp>
    </p:spTree>
    <p:extLst>
      <p:ext uri="{BB962C8B-B14F-4D97-AF65-F5344CB8AC3E}">
        <p14:creationId xmlns:p14="http://schemas.microsoft.com/office/powerpoint/2010/main" val="133449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76666-7A49-45F6-BCCC-C412A0B9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«Заборчик»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B6212E-85DA-4A65-8017-CE486C0C2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083" y="1227603"/>
            <a:ext cx="6389511" cy="35941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6E6D1E-957E-49BA-B988-EC0756A522B4}"/>
              </a:ext>
            </a:extLst>
          </p:cNvPr>
          <p:cNvSpPr/>
          <p:nvPr/>
        </p:nvSpPr>
        <p:spPr>
          <a:xfrm>
            <a:off x="3439594" y="50667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Улыбнуться, показать сомкнутые зубы. Удерживать под счет до 5. Обращаем внимание на положение верхних и нижних зубных рядов: при правильном прикусе верхние зубы слегка перекрывают нижние.</a:t>
            </a:r>
          </a:p>
        </p:txBody>
      </p:sp>
    </p:spTree>
    <p:extLst>
      <p:ext uri="{BB962C8B-B14F-4D97-AF65-F5344CB8AC3E}">
        <p14:creationId xmlns:p14="http://schemas.microsoft.com/office/powerpoint/2010/main" val="329280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2BAAD-AD02-4D45-807F-BF7DC70B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«трубочка»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0578E2-8AB4-4ED7-9BE8-942B37FE5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083" y="1128451"/>
            <a:ext cx="6389511" cy="35941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9830CB-5538-4898-92B2-B0C5B87334B8}"/>
              </a:ext>
            </a:extLst>
          </p:cNvPr>
          <p:cNvSpPr/>
          <p:nvPr/>
        </p:nvSpPr>
        <p:spPr>
          <a:xfrm>
            <a:off x="3439594" y="50832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Зубы сомкнуты, губы вытянуть вперед – "трубочкой". Зубы не размыкать. Удерживать под счет до 5.</a:t>
            </a:r>
          </a:p>
        </p:txBody>
      </p:sp>
    </p:spTree>
    <p:extLst>
      <p:ext uri="{BB962C8B-B14F-4D97-AF65-F5344CB8AC3E}">
        <p14:creationId xmlns:p14="http://schemas.microsoft.com/office/powerpoint/2010/main" val="154293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D225-F6B7-4324-9DC4-5AD0ED5D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«вкусное варенье»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065C92-6921-4303-B46B-3ECC34C5E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440" y="1113815"/>
            <a:ext cx="4303119" cy="24205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E5CEA8-56BB-45C4-B961-49C41B8971C4}"/>
              </a:ext>
            </a:extLst>
          </p:cNvPr>
          <p:cNvSpPr/>
          <p:nvPr/>
        </p:nvSpPr>
        <p:spPr>
          <a:xfrm>
            <a:off x="983674" y="3613293"/>
            <a:ext cx="11208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Слегка приоткрыть рот и широким передним краем языка облизать верхнюю губу, делая движение языком сверху вниз, но не из стороны в сторону.</a:t>
            </a:r>
          </a:p>
          <a:p>
            <a:endParaRPr lang="ru-RU" dirty="0"/>
          </a:p>
          <a:p>
            <a:r>
              <a:rPr lang="ru-RU" dirty="0"/>
              <a:t>Методические указания.</a:t>
            </a:r>
          </a:p>
          <a:p>
            <a:endParaRPr lang="ru-RU" dirty="0"/>
          </a:p>
          <a:p>
            <a:r>
              <a:rPr lang="ru-RU" dirty="0"/>
              <a:t>Следить, чтобы работал только язык, а нижняя челюсть не помогала, не "подсаживала" языка наверх – она должна быть неподвижной (можно придерживать ее пальцем).</a:t>
            </a:r>
          </a:p>
          <a:p>
            <a:r>
              <a:rPr lang="ru-RU" dirty="0"/>
              <a:t>Язык должен быть широким, боковые края его касаются углов рта.</a:t>
            </a:r>
          </a:p>
          <a:p>
            <a:r>
              <a:rPr lang="ru-RU" dirty="0"/>
              <a:t>Если упражнение не получается, нужно вернуться к упражнению "Наказать непослушный язык". Как только язык станет распластанным, нужно шпателем поднять его наверх и завернуть на верхнюю губу.</a:t>
            </a:r>
          </a:p>
        </p:txBody>
      </p:sp>
    </p:spTree>
    <p:extLst>
      <p:ext uri="{BB962C8B-B14F-4D97-AF65-F5344CB8AC3E}">
        <p14:creationId xmlns:p14="http://schemas.microsoft.com/office/powerpoint/2010/main" val="210832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DC5C0-F794-481B-A5B3-58300380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«почистить верхние зубы»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1FC609-1537-4641-AFDA-68E9FF5F7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266" y="1128451"/>
            <a:ext cx="5818172" cy="327272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B5CE99-8842-4502-881D-099CDB179A8D}"/>
              </a:ext>
            </a:extLst>
          </p:cNvPr>
          <p:cNvSpPr/>
          <p:nvPr/>
        </p:nvSpPr>
        <p:spPr>
          <a:xfrm>
            <a:off x="1052945" y="4456848"/>
            <a:ext cx="11720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Приоткрыть рот и кончиком языка "почистить" верхние зубы с внутренней стороны, делая движения языком из стороны в сторону.</a:t>
            </a:r>
          </a:p>
          <a:p>
            <a:endParaRPr lang="ru-RU" dirty="0"/>
          </a:p>
          <a:p>
            <a:r>
              <a:rPr lang="ru-RU" dirty="0"/>
              <a:t>Методические указания.</a:t>
            </a:r>
          </a:p>
          <a:p>
            <a:endParaRPr lang="ru-RU" dirty="0"/>
          </a:p>
          <a:p>
            <a:r>
              <a:rPr lang="ru-RU" dirty="0"/>
              <a:t>Губы в улыбке, верхние и нижние зубы видны.</a:t>
            </a:r>
          </a:p>
          <a:p>
            <a:r>
              <a:rPr lang="ru-RU" dirty="0"/>
              <a:t>Следить, чтобы кончик языка не высовывался, не загибался внутрь, а находился у корней верхних зубов.</a:t>
            </a:r>
          </a:p>
          <a:p>
            <a:r>
              <a:rPr lang="ru-RU" dirty="0"/>
              <a:t>Нижняя челюсть неподвижна; работает только язык.</a:t>
            </a:r>
          </a:p>
        </p:txBody>
      </p:sp>
    </p:spTree>
    <p:extLst>
      <p:ext uri="{BB962C8B-B14F-4D97-AF65-F5344CB8AC3E}">
        <p14:creationId xmlns:p14="http://schemas.microsoft.com/office/powerpoint/2010/main" val="221866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62048-9D51-4DD3-B2AF-CB967C30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«Лошадка»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C09E92-10DA-48C0-A63A-796ED6DA6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245" y="1077952"/>
            <a:ext cx="5286792" cy="297382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EB6EB4-AB3D-4CC3-9083-CC43084E49B2}"/>
              </a:ext>
            </a:extLst>
          </p:cNvPr>
          <p:cNvSpPr/>
          <p:nvPr/>
        </p:nvSpPr>
        <p:spPr>
          <a:xfrm>
            <a:off x="752914" y="4294909"/>
            <a:ext cx="12713704" cy="2074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Улыбнуться, показать зубы, приоткрыть рот и пощелкать кончиком языка (как лошадка цокает копытами).</a:t>
            </a:r>
          </a:p>
          <a:p>
            <a:endParaRPr lang="ru-RU" dirty="0"/>
          </a:p>
          <a:p>
            <a:r>
              <a:rPr lang="ru-RU" dirty="0"/>
              <a:t>Методические указания.</a:t>
            </a:r>
          </a:p>
          <a:p>
            <a:endParaRPr lang="ru-RU" dirty="0"/>
          </a:p>
          <a:p>
            <a:r>
              <a:rPr lang="ru-RU" dirty="0"/>
              <a:t>Упражнение сначала выполняется в медленном темпе, потом быстрее.</a:t>
            </a:r>
          </a:p>
          <a:p>
            <a:r>
              <a:rPr lang="ru-RU" dirty="0"/>
              <a:t>Нижняя челюсть не должна двигаться; работает только язык.</a:t>
            </a:r>
          </a:p>
          <a:p>
            <a:r>
              <a:rPr lang="ru-RU" dirty="0"/>
              <a:t>Следить, чтобы кончик языка не подворачивался внутрь, т.е. чтобы ребенок щелкал языком, а не чмокал.</a:t>
            </a:r>
          </a:p>
        </p:txBody>
      </p:sp>
    </p:spTree>
    <p:extLst>
      <p:ext uri="{BB962C8B-B14F-4D97-AF65-F5344CB8AC3E}">
        <p14:creationId xmlns:p14="http://schemas.microsoft.com/office/powerpoint/2010/main" val="50781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4D3A8-5292-4373-9D2C-A1B7D50B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«маляр»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AEFA7F-D4DE-4D47-A811-531F2F70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61" y="1288473"/>
            <a:ext cx="4232555" cy="238081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26F0FD-F110-4181-B77E-2A211A85D1EC}"/>
              </a:ext>
            </a:extLst>
          </p:cNvPr>
          <p:cNvSpPr/>
          <p:nvPr/>
        </p:nvSpPr>
        <p:spPr>
          <a:xfrm>
            <a:off x="2149838" y="3992848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Улыбнуться, открыть рот и "погладить" кончиком языка твердое небо, делая движения языком вперед-назад.</a:t>
            </a:r>
          </a:p>
          <a:p>
            <a:endParaRPr lang="ru-RU" dirty="0"/>
          </a:p>
          <a:p>
            <a:r>
              <a:rPr lang="ru-RU" dirty="0"/>
              <a:t>Методические указания.</a:t>
            </a:r>
          </a:p>
          <a:p>
            <a:endParaRPr lang="ru-RU" dirty="0"/>
          </a:p>
          <a:p>
            <a:r>
              <a:rPr lang="ru-RU" dirty="0"/>
              <a:t>Губы и нижняя челюсть должны быть неподвижны.</a:t>
            </a:r>
          </a:p>
          <a:p>
            <a:r>
              <a:rPr lang="ru-RU" dirty="0"/>
              <a:t>Следить, чтобы кончик языка доходил до внутренней поверхности верхних зубов, когда он продвигается вперед, и не высовывается изо рта.</a:t>
            </a:r>
          </a:p>
        </p:txBody>
      </p:sp>
    </p:spTree>
    <p:extLst>
      <p:ext uri="{BB962C8B-B14F-4D97-AF65-F5344CB8AC3E}">
        <p14:creationId xmlns:p14="http://schemas.microsoft.com/office/powerpoint/2010/main" val="112687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09F8-C039-4B38-BD10-1EB81562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«грибок»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5E11EF-56FF-46A5-8ACE-9B212F0DB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504" y="1128451"/>
            <a:ext cx="4872991" cy="274105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072B94-451E-44AD-AD42-C9BB6B7CE5C3}"/>
              </a:ext>
            </a:extLst>
          </p:cNvPr>
          <p:cNvSpPr/>
          <p:nvPr/>
        </p:nvSpPr>
        <p:spPr>
          <a:xfrm>
            <a:off x="1328796" y="3869508"/>
            <a:ext cx="8916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Улыбнуться, показать зубы, приоткрыть рот и, прижав широкий язык всей плоскостью к небу, широко открыть рот. (Язык будет напоминать тонкую шляпку грибка, а растянутая подъязычная связка - его ножку).</a:t>
            </a:r>
          </a:p>
          <a:p>
            <a:endParaRPr lang="ru-RU" dirty="0"/>
          </a:p>
          <a:p>
            <a:r>
              <a:rPr lang="ru-RU" dirty="0"/>
              <a:t>Методические указания.</a:t>
            </a:r>
          </a:p>
          <a:p>
            <a:endParaRPr lang="ru-RU" dirty="0"/>
          </a:p>
          <a:p>
            <a:r>
              <a:rPr lang="ru-RU" dirty="0"/>
              <a:t>Следить, чтобы губы были в положении улыбки.</a:t>
            </a:r>
          </a:p>
          <a:p>
            <a:r>
              <a:rPr lang="ru-RU" dirty="0"/>
              <a:t>Боковые края языка должны быть прижаты одинаково плотно – ни одна половинка не должна опускаться.</a:t>
            </a:r>
          </a:p>
          <a:p>
            <a:r>
              <a:rPr lang="ru-RU" dirty="0"/>
              <a:t>При повторении упражнения надо открывать рот, шире.</a:t>
            </a:r>
          </a:p>
        </p:txBody>
      </p:sp>
    </p:spTree>
    <p:extLst>
      <p:ext uri="{BB962C8B-B14F-4D97-AF65-F5344CB8AC3E}">
        <p14:creationId xmlns:p14="http://schemas.microsoft.com/office/powerpoint/2010/main" val="194448179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13</TotalTime>
  <Words>625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Эмблема</vt:lpstr>
      <vt:lpstr>Артикуляционная гимнастика  для постановки  звука [Р]     Герасимова М.А. Учитель индивидуальных занятий по РРС и ФПСР</vt:lpstr>
      <vt:lpstr>Для подготовки к выполнению более сложных упражнений проведем небольшую разминку.</vt:lpstr>
      <vt:lpstr>«Заборчик»</vt:lpstr>
      <vt:lpstr>«трубочка»</vt:lpstr>
      <vt:lpstr>«вкусное варенье»</vt:lpstr>
      <vt:lpstr>«почистить верхние зубы»</vt:lpstr>
      <vt:lpstr>«Лошадка»</vt:lpstr>
      <vt:lpstr>«маляр»</vt:lpstr>
      <vt:lpstr>«грибок»</vt:lpstr>
      <vt:lpstr>«фокус»</vt:lpstr>
      <vt:lpstr>«барабанщик»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 для постановки  звука [Р]</dc:title>
  <dc:creator>gigabyte@dnevnik.ru</dc:creator>
  <cp:lastModifiedBy>gigabyte@dnevnik.ru</cp:lastModifiedBy>
  <cp:revision>2</cp:revision>
  <dcterms:created xsi:type="dcterms:W3CDTF">2021-11-04T07:54:46Z</dcterms:created>
  <dcterms:modified xsi:type="dcterms:W3CDTF">2021-11-04T08:07:48Z</dcterms:modified>
</cp:coreProperties>
</file>