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8" r:id="rId4"/>
    <p:sldId id="257" r:id="rId5"/>
    <p:sldId id="260" r:id="rId6"/>
  </p:sldIdLst>
  <p:sldSz cx="10477500" cy="734536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28" y="-90"/>
      </p:cViewPr>
      <p:guideLst>
        <p:guide orient="horz" pos="2314"/>
        <p:guide pos="330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813" y="2281824"/>
            <a:ext cx="8905876" cy="157449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71626" y="4162373"/>
            <a:ext cx="7334250" cy="187714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102782" y="448883"/>
            <a:ext cx="1893589" cy="957617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20193" y="448883"/>
            <a:ext cx="5507964" cy="957617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651" y="4720077"/>
            <a:ext cx="8905876" cy="1458871"/>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827651" y="3113279"/>
            <a:ext cx="8905876" cy="160679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20194" y="2618486"/>
            <a:ext cx="3699867" cy="740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294684" y="2618486"/>
            <a:ext cx="3701685" cy="740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6" y="294155"/>
            <a:ext cx="9429750" cy="122422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23875" y="1644206"/>
            <a:ext cx="4629383" cy="6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23875" y="2329432"/>
            <a:ext cx="4629383" cy="42320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322425" y="1644206"/>
            <a:ext cx="4631200" cy="68522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322425" y="2329432"/>
            <a:ext cx="4631200" cy="42320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5" y="292454"/>
            <a:ext cx="3447026" cy="124463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096411" y="292454"/>
            <a:ext cx="5857214" cy="6269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23875" y="1537086"/>
            <a:ext cx="3447026" cy="5024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3663" y="5141754"/>
            <a:ext cx="6286500" cy="607013"/>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053663" y="656322"/>
            <a:ext cx="6286500" cy="4407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053663" y="5748768"/>
            <a:ext cx="6286500" cy="8620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3856433-F1A7-4DFD-9C1A-24913519E4CF}" type="datetimeFigureOut">
              <a:rPr lang="ru-RU" smtClean="0"/>
              <a:pPr/>
              <a:t>24.05.2020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86FC03-B3D5-4EF8-BD11-3A908AF601B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6" y="294155"/>
            <a:ext cx="9429750" cy="1224227"/>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23876" y="1713919"/>
            <a:ext cx="9429750" cy="4847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23875" y="6808064"/>
            <a:ext cx="2444750" cy="391073"/>
          </a:xfrm>
          <a:prstGeom prst="rect">
            <a:avLst/>
          </a:prstGeom>
        </p:spPr>
        <p:txBody>
          <a:bodyPr vert="horz" lIns="91440" tIns="45720" rIns="91440" bIns="45720" rtlCol="0" anchor="ctr"/>
          <a:lstStyle>
            <a:lvl1pPr algn="l">
              <a:defRPr sz="1200">
                <a:solidFill>
                  <a:schemeClr val="tx1">
                    <a:tint val="75000"/>
                  </a:schemeClr>
                </a:solidFill>
              </a:defRPr>
            </a:lvl1pPr>
          </a:lstStyle>
          <a:p>
            <a:fld id="{23856433-F1A7-4DFD-9C1A-24913519E4CF}" type="datetimeFigureOut">
              <a:rPr lang="ru-RU" smtClean="0"/>
              <a:pPr/>
              <a:t>24.05.2020</a:t>
            </a:fld>
            <a:endParaRPr lang="ru-RU"/>
          </a:p>
        </p:txBody>
      </p:sp>
      <p:sp>
        <p:nvSpPr>
          <p:cNvPr id="5" name="Нижний колонтитул 4"/>
          <p:cNvSpPr>
            <a:spLocks noGrp="1"/>
          </p:cNvSpPr>
          <p:nvPr>
            <p:ph type="ftr" sz="quarter" idx="3"/>
          </p:nvPr>
        </p:nvSpPr>
        <p:spPr>
          <a:xfrm>
            <a:off x="3579813" y="6808064"/>
            <a:ext cx="3317876" cy="39107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508875" y="6808064"/>
            <a:ext cx="2444750" cy="391073"/>
          </a:xfrm>
          <a:prstGeom prst="rect">
            <a:avLst/>
          </a:prstGeom>
        </p:spPr>
        <p:txBody>
          <a:bodyPr vert="horz" lIns="91440" tIns="45720" rIns="91440" bIns="45720" rtlCol="0" anchor="ctr"/>
          <a:lstStyle>
            <a:lvl1pPr algn="r">
              <a:defRPr sz="1200">
                <a:solidFill>
                  <a:schemeClr val="tx1">
                    <a:tint val="75000"/>
                  </a:schemeClr>
                </a:solidFill>
              </a:defRPr>
            </a:lvl1pPr>
          </a:lstStyle>
          <a:p>
            <a:fld id="{3486FC03-B3D5-4EF8-BD11-3A908AF601B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98190" y="144289"/>
            <a:ext cx="10081119" cy="7129066"/>
          </a:xfrm>
          <a:prstGeom prst="rect">
            <a:avLst/>
          </a:prstGeom>
          <a:ln>
            <a:noFill/>
          </a:ln>
          <a:effectLst>
            <a:softEdge rad="112500"/>
          </a:effectLst>
        </p:spPr>
      </p:pic>
      <p:pic>
        <p:nvPicPr>
          <p:cNvPr id="5" name="Picture 9"/>
          <p:cNvPicPr>
            <a:picLocks noChangeAspect="1" noChangeArrowheads="1"/>
          </p:cNvPicPr>
          <p:nvPr/>
        </p:nvPicPr>
        <p:blipFill>
          <a:blip r:embed="rId3" cstate="print">
            <a:clrChange>
              <a:clrFrom>
                <a:srgbClr val="FFFFFF"/>
              </a:clrFrom>
              <a:clrTo>
                <a:srgbClr val="FFFFFF">
                  <a:alpha val="0"/>
                </a:srgbClr>
              </a:clrTo>
            </a:clrChange>
          </a:blip>
          <a:srcRect l="14360" t="4353" r="13281" b="5172"/>
          <a:stretch>
            <a:fillRect/>
          </a:stretch>
        </p:blipFill>
        <p:spPr bwMode="auto">
          <a:xfrm>
            <a:off x="2646462" y="3240633"/>
            <a:ext cx="2087539" cy="3240360"/>
          </a:xfrm>
          <a:prstGeom prst="rect">
            <a:avLst/>
          </a:prstGeom>
          <a:noFill/>
          <a:ln w="9525">
            <a:noFill/>
            <a:miter lim="800000"/>
            <a:headEnd/>
            <a:tailEnd/>
          </a:ln>
        </p:spPr>
      </p:pic>
      <p:sp>
        <p:nvSpPr>
          <p:cNvPr id="6" name="Прямоугольник 5"/>
          <p:cNvSpPr/>
          <p:nvPr/>
        </p:nvSpPr>
        <p:spPr>
          <a:xfrm>
            <a:off x="3006502" y="360313"/>
            <a:ext cx="3869970" cy="1200329"/>
          </a:xfrm>
          <a:prstGeom prst="rect">
            <a:avLst/>
          </a:prstGeom>
          <a:noFill/>
        </p:spPr>
        <p:txBody>
          <a:bodyPr wrap="none" lIns="91440" tIns="45720" rIns="91440" bIns="45720">
            <a:spAutoFit/>
          </a:bodyPr>
          <a:lstStyle/>
          <a:p>
            <a:pPr algn="ctr"/>
            <a:r>
              <a:rPr lang="ru-RU" sz="3600" b="1" cap="all" spc="0"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latin typeface="Monotype Corsiva" pitchFamily="66" charset="0"/>
              </a:rPr>
              <a:t>«Посылка для </a:t>
            </a:r>
          </a:p>
          <a:p>
            <a:pPr algn="ctr"/>
            <a:r>
              <a:rPr lang="ru-RU" sz="3600" b="1" cap="all" spc="0"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latin typeface="Monotype Corsiva" pitchFamily="66" charset="0"/>
              </a:rPr>
              <a:t>САШИ И СТЕШИ»</a:t>
            </a:r>
            <a:endParaRPr lang="ru-RU" sz="3600" b="1" cap="all" spc="0" dirty="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latin typeface="Monotype Corsiva" pitchFamily="66" charset="0"/>
            </a:endParaRPr>
          </a:p>
        </p:txBody>
      </p:sp>
      <p:pic>
        <p:nvPicPr>
          <p:cNvPr id="7" name="Picture 7"/>
          <p:cNvPicPr>
            <a:picLocks noChangeAspect="1" noChangeArrowheads="1"/>
          </p:cNvPicPr>
          <p:nvPr/>
        </p:nvPicPr>
        <p:blipFill>
          <a:blip r:embed="rId4" cstate="print"/>
          <a:srcRect l="42113" t="27339" r="41983" b="27071"/>
          <a:stretch>
            <a:fillRect/>
          </a:stretch>
        </p:blipFill>
        <p:spPr bwMode="auto">
          <a:xfrm>
            <a:off x="277038" y="194428"/>
            <a:ext cx="857256" cy="1534037"/>
          </a:xfrm>
          <a:prstGeom prst="rect">
            <a:avLst/>
          </a:prstGeom>
          <a:noFill/>
          <a:ln w="9525">
            <a:noFill/>
            <a:miter lim="800000"/>
            <a:headEnd/>
            <a:tailEnd/>
          </a:ln>
          <a:effectLst/>
        </p:spPr>
      </p:pic>
      <p:sp>
        <p:nvSpPr>
          <p:cNvPr id="8" name="Скругленный прямоугольник 7"/>
          <p:cNvSpPr/>
          <p:nvPr/>
        </p:nvSpPr>
        <p:spPr>
          <a:xfrm>
            <a:off x="7398990" y="216297"/>
            <a:ext cx="2736304" cy="172819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Скругленный прямоугольник 8"/>
          <p:cNvSpPr/>
          <p:nvPr/>
        </p:nvSpPr>
        <p:spPr>
          <a:xfrm>
            <a:off x="1062286" y="6653213"/>
            <a:ext cx="8143932" cy="475852"/>
          </a:xfrm>
          <a:prstGeom prst="roundRect">
            <a:avLst/>
          </a:prstGeom>
          <a:solidFill>
            <a:schemeClr val="accent5">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74854" y="216297"/>
            <a:ext cx="5238750" cy="923330"/>
          </a:xfrm>
          <a:prstGeom prst="rect">
            <a:avLst/>
          </a:prstGeom>
        </p:spPr>
        <p:txBody>
          <a:bodyPr>
            <a:spAutoFit/>
          </a:bodyPr>
          <a:lstStyle/>
          <a:p>
            <a:pPr algn="ctr"/>
            <a:r>
              <a:rPr lang="ru-RU" b="1" dirty="0" smtClean="0">
                <a:solidFill>
                  <a:srgbClr val="7030A0"/>
                </a:solidFill>
                <a:latin typeface="Monotype Corsiva" pitchFamily="66" charset="0"/>
                <a:cs typeface="Microsoft Sans Serif" pitchFamily="34" charset="0"/>
              </a:rPr>
              <a:t>Учитель – логопед:</a:t>
            </a:r>
          </a:p>
          <a:p>
            <a:pPr algn="ctr"/>
            <a:r>
              <a:rPr lang="ru-RU" b="1" dirty="0" smtClean="0">
                <a:solidFill>
                  <a:srgbClr val="7030A0"/>
                </a:solidFill>
                <a:latin typeface="Monotype Corsiva" pitchFamily="66" charset="0"/>
                <a:cs typeface="Microsoft Sans Serif" pitchFamily="34" charset="0"/>
              </a:rPr>
              <a:t>Бочкарёва  Екатерина  </a:t>
            </a:r>
          </a:p>
          <a:p>
            <a:pPr algn="ctr"/>
            <a:r>
              <a:rPr lang="ru-RU" b="1" dirty="0" smtClean="0">
                <a:solidFill>
                  <a:srgbClr val="7030A0"/>
                </a:solidFill>
                <a:latin typeface="Monotype Corsiva" pitchFamily="66" charset="0"/>
                <a:cs typeface="Microsoft Sans Serif" pitchFamily="34" charset="0"/>
              </a:rPr>
              <a:t>Юрьевна</a:t>
            </a:r>
          </a:p>
        </p:txBody>
      </p:sp>
      <p:sp>
        <p:nvSpPr>
          <p:cNvPr id="11" name="Прямоугольник 10"/>
          <p:cNvSpPr/>
          <p:nvPr/>
        </p:nvSpPr>
        <p:spPr>
          <a:xfrm>
            <a:off x="6102846" y="1080393"/>
            <a:ext cx="5238750" cy="923330"/>
          </a:xfrm>
          <a:prstGeom prst="rect">
            <a:avLst/>
          </a:prstGeom>
        </p:spPr>
        <p:txBody>
          <a:bodyPr>
            <a:spAutoFit/>
          </a:bodyPr>
          <a:lstStyle/>
          <a:p>
            <a:pPr algn="ctr"/>
            <a:r>
              <a:rPr lang="ru-RU" b="1" dirty="0" smtClean="0">
                <a:solidFill>
                  <a:srgbClr val="7030A0"/>
                </a:solidFill>
                <a:latin typeface="Monotype Corsiva" pitchFamily="66" charset="0"/>
                <a:cs typeface="Microsoft Sans Serif" pitchFamily="34" charset="0"/>
              </a:rPr>
              <a:t>Учитель – логопед:</a:t>
            </a:r>
          </a:p>
          <a:p>
            <a:pPr algn="ctr"/>
            <a:r>
              <a:rPr lang="ru-RU" b="1" dirty="0" smtClean="0">
                <a:solidFill>
                  <a:srgbClr val="7030A0"/>
                </a:solidFill>
                <a:latin typeface="Monotype Corsiva" pitchFamily="66" charset="0"/>
                <a:cs typeface="Microsoft Sans Serif" pitchFamily="34" charset="0"/>
              </a:rPr>
              <a:t>Бекетова  Юлия   </a:t>
            </a:r>
          </a:p>
          <a:p>
            <a:pPr algn="ctr"/>
            <a:r>
              <a:rPr lang="ru-RU" b="1" dirty="0" smtClean="0">
                <a:solidFill>
                  <a:srgbClr val="7030A0"/>
                </a:solidFill>
                <a:latin typeface="Monotype Corsiva" pitchFamily="66" charset="0"/>
                <a:cs typeface="Microsoft Sans Serif" pitchFamily="34" charset="0"/>
              </a:rPr>
              <a:t>Валериевна</a:t>
            </a:r>
          </a:p>
        </p:txBody>
      </p:sp>
      <p:sp>
        <p:nvSpPr>
          <p:cNvPr id="12" name="Прямоугольник 11"/>
          <p:cNvSpPr/>
          <p:nvPr/>
        </p:nvSpPr>
        <p:spPr>
          <a:xfrm>
            <a:off x="2574454" y="6697017"/>
            <a:ext cx="5238750" cy="369332"/>
          </a:xfrm>
          <a:prstGeom prst="rect">
            <a:avLst/>
          </a:prstGeom>
        </p:spPr>
        <p:txBody>
          <a:bodyPr>
            <a:spAutoFit/>
          </a:bodyPr>
          <a:lstStyle/>
          <a:p>
            <a:pPr algn="ctr"/>
            <a:r>
              <a:rPr lang="ru-RU" b="1" dirty="0" smtClean="0">
                <a:solidFill>
                  <a:srgbClr val="006600"/>
                </a:solidFill>
                <a:latin typeface="Arial Black" pitchFamily="34" charset="0"/>
              </a:rPr>
              <a:t>ДИФФЕРЕНЦИЯ ЗВУКОВ (С - Ш)</a:t>
            </a:r>
            <a:endParaRPr lang="ru-RU" b="1" dirty="0">
              <a:solidFill>
                <a:srgbClr val="00660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s://thumbs.dreamstime.com/b/%D1%88%D1%82%D0%B5%D0%BC%D0%BF%D0%B5%D0%BB%D1%8F-%D0%B3%D0%B0%D0%B1%D0%B0%D1%80%D0%B8%D1%82%D0%B0-21719156.jpg"/>
          <p:cNvPicPr>
            <a:picLocks noChangeAspect="1" noChangeArrowheads="1"/>
          </p:cNvPicPr>
          <p:nvPr/>
        </p:nvPicPr>
        <p:blipFill>
          <a:blip r:embed="rId2" cstate="print"/>
          <a:srcRect l="4430" t="6838" r="4763" b="6726"/>
          <a:stretch>
            <a:fillRect/>
          </a:stretch>
        </p:blipFill>
        <p:spPr bwMode="auto">
          <a:xfrm>
            <a:off x="2286422" y="2376537"/>
            <a:ext cx="5854493" cy="4342083"/>
          </a:xfrm>
          <a:prstGeom prst="rect">
            <a:avLst/>
          </a:prstGeom>
          <a:noFill/>
        </p:spPr>
      </p:pic>
      <p:sp>
        <p:nvSpPr>
          <p:cNvPr id="3074" name="AutoShape 2"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1" name="Picture 9"/>
          <p:cNvPicPr>
            <a:picLocks noChangeAspect="1" noChangeArrowheads="1"/>
          </p:cNvPicPr>
          <p:nvPr/>
        </p:nvPicPr>
        <p:blipFill>
          <a:blip r:embed="rId3" cstate="print">
            <a:clrChange>
              <a:clrFrom>
                <a:srgbClr val="FFFFFF"/>
              </a:clrFrom>
              <a:clrTo>
                <a:srgbClr val="FFFFFF">
                  <a:alpha val="0"/>
                </a:srgbClr>
              </a:clrTo>
            </a:clrChange>
          </a:blip>
          <a:srcRect l="14360" t="4353" r="13281" b="5172"/>
          <a:stretch>
            <a:fillRect/>
          </a:stretch>
        </p:blipFill>
        <p:spPr bwMode="auto">
          <a:xfrm>
            <a:off x="198190" y="3456657"/>
            <a:ext cx="2087539" cy="3240360"/>
          </a:xfrm>
          <a:prstGeom prst="rect">
            <a:avLst/>
          </a:prstGeom>
          <a:noFill/>
          <a:ln w="9525">
            <a:noFill/>
            <a:miter lim="800000"/>
            <a:headEnd/>
            <a:tailEnd/>
          </a:ln>
        </p:spPr>
      </p:pic>
      <p:pic>
        <p:nvPicPr>
          <p:cNvPr id="9" name="Рисунок 8"/>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l="1513" t="-114" r="2725"/>
          <a:stretch>
            <a:fillRect/>
          </a:stretch>
        </p:blipFill>
        <p:spPr bwMode="auto">
          <a:xfrm>
            <a:off x="8191078" y="4248745"/>
            <a:ext cx="2088232" cy="25127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https://thumbs.dreamstime.com/b/%D1%88%D1%82%D0%B5%D0%BC%D0%BF%D0%B5%D0%BB%D1%8F-%D0%B3%D0%B0%D0%B1%D0%B0%D1%80%D0%B8%D1%82%D0%B0-21719156.jpg"/>
          <p:cNvPicPr>
            <a:picLocks noChangeAspect="1" noChangeArrowheads="1"/>
          </p:cNvPicPr>
          <p:nvPr/>
        </p:nvPicPr>
        <p:blipFill>
          <a:blip r:embed="rId2" cstate="print"/>
          <a:srcRect l="4430" t="6838" r="4763" b="6726"/>
          <a:stretch>
            <a:fillRect/>
          </a:stretch>
        </p:blipFill>
        <p:spPr bwMode="auto">
          <a:xfrm>
            <a:off x="2286422" y="2376537"/>
            <a:ext cx="5854493" cy="4342083"/>
          </a:xfrm>
          <a:prstGeom prst="rect">
            <a:avLst/>
          </a:prstGeom>
          <a:noFill/>
        </p:spPr>
      </p:pic>
      <p:sp>
        <p:nvSpPr>
          <p:cNvPr id="12" name="AutoShape 2"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AutoShape 4"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 name="AutoShape 6"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AutoShape 8" descr="C:\Users\Family\Desktop\s1200 (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12" descr="https://thumbs.dreamstime.com/b/%D1%88%D1%82%D0%B5%D0%BC%D0%BF%D0%B5%D0%BB%D1%8F-%D0%B3%D0%B0%D0%B1%D0%B0%D1%80%D0%B8%D1%82%D0%B0-21719156.jpg"/>
          <p:cNvPicPr>
            <a:picLocks noChangeAspect="1" noChangeArrowheads="1"/>
          </p:cNvPicPr>
          <p:nvPr/>
        </p:nvPicPr>
        <p:blipFill>
          <a:blip r:embed="rId2" cstate="print"/>
          <a:srcRect l="54690" t="48408" r="12080" b="21490"/>
          <a:stretch>
            <a:fillRect/>
          </a:stretch>
        </p:blipFill>
        <p:spPr bwMode="auto">
          <a:xfrm>
            <a:off x="2718470" y="4608785"/>
            <a:ext cx="3096344" cy="1584176"/>
          </a:xfrm>
          <a:prstGeom prst="rect">
            <a:avLst/>
          </a:prstGeom>
          <a:noFill/>
        </p:spPr>
      </p:pic>
      <p:cxnSp>
        <p:nvCxnSpPr>
          <p:cNvPr id="9" name="Прямая соединительная линия 8"/>
          <p:cNvCxnSpPr/>
          <p:nvPr/>
        </p:nvCxnSpPr>
        <p:spPr>
          <a:xfrm>
            <a:off x="2718470" y="4752801"/>
            <a:ext cx="3096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2718470" y="5112841"/>
            <a:ext cx="3096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718470" y="5472881"/>
            <a:ext cx="3096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2718470" y="5832921"/>
            <a:ext cx="3096344"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8190" y="216297"/>
            <a:ext cx="2808312" cy="1656184"/>
          </a:xfrm>
          <a:prstGeom prst="rect">
            <a:avLst/>
          </a:prstGeom>
          <a:solidFill>
            <a:schemeClr val="bg1"/>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58230" y="360313"/>
            <a:ext cx="2160240" cy="1290395"/>
          </a:xfrm>
          <a:prstGeom prst="rect">
            <a:avLst/>
          </a:prstGeom>
          <a:noFill/>
          <a:ln>
            <a:noFill/>
          </a:ln>
        </p:spPr>
      </p:pic>
      <p:pic>
        <p:nvPicPr>
          <p:cNvPr id="8" name="Рисунок 7"/>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3850555" y="20316"/>
            <a:ext cx="1336230" cy="1872208"/>
          </a:xfrm>
          <a:prstGeom prst="rect">
            <a:avLst/>
          </a:prstGeom>
          <a:noFill/>
          <a:ln>
            <a:noFill/>
          </a:ln>
        </p:spPr>
      </p:pic>
      <p:pic>
        <p:nvPicPr>
          <p:cNvPr id="11" name="Рисунок 10"/>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9395" r="16360"/>
          <a:stretch>
            <a:fillRect/>
          </a:stretch>
        </p:blipFill>
        <p:spPr bwMode="auto">
          <a:xfrm>
            <a:off x="6894934" y="648345"/>
            <a:ext cx="1440160" cy="983903"/>
          </a:xfrm>
          <a:prstGeom prst="rect">
            <a:avLst/>
          </a:prstGeom>
          <a:noFill/>
          <a:ln>
            <a:noFill/>
          </a:ln>
        </p:spPr>
      </p:pic>
      <p:sp>
        <p:nvSpPr>
          <p:cNvPr id="13" name="Прямоугольник 12"/>
          <p:cNvSpPr/>
          <p:nvPr/>
        </p:nvSpPr>
        <p:spPr>
          <a:xfrm>
            <a:off x="3222526" y="144289"/>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6174854" y="288305"/>
            <a:ext cx="2808312" cy="1656184"/>
          </a:xfrm>
          <a:prstGeom prst="rect">
            <a:avLst/>
          </a:prstGeom>
          <a:solidFill>
            <a:schemeClr val="bg1"/>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98190" y="2016497"/>
            <a:ext cx="2808312" cy="1656184"/>
          </a:xfrm>
          <a:prstGeom prst="rect">
            <a:avLst/>
          </a:prstGeom>
          <a:solidFill>
            <a:schemeClr val="bg1"/>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6930938" y="108285"/>
            <a:ext cx="1224136" cy="2016224"/>
          </a:xfrm>
          <a:prstGeom prst="rect">
            <a:avLst/>
          </a:prstGeom>
          <a:noFill/>
          <a:ln>
            <a:noFill/>
          </a:ln>
        </p:spPr>
      </p:pic>
      <p:sp>
        <p:nvSpPr>
          <p:cNvPr id="18" name="Прямоугольник 17"/>
          <p:cNvSpPr/>
          <p:nvPr/>
        </p:nvSpPr>
        <p:spPr>
          <a:xfrm>
            <a:off x="3222526" y="2016497"/>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6246862" y="2160513"/>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198190" y="3816697"/>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222526" y="3816697"/>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6174854" y="3960713"/>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3" name="Рисунок 22"/>
          <p:cNvPicPr/>
          <p:nvPr/>
        </p:nvPicPr>
        <p:blipFill>
          <a:blip r:embed="rId6"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954274" y="1764469"/>
            <a:ext cx="1296143" cy="2088232"/>
          </a:xfrm>
          <a:prstGeom prst="rect">
            <a:avLst/>
          </a:prstGeom>
          <a:noFill/>
          <a:ln>
            <a:noFill/>
          </a:ln>
        </p:spPr>
      </p:pic>
      <p:pic>
        <p:nvPicPr>
          <p:cNvPr id="24" name="Рисунок 23"/>
          <p:cNvPicPr/>
          <p:nvPr/>
        </p:nvPicPr>
        <p:blipFill>
          <a:blip r:embed="rId7"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5637" t="8764" r="13919" b="12201"/>
          <a:stretch>
            <a:fillRect/>
          </a:stretch>
        </p:blipFill>
        <p:spPr bwMode="auto">
          <a:xfrm rot="5400000">
            <a:off x="3942606" y="2016497"/>
            <a:ext cx="1296144" cy="1584176"/>
          </a:xfrm>
          <a:prstGeom prst="rect">
            <a:avLst/>
          </a:prstGeom>
          <a:noFill/>
          <a:ln>
            <a:noFill/>
          </a:ln>
        </p:spPr>
      </p:pic>
      <p:pic>
        <p:nvPicPr>
          <p:cNvPr id="25" name="Рисунок 24"/>
          <p:cNvPicPr/>
          <p:nvPr/>
        </p:nvPicPr>
        <p:blipFill>
          <a:blip r:embed="rId8"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1360" r="14956"/>
          <a:stretch>
            <a:fillRect/>
          </a:stretch>
        </p:blipFill>
        <p:spPr bwMode="auto">
          <a:xfrm rot="5400000">
            <a:off x="7002946" y="2052501"/>
            <a:ext cx="1512168" cy="1872208"/>
          </a:xfrm>
          <a:prstGeom prst="rect">
            <a:avLst/>
          </a:prstGeom>
          <a:noFill/>
          <a:ln>
            <a:noFill/>
          </a:ln>
        </p:spPr>
      </p:pic>
      <p:pic>
        <p:nvPicPr>
          <p:cNvPr id="26" name="Рисунок 25"/>
          <p:cNvPicPr/>
          <p:nvPr/>
        </p:nvPicPr>
        <p:blipFill>
          <a:blip r:embed="rId9"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2246" y="3960713"/>
            <a:ext cx="1800200" cy="1395239"/>
          </a:xfrm>
          <a:prstGeom prst="rect">
            <a:avLst/>
          </a:prstGeom>
          <a:noFill/>
          <a:ln>
            <a:noFill/>
          </a:ln>
        </p:spPr>
      </p:pic>
      <p:pic>
        <p:nvPicPr>
          <p:cNvPr id="27" name="Рисунок 26"/>
          <p:cNvPicPr/>
          <p:nvPr/>
        </p:nvPicPr>
        <p:blipFill>
          <a:blip r:embed="rId10"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3834596" y="3708684"/>
            <a:ext cx="1512166" cy="1872209"/>
          </a:xfrm>
          <a:prstGeom prst="rect">
            <a:avLst/>
          </a:prstGeom>
          <a:noFill/>
          <a:ln>
            <a:noFill/>
          </a:ln>
        </p:spPr>
      </p:pic>
      <p:pic>
        <p:nvPicPr>
          <p:cNvPr id="29" name="Рисунок 28"/>
          <p:cNvPicPr/>
          <p:nvPr/>
        </p:nvPicPr>
        <p:blipFill>
          <a:blip r:embed="rId11"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390878" y="4176737"/>
            <a:ext cx="2232248" cy="1369636"/>
          </a:xfrm>
          <a:prstGeom prst="rect">
            <a:avLst/>
          </a:prstGeom>
          <a:noFill/>
          <a:ln>
            <a:noFill/>
          </a:ln>
        </p:spPr>
      </p:pic>
      <p:sp>
        <p:nvSpPr>
          <p:cNvPr id="30" name="Прямоугольник 29"/>
          <p:cNvSpPr/>
          <p:nvPr/>
        </p:nvSpPr>
        <p:spPr>
          <a:xfrm>
            <a:off x="198190" y="5616897"/>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s://i.artfile.me/wallpaper/03-04-2015/1920x1200/cvety-siren-buket-trava-vaza-920800.jpg"/>
          <p:cNvPicPr>
            <a:picLocks noChangeAspect="1" noChangeArrowheads="1"/>
          </p:cNvPicPr>
          <p:nvPr/>
        </p:nvPicPr>
        <p:blipFill>
          <a:blip r:embed="rId12" cstate="print"/>
          <a:srcRect l="21135"/>
          <a:stretch>
            <a:fillRect/>
          </a:stretch>
        </p:blipFill>
        <p:spPr bwMode="auto">
          <a:xfrm>
            <a:off x="702246" y="5688905"/>
            <a:ext cx="1800200" cy="1426638"/>
          </a:xfrm>
          <a:prstGeom prst="rect">
            <a:avLst/>
          </a:prstGeom>
          <a:noFill/>
        </p:spPr>
      </p:pic>
      <p:sp>
        <p:nvSpPr>
          <p:cNvPr id="31" name="Прямоугольник 30"/>
          <p:cNvSpPr/>
          <p:nvPr/>
        </p:nvSpPr>
        <p:spPr>
          <a:xfrm>
            <a:off x="3222526" y="5616897"/>
            <a:ext cx="2808312" cy="1656184"/>
          </a:xfrm>
          <a:prstGeom prst="rect">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p:nvPr/>
        </p:nvPicPr>
        <p:blipFill>
          <a:blip r:embed="rId1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t="18484" b="17271"/>
          <a:stretch>
            <a:fillRect/>
          </a:stretch>
        </p:blipFill>
        <p:spPr bwMode="auto">
          <a:xfrm>
            <a:off x="3582566" y="5760913"/>
            <a:ext cx="1872208" cy="12961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4254" y="432321"/>
            <a:ext cx="8928991" cy="6309420"/>
          </a:xfrm>
          <a:prstGeom prst="rect">
            <a:avLst/>
          </a:prstGeom>
        </p:spPr>
        <p:txBody>
          <a:bodyPr wrap="square">
            <a:spAutoFit/>
          </a:bodyPr>
          <a:lstStyle/>
          <a:p>
            <a:r>
              <a:rPr lang="ru-RU" sz="2400" b="1" u="sng" dirty="0" smtClean="0">
                <a:solidFill>
                  <a:schemeClr val="tx2">
                    <a:lumMod val="75000"/>
                  </a:schemeClr>
                </a:solidFill>
                <a:latin typeface="Monotype Corsiva" pitchFamily="66" charset="0"/>
              </a:rPr>
              <a:t>Цель: </a:t>
            </a:r>
            <a:r>
              <a:rPr lang="ru-RU" sz="2400" b="1" dirty="0" smtClean="0">
                <a:solidFill>
                  <a:schemeClr val="tx2">
                    <a:lumMod val="75000"/>
                  </a:schemeClr>
                </a:solidFill>
                <a:latin typeface="Monotype Corsiva" pitchFamily="66" charset="0"/>
              </a:rPr>
              <a:t>дифференциация звуков </a:t>
            </a:r>
            <a:r>
              <a:rPr lang="ru-RU" sz="2400" b="1" dirty="0" err="1" smtClean="0">
                <a:solidFill>
                  <a:schemeClr val="tx2">
                    <a:lumMod val="75000"/>
                  </a:schemeClr>
                </a:solidFill>
                <a:latin typeface="Monotype Corsiva" pitchFamily="66" charset="0"/>
              </a:rPr>
              <a:t>с-ш</a:t>
            </a:r>
            <a:r>
              <a:rPr lang="ru-RU" sz="2400" b="1" dirty="0" smtClean="0">
                <a:solidFill>
                  <a:schemeClr val="tx2">
                    <a:lumMod val="75000"/>
                  </a:schemeClr>
                </a:solidFill>
                <a:latin typeface="Monotype Corsiva" pitchFamily="66" charset="0"/>
              </a:rPr>
              <a:t> в словах и предложениях.</a:t>
            </a:r>
          </a:p>
          <a:p>
            <a:endParaRPr lang="ru-RU" sz="2400" b="1" dirty="0" smtClean="0">
              <a:solidFill>
                <a:schemeClr val="tx2">
                  <a:lumMod val="75000"/>
                </a:schemeClr>
              </a:solidFill>
              <a:latin typeface="Monotype Corsiva" pitchFamily="66" charset="0"/>
            </a:endParaRPr>
          </a:p>
          <a:p>
            <a:r>
              <a:rPr lang="ru-RU" sz="2400" b="1" u="sng" dirty="0" smtClean="0">
                <a:solidFill>
                  <a:schemeClr val="tx2">
                    <a:lumMod val="75000"/>
                  </a:schemeClr>
                </a:solidFill>
                <a:latin typeface="Monotype Corsiva" pitchFamily="66" charset="0"/>
              </a:rPr>
              <a:t>Инструкция: </a:t>
            </a:r>
            <a:r>
              <a:rPr lang="ru-RU" sz="2400" b="1" dirty="0" smtClean="0">
                <a:solidFill>
                  <a:schemeClr val="tx2">
                    <a:lumMod val="75000"/>
                  </a:schemeClr>
                </a:solidFill>
                <a:latin typeface="Monotype Corsiva" pitchFamily="66" charset="0"/>
              </a:rPr>
              <a:t>Старушка Элла  собрала посылку для внуков Стеши и Саши. Давай посмотрим , что она положила им в гостинец. </a:t>
            </a:r>
          </a:p>
          <a:p>
            <a:endParaRPr lang="ru-RU" sz="2400" b="1" u="sng" dirty="0" smtClean="0">
              <a:solidFill>
                <a:schemeClr val="tx2">
                  <a:lumMod val="75000"/>
                </a:schemeClr>
              </a:solidFill>
              <a:latin typeface="Monotype Corsiva" pitchFamily="66" charset="0"/>
            </a:endParaRPr>
          </a:p>
          <a:p>
            <a:r>
              <a:rPr lang="ru-RU" sz="2400" b="1" u="sng" dirty="0" smtClean="0">
                <a:solidFill>
                  <a:schemeClr val="tx2">
                    <a:lumMod val="75000"/>
                  </a:schemeClr>
                </a:solidFill>
                <a:latin typeface="Monotype Corsiva" pitchFamily="66" charset="0"/>
              </a:rPr>
              <a:t>Речевой материал - слова :старушка</a:t>
            </a:r>
            <a:r>
              <a:rPr lang="ru-RU" sz="2400" b="1" dirty="0" smtClean="0">
                <a:solidFill>
                  <a:schemeClr val="tx2">
                    <a:lumMod val="75000"/>
                  </a:schemeClr>
                </a:solidFill>
                <a:latin typeface="Monotype Corsiva" pitchFamily="66" charset="0"/>
              </a:rPr>
              <a:t>, Саша, </a:t>
            </a:r>
            <a:r>
              <a:rPr lang="ru-RU" sz="2400" b="1" dirty="0" err="1" smtClean="0">
                <a:solidFill>
                  <a:schemeClr val="tx2">
                    <a:lumMod val="75000"/>
                  </a:schemeClr>
                </a:solidFill>
                <a:latin typeface="Monotype Corsiva" pitchFamily="66" charset="0"/>
              </a:rPr>
              <a:t>Стеша</a:t>
            </a:r>
            <a:r>
              <a:rPr lang="ru-RU" sz="2400" b="1" dirty="0" smtClean="0">
                <a:solidFill>
                  <a:schemeClr val="tx2">
                    <a:lumMod val="75000"/>
                  </a:schemeClr>
                </a:solidFill>
                <a:latin typeface="Monotype Corsiva" pitchFamily="66" charset="0"/>
              </a:rPr>
              <a:t>,  сушки, сыроежки, пустышка, штангист, соловушка, ушастый заяц, пастушок, простокваша, душистый букет, , сушеную сливу, стеклышко, пушистого котенка.</a:t>
            </a:r>
          </a:p>
          <a:p>
            <a:endParaRPr lang="ru-RU" sz="2000" b="1" dirty="0" smtClean="0">
              <a:solidFill>
                <a:schemeClr val="tx2">
                  <a:lumMod val="75000"/>
                </a:schemeClr>
              </a:solidFill>
              <a:latin typeface="Monotype Corsiva" pitchFamily="66" charset="0"/>
            </a:endParaRPr>
          </a:p>
          <a:p>
            <a:r>
              <a:rPr lang="ru-RU" sz="2400" b="1" u="sng" dirty="0" smtClean="0">
                <a:solidFill>
                  <a:schemeClr val="tx2">
                    <a:lumMod val="75000"/>
                  </a:schemeClr>
                </a:solidFill>
                <a:latin typeface="Monotype Corsiva" pitchFamily="66" charset="0"/>
              </a:rPr>
              <a:t>Предложения: </a:t>
            </a:r>
            <a:r>
              <a:rPr lang="ru-RU" sz="2400" b="1" dirty="0" smtClean="0">
                <a:solidFill>
                  <a:schemeClr val="tx2">
                    <a:lumMod val="75000"/>
                  </a:schemeClr>
                </a:solidFill>
                <a:latin typeface="Monotype Corsiva" pitchFamily="66" charset="0"/>
              </a:rPr>
              <a:t>Старушка  положила Стеши сушки. Старушка положила Саши сыроежки. Старушка положила Стеши пустышку. Старушка положила Саши простоквашу. Старушка положила для Стеши душистый букет,. Старушка положила для Саши штангиста. Старушка положила для Стеши сушеную сливу. Старушка положила Саши стеклышко. Старушка положила Саши соловушку. Старушка положила для Стеши пушистого котенка.</a:t>
            </a:r>
          </a:p>
          <a:p>
            <a:endParaRPr lang="ru-RU" sz="2400" b="1" dirty="0" smtClean="0">
              <a:solidFill>
                <a:schemeClr val="tx2">
                  <a:lumMod val="75000"/>
                </a:schemeClr>
              </a:solidFill>
              <a:latin typeface="Monotype Corsiva" pitchFamily="66" charset="0"/>
            </a:endParaRPr>
          </a:p>
        </p:txBody>
      </p:sp>
      <p:sp>
        <p:nvSpPr>
          <p:cNvPr id="5" name="Скругленный прямоугольник 4"/>
          <p:cNvSpPr/>
          <p:nvPr/>
        </p:nvSpPr>
        <p:spPr>
          <a:xfrm>
            <a:off x="144016" y="216297"/>
            <a:ext cx="10207302" cy="6840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159</Words>
  <Application>Microsoft Office PowerPoint</Application>
  <PresentationFormat>Произвольный</PresentationFormat>
  <Paragraphs>16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Family</dc:creator>
  <cp:lastModifiedBy>Family</cp:lastModifiedBy>
  <cp:revision>48</cp:revision>
  <dcterms:created xsi:type="dcterms:W3CDTF">2020-05-07T10:53:45Z</dcterms:created>
  <dcterms:modified xsi:type="dcterms:W3CDTF">2020-05-24T10:33:59Z</dcterms:modified>
</cp:coreProperties>
</file>