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1" r:id="rId2"/>
    <p:sldId id="262" r:id="rId3"/>
    <p:sldId id="263" r:id="rId4"/>
    <p:sldId id="264" r:id="rId5"/>
    <p:sldId id="266" r:id="rId6"/>
    <p:sldId id="256" r:id="rId7"/>
    <p:sldId id="257" r:id="rId8"/>
    <p:sldId id="258" r:id="rId9"/>
    <p:sldId id="260" r:id="rId10"/>
    <p:sldId id="259"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95" d="100"/>
          <a:sy n="95" d="100"/>
        </p:scale>
        <p:origin x="-112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A55C076-92BB-4090-987F-83D5B6C93539}" type="datetimeFigureOut">
              <a:rPr lang="ru-RU" smtClean="0"/>
              <a:pPr/>
              <a:t>22.01.2020</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dirty="0"/>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C2C2666-7A2B-4472-B1B0-9FF25C64D049}"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A55C076-92BB-4090-987F-83D5B6C93539}" type="datetimeFigureOut">
              <a:rPr lang="ru-RU" smtClean="0"/>
              <a:pPr/>
              <a:t>22.01.2020</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EC2C2666-7A2B-4472-B1B0-9FF25C64D049}"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AA55C076-92BB-4090-987F-83D5B6C93539}" type="datetimeFigureOut">
              <a:rPr lang="ru-RU" smtClean="0"/>
              <a:pPr/>
              <a:t>22.01.2020</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C2C2666-7A2B-4472-B1B0-9FF25C64D049}"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A55C076-92BB-4090-987F-83D5B6C93539}" type="datetimeFigureOut">
              <a:rPr lang="ru-RU" smtClean="0"/>
              <a:pPr/>
              <a:t>22.01.2020</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EC2C2666-7A2B-4472-B1B0-9FF25C64D049}"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A55C076-92BB-4090-987F-83D5B6C93539}" type="datetimeFigureOut">
              <a:rPr lang="ru-RU" smtClean="0"/>
              <a:pPr/>
              <a:t>22.01.2020</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dirty="0"/>
          </a:p>
        </p:txBody>
      </p:sp>
      <p:sp>
        <p:nvSpPr>
          <p:cNvPr id="6" name="Номер слайда 5"/>
          <p:cNvSpPr>
            <a:spLocks noGrp="1"/>
          </p:cNvSpPr>
          <p:nvPr>
            <p:ph type="sldNum" sz="quarter" idx="12"/>
          </p:nvPr>
        </p:nvSpPr>
        <p:spPr>
          <a:xfrm>
            <a:off x="6733952" y="6555112"/>
            <a:ext cx="588336" cy="228600"/>
          </a:xfrm>
        </p:spPr>
        <p:txBody>
          <a:bodyPr/>
          <a:lstStyle>
            <a:extLst/>
          </a:lstStyle>
          <a:p>
            <a:fld id="{EC2C2666-7A2B-4472-B1B0-9FF25C64D049}"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A55C076-92BB-4090-987F-83D5B6C93539}" type="datetimeFigureOut">
              <a:rPr lang="ru-RU" smtClean="0"/>
              <a:pPr/>
              <a:t>22.01.2020</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EC2C2666-7A2B-4472-B1B0-9FF25C64D049}"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A55C076-92BB-4090-987F-83D5B6C93539}" type="datetimeFigureOut">
              <a:rPr lang="ru-RU" smtClean="0"/>
              <a:pPr/>
              <a:t>22.01.2020</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EC2C2666-7A2B-4472-B1B0-9FF25C64D049}"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A55C076-92BB-4090-987F-83D5B6C93539}" type="datetimeFigureOut">
              <a:rPr lang="ru-RU" smtClean="0"/>
              <a:pPr/>
              <a:t>22.01.2020</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EC2C2666-7A2B-4472-B1B0-9FF25C64D049}"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AA55C076-92BB-4090-987F-83D5B6C93539}" type="datetimeFigureOut">
              <a:rPr lang="ru-RU" smtClean="0"/>
              <a:pPr/>
              <a:t>22.01.2020</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dirty="0"/>
          </a:p>
        </p:txBody>
      </p:sp>
      <p:sp>
        <p:nvSpPr>
          <p:cNvPr id="4" name="Номер слайда 3"/>
          <p:cNvSpPr>
            <a:spLocks noGrp="1"/>
          </p:cNvSpPr>
          <p:nvPr>
            <p:ph type="sldNum" sz="quarter" idx="12"/>
          </p:nvPr>
        </p:nvSpPr>
        <p:spPr/>
        <p:txBody>
          <a:bodyPr/>
          <a:lstStyle>
            <a:extLst/>
          </a:lstStyle>
          <a:p>
            <a:fld id="{EC2C2666-7A2B-4472-B1B0-9FF25C64D049}"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A55C076-92BB-4090-987F-83D5B6C93539}" type="datetimeFigureOut">
              <a:rPr lang="ru-RU" smtClean="0"/>
              <a:pPr/>
              <a:t>22.01.2020</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EC2C2666-7A2B-4472-B1B0-9FF25C64D049}"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AA55C076-92BB-4090-987F-83D5B6C93539}" type="datetimeFigureOut">
              <a:rPr lang="ru-RU" smtClean="0"/>
              <a:pPr/>
              <a:t>22.01.2020</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EC2C2666-7A2B-4472-B1B0-9FF25C64D049}" type="slidenum">
              <a:rPr lang="ru-RU" smtClean="0"/>
              <a:pPr/>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A55C076-92BB-4090-987F-83D5B6C93539}" type="datetimeFigureOut">
              <a:rPr lang="ru-RU" smtClean="0"/>
              <a:pPr/>
              <a:t>22.01.2020</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dirty="0"/>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C2C2666-7A2B-4472-B1B0-9FF25C64D049}"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76673"/>
            <a:ext cx="9144000" cy="1728191"/>
          </a:xfrm>
        </p:spPr>
        <p:txBody>
          <a:bodyPr>
            <a:normAutofit/>
          </a:bodyPr>
          <a:lstStyle/>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«Образование 21 века: </a:t>
            </a:r>
            <a:b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взгляд педагога»</a:t>
            </a: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3600" dirty="0"/>
          </a:p>
        </p:txBody>
      </p:sp>
      <p:sp>
        <p:nvSpPr>
          <p:cNvPr id="3" name="Подзаголовок 2"/>
          <p:cNvSpPr>
            <a:spLocks noGrp="1"/>
          </p:cNvSpPr>
          <p:nvPr>
            <p:ph type="subTitle" idx="1"/>
          </p:nvPr>
        </p:nvSpPr>
        <p:spPr>
          <a:xfrm>
            <a:off x="107504" y="1988840"/>
            <a:ext cx="8856984" cy="4248472"/>
          </a:xfrm>
        </p:spPr>
        <p:style>
          <a:lnRef idx="2">
            <a:schemeClr val="accent6"/>
          </a:lnRef>
          <a:fillRef idx="1">
            <a:schemeClr val="lt1"/>
          </a:fillRef>
          <a:effectRef idx="0">
            <a:schemeClr val="accent6"/>
          </a:effectRef>
          <a:fontRef idx="minor">
            <a:schemeClr val="dk1"/>
          </a:fontRef>
        </p:style>
        <p:txBody>
          <a:bodyPr>
            <a:normAutofit/>
          </a:bodyPr>
          <a:lstStyle/>
          <a:p>
            <a:r>
              <a:rPr lang="ru-RU"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p>
          <a:p>
            <a:r>
              <a:rPr lang="ru-RU" sz="3600"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a:t>
            </a:r>
            <a:r>
              <a:rPr lang="ru-RU" sz="3600" b="1" dirty="0" err="1"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Кинезиология</a:t>
            </a:r>
            <a:r>
              <a:rPr lang="ru-RU" sz="3600"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 технология 21 века»</a:t>
            </a:r>
          </a:p>
          <a:p>
            <a:endPar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r"/>
            <a:r>
              <a:rPr lang="ru-RU"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Подготовила учитель-логопед</a:t>
            </a:r>
          </a:p>
          <a:p>
            <a:pPr algn="r"/>
            <a:r>
              <a:rPr lang="ru-RU"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 МКДОУ Балаганский </a:t>
            </a:r>
            <a:r>
              <a:rPr lang="ru-RU"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д</a:t>
            </a:r>
            <a:r>
              <a:rPr lang="ru-RU"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/с №4</a:t>
            </a:r>
          </a:p>
          <a:p>
            <a:pPr algn="r"/>
            <a:r>
              <a:rPr lang="ru-RU"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Федорчук Е.В.</a:t>
            </a:r>
          </a:p>
          <a:p>
            <a:endPar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148" name="Picture 4" descr="http://www.school2taseevo.ru/vospitanie/metodich/Klasruk_vospitatel.png"/>
          <p:cNvPicPr>
            <a:picLocks noChangeAspect="1" noChangeArrowheads="1"/>
          </p:cNvPicPr>
          <p:nvPr/>
        </p:nvPicPr>
        <p:blipFill>
          <a:blip r:embed="rId2" cstate="print"/>
          <a:srcRect/>
          <a:stretch>
            <a:fillRect/>
          </a:stretch>
        </p:blipFill>
        <p:spPr bwMode="auto">
          <a:xfrm>
            <a:off x="0" y="3861048"/>
            <a:ext cx="3169717" cy="24812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chemeClr val="accent2">
                    <a:lumMod val="50000"/>
                  </a:schemeClr>
                </a:solidFill>
                <a:latin typeface="Comic Sans MS" pitchFamily="66" charset="0"/>
              </a:rPr>
              <a:t>Упражнение позволяет расширить </a:t>
            </a:r>
            <a:r>
              <a:rPr lang="ru-RU" sz="2400" b="1" dirty="0">
                <a:solidFill>
                  <a:schemeClr val="accent2">
                    <a:lumMod val="50000"/>
                  </a:schemeClr>
                </a:solidFill>
                <a:latin typeface="Comic Sans MS" pitchFamily="66" charset="0"/>
              </a:rPr>
              <a:t>поле зрения, улучшить </a:t>
            </a:r>
            <a:r>
              <a:rPr lang="ru-RU" sz="2400" b="1" dirty="0" smtClean="0">
                <a:solidFill>
                  <a:schemeClr val="accent2">
                    <a:lumMod val="50000"/>
                  </a:schemeClr>
                </a:solidFill>
                <a:latin typeface="Comic Sans MS" pitchFamily="66" charset="0"/>
              </a:rPr>
              <a:t>восприятие, способствует отдыху глаз </a:t>
            </a:r>
            <a:endParaRPr lang="ru-RU" sz="2400" b="1" dirty="0">
              <a:solidFill>
                <a:schemeClr val="accent2">
                  <a:lumMod val="50000"/>
                </a:schemeClr>
              </a:solidFill>
              <a:latin typeface="Comic Sans MS" pitchFamily="66" charset="0"/>
            </a:endParaRPr>
          </a:p>
        </p:txBody>
      </p:sp>
      <p:pic>
        <p:nvPicPr>
          <p:cNvPr id="4098" name="Picture 2"/>
          <p:cNvPicPr>
            <a:picLocks noChangeAspect="1" noChangeArrowheads="1"/>
          </p:cNvPicPr>
          <p:nvPr/>
        </p:nvPicPr>
        <p:blipFill>
          <a:blip r:embed="rId2" cstate="print"/>
          <a:srcRect/>
          <a:stretch>
            <a:fillRect/>
          </a:stretch>
        </p:blipFill>
        <p:spPr bwMode="auto">
          <a:xfrm>
            <a:off x="1259632" y="1556792"/>
            <a:ext cx="6762328" cy="41081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1000" fill="hold"/>
                                        <p:tgtEl>
                                          <p:spTgt spid="4098"/>
                                        </p:tgtEl>
                                        <p:attrNameLst>
                                          <p:attrName>ppt_x</p:attrName>
                                        </p:attrNameLst>
                                      </p:cBhvr>
                                      <p:tavLst>
                                        <p:tav tm="0">
                                          <p:val>
                                            <p:strVal val="#ppt_x"/>
                                          </p:val>
                                        </p:tav>
                                        <p:tav tm="100000">
                                          <p:val>
                                            <p:strVal val="#ppt_x"/>
                                          </p:val>
                                        </p:tav>
                                      </p:tavLst>
                                    </p:anim>
                                    <p:anim calcmode="lin" valueType="num">
                                      <p:cBhvr additive="base">
                                        <p:cTn id="8" dur="10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916832"/>
            <a:ext cx="7283152" cy="1368152"/>
          </a:xfrm>
        </p:spPr>
        <p:txBody>
          <a:bodyPr/>
          <a:lstStyle/>
          <a:p>
            <a:r>
              <a:rPr lang="ru-RU" b="1" dirty="0" smtClean="0">
                <a:solidFill>
                  <a:srgbClr val="C00000"/>
                </a:solidFill>
              </a:rPr>
              <a:t>Спасибо за внимание!</a:t>
            </a:r>
            <a:endParaRPr lang="ru-RU"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484784"/>
            <a:ext cx="5505871" cy="5112568"/>
          </a:xfrm>
        </p:spPr>
        <p:style>
          <a:lnRef idx="2">
            <a:schemeClr val="accent5"/>
          </a:lnRef>
          <a:fillRef idx="1">
            <a:schemeClr val="lt1"/>
          </a:fillRef>
          <a:effectRef idx="0">
            <a:schemeClr val="accent5"/>
          </a:effectRef>
          <a:fontRef idx="minor">
            <a:schemeClr val="dk1"/>
          </a:fontRef>
        </p:style>
        <p:txBody>
          <a:bodyPr>
            <a:normAutofit fontScale="90000"/>
          </a:bodyPr>
          <a:lstStyle/>
          <a:p>
            <a:pPr algn="l" fontAlgn="base"/>
            <a:r>
              <a:rPr lang="ru-RU" sz="1800" b="0" dirty="0" smtClean="0">
                <a:ln>
                  <a:solidFill>
                    <a:schemeClr val="tx2">
                      <a:lumMod val="75000"/>
                    </a:schemeClr>
                  </a:solidFill>
                </a:ln>
              </a:rPr>
              <a:t>Применение упражнений  </a:t>
            </a:r>
            <a:r>
              <a:rPr lang="ru-RU" sz="1800" b="0" u="sng" dirty="0">
                <a:ln>
                  <a:solidFill>
                    <a:schemeClr val="tx2">
                      <a:lumMod val="75000"/>
                    </a:schemeClr>
                  </a:solidFill>
                </a:ln>
              </a:rPr>
              <a:t>помогает</a:t>
            </a:r>
            <a:r>
              <a:rPr lang="ru-RU" sz="1800" b="0" u="sng" dirty="0" smtClean="0">
                <a:ln>
                  <a:solidFill>
                    <a:schemeClr val="tx2">
                      <a:lumMod val="75000"/>
                    </a:schemeClr>
                  </a:solidFill>
                </a:ln>
              </a:rPr>
              <a:t>:</a:t>
            </a:r>
            <a:r>
              <a:rPr lang="ru-RU" sz="1800" b="0" dirty="0" smtClean="0">
                <a:ln>
                  <a:solidFill>
                    <a:schemeClr val="tx2">
                      <a:lumMod val="75000"/>
                    </a:schemeClr>
                  </a:solidFill>
                </a:ln>
              </a:rPr>
              <a:t/>
            </a:r>
            <a:br>
              <a:rPr lang="ru-RU" sz="1800" b="0" dirty="0" smtClean="0">
                <a:ln>
                  <a:solidFill>
                    <a:schemeClr val="tx2">
                      <a:lumMod val="75000"/>
                    </a:schemeClr>
                  </a:solidFill>
                </a:ln>
              </a:rPr>
            </a:br>
            <a:r>
              <a:rPr lang="ru-RU" sz="1800" b="0" dirty="0">
                <a:ln>
                  <a:solidFill>
                    <a:schemeClr val="tx2">
                      <a:lumMod val="75000"/>
                    </a:schemeClr>
                  </a:solidFill>
                </a:ln>
              </a:rPr>
              <a:t/>
            </a:r>
            <a:br>
              <a:rPr lang="ru-RU" sz="1800" b="0" dirty="0">
                <a:ln>
                  <a:solidFill>
                    <a:schemeClr val="tx2">
                      <a:lumMod val="75000"/>
                    </a:schemeClr>
                  </a:solidFill>
                </a:ln>
              </a:rPr>
            </a:br>
            <a:r>
              <a:rPr lang="ru-RU" sz="1800" b="0" u="sng" dirty="0" smtClean="0">
                <a:ln>
                  <a:solidFill>
                    <a:schemeClr val="tx2">
                      <a:lumMod val="75000"/>
                    </a:schemeClr>
                  </a:solidFill>
                </a:ln>
              </a:rPr>
              <a:t>+ Более </a:t>
            </a:r>
            <a:r>
              <a:rPr lang="ru-RU" sz="1800" b="0" u="sng" dirty="0">
                <a:ln>
                  <a:solidFill>
                    <a:schemeClr val="tx2">
                      <a:lumMod val="75000"/>
                    </a:schemeClr>
                  </a:solidFill>
                </a:ln>
              </a:rPr>
              <a:t>качественному и быстрому усвоению </a:t>
            </a:r>
            <a:r>
              <a:rPr lang="ru-RU" sz="1800" b="0" u="sng" dirty="0" smtClean="0">
                <a:ln>
                  <a:solidFill>
                    <a:schemeClr val="tx2">
                      <a:lumMod val="75000"/>
                    </a:schemeClr>
                  </a:solidFill>
                </a:ln>
              </a:rPr>
              <a:t/>
            </a:r>
            <a:br>
              <a:rPr lang="ru-RU" sz="1800" b="0" u="sng" dirty="0" smtClean="0">
                <a:ln>
                  <a:solidFill>
                    <a:schemeClr val="tx2">
                      <a:lumMod val="75000"/>
                    </a:schemeClr>
                  </a:solidFill>
                </a:ln>
              </a:rPr>
            </a:br>
            <a:r>
              <a:rPr lang="ru-RU" sz="1800" b="0" u="sng" dirty="0" smtClean="0">
                <a:ln>
                  <a:solidFill>
                    <a:schemeClr val="tx2">
                      <a:lumMod val="75000"/>
                    </a:schemeClr>
                  </a:solidFill>
                </a:ln>
              </a:rPr>
              <a:t>новых знаний</a:t>
            </a:r>
            <a:r>
              <a:rPr lang="ru-RU" sz="1800" b="0" dirty="0" smtClean="0">
                <a:ln>
                  <a:solidFill>
                    <a:schemeClr val="tx2">
                      <a:lumMod val="75000"/>
                    </a:schemeClr>
                  </a:solidFill>
                </a:ln>
              </a:rPr>
              <a:t/>
            </a:r>
            <a:br>
              <a:rPr lang="ru-RU" sz="1800" b="0" dirty="0" smtClean="0">
                <a:ln>
                  <a:solidFill>
                    <a:schemeClr val="tx2">
                      <a:lumMod val="75000"/>
                    </a:schemeClr>
                  </a:solidFill>
                </a:ln>
              </a:rPr>
            </a:br>
            <a:r>
              <a:rPr lang="ru-RU" sz="1800" b="0" dirty="0">
                <a:ln>
                  <a:solidFill>
                    <a:schemeClr val="tx2">
                      <a:lumMod val="75000"/>
                    </a:schemeClr>
                  </a:solidFill>
                </a:ln>
              </a:rPr>
              <a:t/>
            </a:r>
            <a:br>
              <a:rPr lang="ru-RU" sz="1800" b="0" dirty="0">
                <a:ln>
                  <a:solidFill>
                    <a:schemeClr val="tx2">
                      <a:lumMod val="75000"/>
                    </a:schemeClr>
                  </a:solidFill>
                </a:ln>
              </a:rPr>
            </a:br>
            <a:r>
              <a:rPr lang="ru-RU" sz="1800" b="0" u="sng" dirty="0" smtClean="0">
                <a:ln>
                  <a:solidFill>
                    <a:schemeClr val="tx2">
                      <a:lumMod val="75000"/>
                    </a:schemeClr>
                  </a:solidFill>
                </a:ln>
              </a:rPr>
              <a:t>+Развитию </a:t>
            </a:r>
            <a:r>
              <a:rPr lang="ru-RU" sz="1800" b="0" u="sng" dirty="0">
                <a:ln>
                  <a:solidFill>
                    <a:schemeClr val="tx2">
                      <a:lumMod val="75000"/>
                    </a:schemeClr>
                  </a:solidFill>
                </a:ln>
              </a:rPr>
              <a:t>психофизических </a:t>
            </a:r>
            <a:r>
              <a:rPr lang="ru-RU" sz="1800" b="0" u="sng" dirty="0" smtClean="0">
                <a:ln>
                  <a:solidFill>
                    <a:schemeClr val="tx2">
                      <a:lumMod val="75000"/>
                    </a:schemeClr>
                  </a:solidFill>
                </a:ln>
              </a:rPr>
              <a:t>функций</a:t>
            </a:r>
            <a:br>
              <a:rPr lang="ru-RU" sz="1800" b="0" u="sng" dirty="0" smtClean="0">
                <a:ln>
                  <a:solidFill>
                    <a:schemeClr val="tx2">
                      <a:lumMod val="75000"/>
                    </a:schemeClr>
                  </a:solidFill>
                </a:ln>
              </a:rPr>
            </a:br>
            <a:r>
              <a:rPr lang="ru-RU" sz="1800" b="0" dirty="0">
                <a:ln>
                  <a:solidFill>
                    <a:schemeClr val="tx2">
                      <a:lumMod val="75000"/>
                    </a:schemeClr>
                  </a:solidFill>
                </a:ln>
              </a:rPr>
              <a:t/>
            </a:r>
            <a:br>
              <a:rPr lang="ru-RU" sz="1800" b="0" dirty="0">
                <a:ln>
                  <a:solidFill>
                    <a:schemeClr val="tx2">
                      <a:lumMod val="75000"/>
                    </a:schemeClr>
                  </a:solidFill>
                </a:ln>
              </a:rPr>
            </a:br>
            <a:r>
              <a:rPr lang="ru-RU" sz="1800" b="0" u="sng" dirty="0" smtClean="0">
                <a:ln>
                  <a:solidFill>
                    <a:schemeClr val="tx2">
                      <a:lumMod val="75000"/>
                    </a:schemeClr>
                  </a:solidFill>
                </a:ln>
              </a:rPr>
              <a:t>+Улучшению </a:t>
            </a:r>
            <a:r>
              <a:rPr lang="ru-RU" sz="1800" b="0" u="sng" dirty="0">
                <a:ln>
                  <a:solidFill>
                    <a:schemeClr val="tx2">
                      <a:lumMod val="75000"/>
                    </a:schemeClr>
                  </a:solidFill>
                </a:ln>
              </a:rPr>
              <a:t>координации </a:t>
            </a:r>
            <a:r>
              <a:rPr lang="ru-RU" sz="1800" b="0" u="sng" dirty="0" smtClean="0">
                <a:ln>
                  <a:solidFill>
                    <a:schemeClr val="tx2">
                      <a:lumMod val="75000"/>
                    </a:schemeClr>
                  </a:solidFill>
                </a:ln>
              </a:rPr>
              <a:t>движений</a:t>
            </a:r>
            <a:br>
              <a:rPr lang="ru-RU" sz="1800" b="0" u="sng" dirty="0" smtClean="0">
                <a:ln>
                  <a:solidFill>
                    <a:schemeClr val="tx2">
                      <a:lumMod val="75000"/>
                    </a:schemeClr>
                  </a:solidFill>
                </a:ln>
              </a:rPr>
            </a:br>
            <a:r>
              <a:rPr lang="ru-RU" sz="1800" b="0" dirty="0">
                <a:ln>
                  <a:solidFill>
                    <a:schemeClr val="tx2">
                      <a:lumMod val="75000"/>
                    </a:schemeClr>
                  </a:solidFill>
                </a:ln>
              </a:rPr>
              <a:t/>
            </a:r>
            <a:br>
              <a:rPr lang="ru-RU" sz="1800" b="0" dirty="0">
                <a:ln>
                  <a:solidFill>
                    <a:schemeClr val="tx2">
                      <a:lumMod val="75000"/>
                    </a:schemeClr>
                  </a:solidFill>
                </a:ln>
              </a:rPr>
            </a:br>
            <a:r>
              <a:rPr lang="ru-RU" sz="1800" b="0" u="sng" dirty="0" smtClean="0">
                <a:ln>
                  <a:solidFill>
                    <a:schemeClr val="tx2">
                      <a:lumMod val="75000"/>
                    </a:schemeClr>
                  </a:solidFill>
                </a:ln>
              </a:rPr>
              <a:t>+Укреплению </a:t>
            </a:r>
            <a:r>
              <a:rPr lang="ru-RU" sz="1800" b="0" u="sng" dirty="0">
                <a:ln>
                  <a:solidFill>
                    <a:schemeClr val="tx2">
                      <a:lumMod val="75000"/>
                    </a:schemeClr>
                  </a:solidFill>
                </a:ln>
              </a:rPr>
              <a:t>нервной </a:t>
            </a:r>
            <a:r>
              <a:rPr lang="ru-RU" sz="1800" b="0" u="sng" dirty="0" smtClean="0">
                <a:ln>
                  <a:solidFill>
                    <a:schemeClr val="tx2">
                      <a:lumMod val="75000"/>
                    </a:schemeClr>
                  </a:solidFill>
                </a:ln>
              </a:rPr>
              <a:t>системы</a:t>
            </a:r>
            <a:r>
              <a:rPr lang="ru-RU" sz="1800" b="0" dirty="0" smtClean="0">
                <a:ln>
                  <a:solidFill>
                    <a:schemeClr val="tx2">
                      <a:lumMod val="75000"/>
                    </a:schemeClr>
                  </a:solidFill>
                </a:ln>
              </a:rPr>
              <a:t/>
            </a:r>
            <a:br>
              <a:rPr lang="ru-RU" sz="1800" b="0" dirty="0" smtClean="0">
                <a:ln>
                  <a:solidFill>
                    <a:schemeClr val="tx2">
                      <a:lumMod val="75000"/>
                    </a:schemeClr>
                  </a:solidFill>
                </a:ln>
              </a:rPr>
            </a:br>
            <a:r>
              <a:rPr lang="ru-RU" sz="1800" b="0" dirty="0">
                <a:ln>
                  <a:solidFill>
                    <a:schemeClr val="tx2">
                      <a:lumMod val="75000"/>
                    </a:schemeClr>
                  </a:solidFill>
                </a:ln>
              </a:rPr>
              <a:t/>
            </a:r>
            <a:br>
              <a:rPr lang="ru-RU" sz="1800" b="0" dirty="0">
                <a:ln>
                  <a:solidFill>
                    <a:schemeClr val="tx2">
                      <a:lumMod val="75000"/>
                    </a:schemeClr>
                  </a:solidFill>
                </a:ln>
              </a:rPr>
            </a:br>
            <a:r>
              <a:rPr lang="ru-RU" sz="1800" b="0" u="sng" dirty="0" smtClean="0">
                <a:ln>
                  <a:solidFill>
                    <a:schemeClr val="tx2">
                      <a:lumMod val="75000"/>
                    </a:schemeClr>
                  </a:solidFill>
                </a:ln>
              </a:rPr>
              <a:t>+Расширению </a:t>
            </a:r>
            <a:r>
              <a:rPr lang="ru-RU" sz="1800" b="0" u="sng" dirty="0">
                <a:ln>
                  <a:solidFill>
                    <a:schemeClr val="tx2">
                      <a:lumMod val="75000"/>
                    </a:schemeClr>
                  </a:solidFill>
                </a:ln>
              </a:rPr>
              <a:t>границ возможностей </a:t>
            </a:r>
            <a:r>
              <a:rPr lang="ru-RU" sz="1800" b="0" u="sng" dirty="0" smtClean="0">
                <a:ln>
                  <a:solidFill>
                    <a:schemeClr val="tx2">
                      <a:lumMod val="75000"/>
                    </a:schemeClr>
                  </a:solidFill>
                </a:ln>
              </a:rPr>
              <a:t>мозга</a:t>
            </a:r>
            <a:r>
              <a:rPr lang="ru-RU" sz="1800" b="0" dirty="0" smtClean="0">
                <a:ln>
                  <a:solidFill>
                    <a:schemeClr val="tx2">
                      <a:lumMod val="75000"/>
                    </a:schemeClr>
                  </a:solidFill>
                </a:ln>
              </a:rPr>
              <a:t/>
            </a:r>
            <a:br>
              <a:rPr lang="ru-RU" sz="1800" b="0" dirty="0" smtClean="0">
                <a:ln>
                  <a:solidFill>
                    <a:schemeClr val="tx2">
                      <a:lumMod val="75000"/>
                    </a:schemeClr>
                  </a:solidFill>
                </a:ln>
              </a:rPr>
            </a:br>
            <a:r>
              <a:rPr lang="ru-RU" sz="1800" b="0" dirty="0">
                <a:ln>
                  <a:solidFill>
                    <a:schemeClr val="tx2">
                      <a:lumMod val="75000"/>
                    </a:schemeClr>
                  </a:solidFill>
                </a:ln>
              </a:rPr>
              <a:t/>
            </a:r>
            <a:br>
              <a:rPr lang="ru-RU" sz="1800" b="0" dirty="0">
                <a:ln>
                  <a:solidFill>
                    <a:schemeClr val="tx2">
                      <a:lumMod val="75000"/>
                    </a:schemeClr>
                  </a:solidFill>
                </a:ln>
              </a:rPr>
            </a:br>
            <a:r>
              <a:rPr lang="ru-RU" sz="1800" b="0" dirty="0" smtClean="0">
                <a:ln>
                  <a:solidFill>
                    <a:schemeClr val="tx2">
                      <a:lumMod val="75000"/>
                    </a:schemeClr>
                  </a:solidFill>
                </a:ln>
              </a:rPr>
              <a:t/>
            </a:r>
            <a:br>
              <a:rPr lang="ru-RU" sz="1800" b="0" dirty="0" smtClean="0">
                <a:ln>
                  <a:solidFill>
                    <a:schemeClr val="tx2">
                      <a:lumMod val="75000"/>
                    </a:schemeClr>
                  </a:solidFill>
                </a:ln>
              </a:rPr>
            </a:br>
            <a:r>
              <a:rPr lang="ru-RU" sz="2800" b="0" dirty="0" smtClean="0">
                <a:ln>
                  <a:solidFill>
                    <a:schemeClr val="tx2">
                      <a:lumMod val="75000"/>
                    </a:schemeClr>
                  </a:solidFill>
                </a:ln>
              </a:rPr>
              <a:t>Н</a:t>
            </a:r>
            <a:r>
              <a:rPr lang="ru-RU" sz="1800" b="0" dirty="0" smtClean="0">
                <a:ln>
                  <a:solidFill>
                    <a:schemeClr val="tx2">
                      <a:lumMod val="75000"/>
                    </a:schemeClr>
                  </a:solidFill>
                </a:ln>
              </a:rPr>
              <a:t>ейрогимнастика </a:t>
            </a:r>
            <a:r>
              <a:rPr lang="ru-RU" sz="1800" b="0" dirty="0">
                <a:ln>
                  <a:solidFill>
                    <a:schemeClr val="tx2">
                      <a:lumMod val="75000"/>
                    </a:schemeClr>
                  </a:solidFill>
                </a:ln>
              </a:rPr>
              <a:t>полезна и для детей, и для взрослых. </a:t>
            </a:r>
            <a:r>
              <a:rPr lang="ru-RU" sz="1800" b="0" dirty="0" smtClean="0">
                <a:ln>
                  <a:solidFill>
                    <a:schemeClr val="tx2">
                      <a:lumMod val="75000"/>
                    </a:schemeClr>
                  </a:solidFill>
                </a:ln>
              </a:rPr>
              <a:t/>
            </a:r>
            <a:br>
              <a:rPr lang="ru-RU" sz="1800" b="0" dirty="0" smtClean="0">
                <a:ln>
                  <a:solidFill>
                    <a:schemeClr val="tx2">
                      <a:lumMod val="75000"/>
                    </a:schemeClr>
                  </a:solidFill>
                </a:ln>
              </a:rPr>
            </a:br>
            <a:r>
              <a:rPr lang="ru-RU" sz="2700" b="0" dirty="0" smtClean="0">
                <a:ln>
                  <a:solidFill>
                    <a:schemeClr val="tx2">
                      <a:lumMod val="75000"/>
                    </a:schemeClr>
                  </a:solidFill>
                </a:ln>
              </a:rPr>
              <a:t>О</a:t>
            </a:r>
            <a:r>
              <a:rPr lang="ru-RU" sz="1800" b="0" dirty="0" smtClean="0">
                <a:ln>
                  <a:solidFill>
                    <a:schemeClr val="tx2">
                      <a:lumMod val="75000"/>
                    </a:schemeClr>
                  </a:solidFill>
                </a:ln>
              </a:rPr>
              <a:t>чень </a:t>
            </a:r>
            <a:r>
              <a:rPr lang="ru-RU" sz="1800" b="0" dirty="0">
                <a:ln>
                  <a:solidFill>
                    <a:schemeClr val="tx2">
                      <a:lumMod val="75000"/>
                    </a:schemeClr>
                  </a:solidFill>
                </a:ln>
              </a:rPr>
              <a:t>эффективная при работе с детьми, </a:t>
            </a:r>
            <a:r>
              <a:rPr lang="ru-RU" sz="1800" b="0" dirty="0" smtClean="0">
                <a:ln>
                  <a:solidFill>
                    <a:schemeClr val="tx2">
                      <a:lumMod val="75000"/>
                    </a:schemeClr>
                  </a:solidFill>
                </a:ln>
              </a:rPr>
              <a:t>имеющими</a:t>
            </a:r>
            <a:br>
              <a:rPr lang="ru-RU" sz="1800" b="0" dirty="0" smtClean="0">
                <a:ln>
                  <a:solidFill>
                    <a:schemeClr val="tx2">
                      <a:lumMod val="75000"/>
                    </a:schemeClr>
                  </a:solidFill>
                </a:ln>
              </a:rPr>
            </a:br>
            <a:r>
              <a:rPr lang="ru-RU" sz="1800" b="0" dirty="0" smtClean="0">
                <a:ln>
                  <a:solidFill>
                    <a:schemeClr val="tx2">
                      <a:lumMod val="75000"/>
                    </a:schemeClr>
                  </a:solidFill>
                </a:ln>
              </a:rPr>
              <a:t> </a:t>
            </a:r>
            <a:r>
              <a:rPr lang="ru-RU" sz="1800" b="0" dirty="0">
                <a:ln>
                  <a:solidFill>
                    <a:schemeClr val="tx2">
                      <a:lumMod val="75000"/>
                    </a:schemeClr>
                  </a:solidFill>
                </a:ln>
              </a:rPr>
              <a:t>проблемы в развитии.</a:t>
            </a:r>
            <a:br>
              <a:rPr lang="ru-RU" sz="1800" b="0" dirty="0">
                <a:ln>
                  <a:solidFill>
                    <a:schemeClr val="tx2">
                      <a:lumMod val="75000"/>
                    </a:schemeClr>
                  </a:solidFill>
                </a:ln>
              </a:rPr>
            </a:br>
            <a:endParaRPr lang="ru-RU" sz="1800" dirty="0">
              <a:ln>
                <a:solidFill>
                  <a:schemeClr val="tx2">
                    <a:lumMod val="75000"/>
                  </a:schemeClr>
                </a:solidFill>
              </a:ln>
            </a:endParaRPr>
          </a:p>
        </p:txBody>
      </p:sp>
      <p:sp>
        <p:nvSpPr>
          <p:cNvPr id="3" name="Текст 2"/>
          <p:cNvSpPr>
            <a:spLocks noGrp="1"/>
          </p:cNvSpPr>
          <p:nvPr>
            <p:ph type="body" idx="1"/>
          </p:nvPr>
        </p:nvSpPr>
        <p:spPr>
          <a:xfrm>
            <a:off x="107505" y="404664"/>
            <a:ext cx="7776864" cy="864096"/>
          </a:xfrm>
        </p:spPr>
        <p:txBody>
          <a:bodyPr>
            <a:normAutofit fontScale="85000" lnSpcReduction="20000"/>
          </a:bodyPr>
          <a:lstStyle/>
          <a:p>
            <a:r>
              <a:rPr lang="ru-RU" dirty="0" smtClean="0">
                <a:solidFill>
                  <a:schemeClr val="accent2">
                    <a:lumMod val="50000"/>
                  </a:schemeClr>
                </a:solidFill>
              </a:rPr>
              <a:t>Кинезиология </a:t>
            </a:r>
            <a:r>
              <a:rPr lang="ru-RU" dirty="0" smtClean="0">
                <a:solidFill>
                  <a:schemeClr val="accent6">
                    <a:lumMod val="50000"/>
                  </a:schemeClr>
                </a:solidFill>
              </a:rPr>
              <a:t>– это </a:t>
            </a:r>
            <a:r>
              <a:rPr lang="ru-RU" dirty="0">
                <a:solidFill>
                  <a:schemeClr val="accent6">
                    <a:lumMod val="50000"/>
                  </a:schemeClr>
                </a:solidFill>
              </a:rPr>
              <a:t>наука о развитии умственных способностей и достижении физического здоровья через двигательные упражнения</a:t>
            </a:r>
            <a:r>
              <a:rPr lang="ru-RU" dirty="0" smtClean="0">
                <a:solidFill>
                  <a:schemeClr val="accent6">
                    <a:lumMod val="50000"/>
                  </a:schemeClr>
                </a:solidFill>
              </a:rPr>
              <a:t>.</a:t>
            </a:r>
          </a:p>
          <a:p>
            <a:r>
              <a:rPr lang="ru-RU" dirty="0" smtClean="0">
                <a:solidFill>
                  <a:srgbClr val="C00000"/>
                </a:solidFill>
              </a:rPr>
              <a:t>Кинезиология </a:t>
            </a:r>
            <a:r>
              <a:rPr lang="ru-RU" dirty="0" smtClean="0">
                <a:solidFill>
                  <a:schemeClr val="accent6">
                    <a:lumMod val="50000"/>
                  </a:schemeClr>
                </a:solidFill>
              </a:rPr>
              <a:t>– это нейрогимнастика, то есть</a:t>
            </a:r>
            <a:r>
              <a:rPr lang="ru-RU" dirty="0">
                <a:solidFill>
                  <a:schemeClr val="accent6">
                    <a:lumMod val="50000"/>
                  </a:schemeClr>
                </a:solidFill>
              </a:rPr>
              <a:t> </a:t>
            </a:r>
            <a:r>
              <a:rPr lang="ru-RU" dirty="0" smtClean="0">
                <a:solidFill>
                  <a:schemeClr val="accent6">
                    <a:lumMod val="50000"/>
                  </a:schemeClr>
                </a:solidFill>
              </a:rPr>
              <a:t>гимнастика для мозга.</a:t>
            </a:r>
            <a:endParaRPr lang="ru-RU" dirty="0">
              <a:solidFill>
                <a:schemeClr val="accent6">
                  <a:lumMod val="50000"/>
                </a:schemeClr>
              </a:solidFill>
            </a:endParaRPr>
          </a:p>
        </p:txBody>
      </p:sp>
      <p:pic>
        <p:nvPicPr>
          <p:cNvPr id="7" name="Picture 2" descr="https://avatars.mds.yandex.net/get-zen_doc/1602847/pub_5c8c6b85ee822b00b38b1f59_5c8c7b50519bad00b489fb87/scale_1200"/>
          <p:cNvPicPr>
            <a:picLocks noChangeAspect="1" noChangeArrowheads="1"/>
          </p:cNvPicPr>
          <p:nvPr/>
        </p:nvPicPr>
        <p:blipFill>
          <a:blip r:embed="rId2" cstate="print"/>
          <a:srcRect/>
          <a:stretch>
            <a:fillRect/>
          </a:stretch>
        </p:blipFill>
        <p:spPr bwMode="auto">
          <a:xfrm>
            <a:off x="6516216" y="2060848"/>
            <a:ext cx="2511386" cy="33816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501008"/>
            <a:ext cx="7772400" cy="2267967"/>
          </a:xfrm>
        </p:spPr>
        <p:txBody>
          <a:bodyPr>
            <a:normAutofit/>
          </a:bodyPr>
          <a:lstStyle/>
          <a:p>
            <a:pPr algn="l"/>
            <a:r>
              <a:rPr lang="ru-RU" sz="2000" dirty="0" smtClean="0">
                <a:solidFill>
                  <a:schemeClr val="accent4">
                    <a:lumMod val="50000"/>
                  </a:schemeClr>
                </a:solidFill>
              </a:rPr>
              <a:t>Могут использоваться:</a:t>
            </a:r>
            <a:r>
              <a:rPr lang="ru-RU" sz="2000" dirty="0" smtClean="0"/>
              <a:t/>
            </a:r>
            <a:br>
              <a:rPr lang="ru-RU" sz="2000" dirty="0" smtClean="0"/>
            </a:br>
            <a:r>
              <a:rPr lang="ru-RU" sz="2000" dirty="0" smtClean="0"/>
              <a:t/>
            </a:r>
            <a:br>
              <a:rPr lang="ru-RU" sz="2000" dirty="0" smtClean="0"/>
            </a:br>
            <a:r>
              <a:rPr lang="ru-RU" sz="2000" dirty="0" smtClean="0">
                <a:solidFill>
                  <a:srgbClr val="002060"/>
                </a:solidFill>
              </a:rPr>
              <a:t>- на занятиях НОД</a:t>
            </a:r>
            <a:br>
              <a:rPr lang="ru-RU" sz="2000" dirty="0" smtClean="0">
                <a:solidFill>
                  <a:srgbClr val="002060"/>
                </a:solidFill>
              </a:rPr>
            </a:br>
            <a:r>
              <a:rPr lang="ru-RU" sz="2000" dirty="0" smtClean="0">
                <a:solidFill>
                  <a:srgbClr val="002060"/>
                </a:solidFill>
              </a:rPr>
              <a:t>- как физминутки</a:t>
            </a:r>
            <a:br>
              <a:rPr lang="ru-RU" sz="2000" dirty="0" smtClean="0">
                <a:solidFill>
                  <a:srgbClr val="002060"/>
                </a:solidFill>
              </a:rPr>
            </a:br>
            <a:r>
              <a:rPr lang="ru-RU" sz="2000" dirty="0" smtClean="0">
                <a:solidFill>
                  <a:srgbClr val="002060"/>
                </a:solidFill>
              </a:rPr>
              <a:t>- в качестве игр в свободное время</a:t>
            </a:r>
            <a:br>
              <a:rPr lang="ru-RU" sz="2000" dirty="0" smtClean="0">
                <a:solidFill>
                  <a:srgbClr val="002060"/>
                </a:solidFill>
              </a:rPr>
            </a:br>
            <a:r>
              <a:rPr lang="ru-RU" sz="2000" dirty="0" smtClean="0">
                <a:solidFill>
                  <a:srgbClr val="002060"/>
                </a:solidFill>
              </a:rPr>
              <a:t>- на прогулке</a:t>
            </a:r>
            <a:endParaRPr lang="ru-RU" sz="2000" dirty="0">
              <a:solidFill>
                <a:srgbClr val="002060"/>
              </a:solidFill>
            </a:endParaRPr>
          </a:p>
        </p:txBody>
      </p:sp>
      <p:sp>
        <p:nvSpPr>
          <p:cNvPr id="3" name="Текст 2"/>
          <p:cNvSpPr>
            <a:spLocks noGrp="1"/>
          </p:cNvSpPr>
          <p:nvPr>
            <p:ph type="body" idx="1"/>
          </p:nvPr>
        </p:nvSpPr>
        <p:spPr>
          <a:xfrm>
            <a:off x="251520" y="332656"/>
            <a:ext cx="7704856" cy="2520280"/>
          </a:xfrm>
        </p:spPr>
        <p:txBody>
          <a:bodyPr>
            <a:normAutofit fontScale="77500" lnSpcReduction="20000"/>
          </a:bodyPr>
          <a:lstStyle/>
          <a:p>
            <a:pPr algn="l"/>
            <a:r>
              <a:rPr lang="ru-RU" sz="3200" b="1" dirty="0" smtClean="0">
                <a:solidFill>
                  <a:srgbClr val="7030A0"/>
                </a:solidFill>
              </a:rPr>
              <a:t>Виды упражнений:</a:t>
            </a:r>
          </a:p>
          <a:p>
            <a:pPr algn="l"/>
            <a:r>
              <a:rPr lang="ru-RU" sz="2800" dirty="0" smtClean="0">
                <a:solidFill>
                  <a:srgbClr val="FF0000"/>
                </a:solidFill>
              </a:rPr>
              <a:t>-растяжки</a:t>
            </a:r>
            <a:r>
              <a:rPr lang="ru-RU" sz="2800" dirty="0">
                <a:solidFill>
                  <a:srgbClr val="FF0000"/>
                </a:solidFill>
              </a:rPr>
              <a:t>;</a:t>
            </a:r>
            <a:endParaRPr lang="ru-RU" sz="2800" dirty="0" smtClean="0">
              <a:solidFill>
                <a:srgbClr val="FF0000"/>
              </a:solidFill>
            </a:endParaRPr>
          </a:p>
          <a:p>
            <a:pPr algn="l"/>
            <a:r>
              <a:rPr lang="ru-RU" sz="2800" dirty="0" smtClean="0">
                <a:solidFill>
                  <a:srgbClr val="FF0000"/>
                </a:solidFill>
              </a:rPr>
              <a:t> -дыхательные упражнения; </a:t>
            </a:r>
          </a:p>
          <a:p>
            <a:pPr algn="l"/>
            <a:r>
              <a:rPr lang="ru-RU" sz="2800" dirty="0" smtClean="0">
                <a:solidFill>
                  <a:srgbClr val="FF0000"/>
                </a:solidFill>
              </a:rPr>
              <a:t>-глазодвигательные упражнения; </a:t>
            </a:r>
          </a:p>
          <a:p>
            <a:pPr algn="l"/>
            <a:r>
              <a:rPr lang="ru-RU" sz="2800" dirty="0" smtClean="0">
                <a:solidFill>
                  <a:srgbClr val="FF0000"/>
                </a:solidFill>
              </a:rPr>
              <a:t>-телесные упражнения</a:t>
            </a:r>
            <a:r>
              <a:rPr lang="ru-RU" sz="2800" dirty="0">
                <a:solidFill>
                  <a:srgbClr val="FF0000"/>
                </a:solidFill>
              </a:rPr>
              <a:t>;</a:t>
            </a:r>
            <a:endParaRPr lang="ru-RU" sz="2800" dirty="0" smtClean="0">
              <a:solidFill>
                <a:srgbClr val="FF0000"/>
              </a:solidFill>
            </a:endParaRPr>
          </a:p>
          <a:p>
            <a:pPr algn="l"/>
            <a:r>
              <a:rPr lang="ru-RU" sz="2800" dirty="0" smtClean="0">
                <a:solidFill>
                  <a:srgbClr val="FF0000"/>
                </a:solidFill>
              </a:rPr>
              <a:t>- </a:t>
            </a:r>
            <a:r>
              <a:rPr lang="ru-RU" sz="2800" dirty="0">
                <a:solidFill>
                  <a:srgbClr val="FF0000"/>
                </a:solidFill>
              </a:rPr>
              <a:t>упражнения для развития мелкой </a:t>
            </a:r>
            <a:r>
              <a:rPr lang="ru-RU" sz="2800" dirty="0" smtClean="0">
                <a:solidFill>
                  <a:srgbClr val="FF0000"/>
                </a:solidFill>
              </a:rPr>
              <a:t>моторики; </a:t>
            </a:r>
          </a:p>
          <a:p>
            <a:pPr algn="l"/>
            <a:r>
              <a:rPr lang="ru-RU" sz="2800" dirty="0" smtClean="0">
                <a:solidFill>
                  <a:srgbClr val="FF0000"/>
                </a:solidFill>
              </a:rPr>
              <a:t>-упражнения </a:t>
            </a:r>
            <a:r>
              <a:rPr lang="ru-RU" sz="2800" dirty="0">
                <a:solidFill>
                  <a:srgbClr val="FF0000"/>
                </a:solidFill>
              </a:rPr>
              <a:t>на </a:t>
            </a:r>
            <a:r>
              <a:rPr lang="ru-RU" sz="2800" dirty="0" smtClean="0">
                <a:solidFill>
                  <a:srgbClr val="FF0000"/>
                </a:solidFill>
              </a:rPr>
              <a:t>релаксацию;</a:t>
            </a:r>
            <a:endParaRPr lang="ru-RU" sz="2800" dirty="0">
              <a:solidFill>
                <a:srgbClr val="FF0000"/>
              </a:solidFill>
            </a:endParaRPr>
          </a:p>
        </p:txBody>
      </p:sp>
      <p:pic>
        <p:nvPicPr>
          <p:cNvPr id="5" name="Picture 2" descr="https://st4.depositphotos.com/2800301/28260/v/950/depositphotos_282602276-stock-illustration-back-to-school-vector-icons.jpg"/>
          <p:cNvPicPr>
            <a:picLocks noChangeAspect="1" noChangeArrowheads="1"/>
          </p:cNvPicPr>
          <p:nvPr/>
        </p:nvPicPr>
        <p:blipFill>
          <a:blip r:embed="rId2" cstate="print"/>
          <a:srcRect/>
          <a:stretch>
            <a:fillRect/>
          </a:stretch>
        </p:blipFill>
        <p:spPr bwMode="auto">
          <a:xfrm>
            <a:off x="5796136" y="2564904"/>
            <a:ext cx="2880320" cy="28803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052736"/>
            <a:ext cx="6369967" cy="3600400"/>
          </a:xfrm>
        </p:spPr>
        <p:txBody>
          <a:bodyPr>
            <a:normAutofit fontScale="90000"/>
          </a:bodyPr>
          <a:lstStyle/>
          <a:p>
            <a:pPr algn="l"/>
            <a:r>
              <a:rPr lang="ru-RU" sz="1600" dirty="0" smtClean="0">
                <a:solidFill>
                  <a:srgbClr val="002060"/>
                </a:solidFill>
              </a:rPr>
              <a:t>1. При </a:t>
            </a:r>
            <a:r>
              <a:rPr lang="ru-RU" sz="1600" dirty="0">
                <a:solidFill>
                  <a:srgbClr val="002060"/>
                </a:solidFill>
              </a:rPr>
              <a:t>проведении обычной обучающей программы она может прерываться комплексом кинезиологических упражнений, тогда как творческие моменты желательно не прерывать</a:t>
            </a:r>
            <a:r>
              <a:rPr lang="ru-RU" sz="1600" dirty="0" smtClean="0">
                <a:solidFill>
                  <a:srgbClr val="002060"/>
                </a:solidFill>
              </a:rPr>
              <a:t>.</a:t>
            </a:r>
            <a:br>
              <a:rPr lang="ru-RU" sz="1600" dirty="0" smtClean="0">
                <a:solidFill>
                  <a:srgbClr val="002060"/>
                </a:solidFill>
              </a:rPr>
            </a:br>
            <a:r>
              <a:rPr lang="ru-RU" sz="1600" dirty="0">
                <a:solidFill>
                  <a:srgbClr val="002060"/>
                </a:solidFill>
              </a:rPr>
              <a:t/>
            </a:r>
            <a:br>
              <a:rPr lang="ru-RU" sz="1600" dirty="0">
                <a:solidFill>
                  <a:srgbClr val="002060"/>
                </a:solidFill>
              </a:rPr>
            </a:br>
            <a:r>
              <a:rPr lang="ru-RU" sz="1600" dirty="0">
                <a:solidFill>
                  <a:srgbClr val="002060"/>
                </a:solidFill>
              </a:rPr>
              <a:t> </a:t>
            </a:r>
            <a:r>
              <a:rPr lang="ru-RU" sz="1600" dirty="0" smtClean="0">
                <a:solidFill>
                  <a:srgbClr val="002060"/>
                </a:solidFill>
              </a:rPr>
              <a:t>2. Если </a:t>
            </a:r>
            <a:r>
              <a:rPr lang="ru-RU" sz="1600" dirty="0">
                <a:solidFill>
                  <a:srgbClr val="002060"/>
                </a:solidFill>
              </a:rPr>
              <a:t>планируется занятие, включающее интенсивную умственную нагрузку или образное мышление, двигательные упражнения проводятся перед уроком. </a:t>
            </a:r>
            <a:r>
              <a:rPr lang="ru-RU" sz="1600" dirty="0" smtClean="0">
                <a:solidFill>
                  <a:srgbClr val="002060"/>
                </a:solidFill>
              </a:rPr>
              <a:t/>
            </a:r>
            <a:br>
              <a:rPr lang="ru-RU" sz="1600" dirty="0" smtClean="0">
                <a:solidFill>
                  <a:srgbClr val="002060"/>
                </a:solidFill>
              </a:rPr>
            </a:br>
            <a:r>
              <a:rPr lang="ru-RU" sz="1600" dirty="0">
                <a:solidFill>
                  <a:srgbClr val="002060"/>
                </a:solidFill>
              </a:rPr>
              <a:t/>
            </a:r>
            <a:br>
              <a:rPr lang="ru-RU" sz="1600" dirty="0">
                <a:solidFill>
                  <a:srgbClr val="002060"/>
                </a:solidFill>
              </a:rPr>
            </a:br>
            <a:r>
              <a:rPr lang="ru-RU" sz="1600" dirty="0" smtClean="0">
                <a:solidFill>
                  <a:srgbClr val="002060"/>
                </a:solidFill>
              </a:rPr>
              <a:t>3. Стоит </a:t>
            </a:r>
            <a:r>
              <a:rPr lang="ru-RU" sz="1600" dirty="0">
                <a:solidFill>
                  <a:srgbClr val="002060"/>
                </a:solidFill>
              </a:rPr>
              <a:t>помнить, что кинезиология не всегда дает мгновенный эффект, иногда изменения происходят постепенно, совершенствуется речь, движения, повышается умственная активность. </a:t>
            </a:r>
            <a:r>
              <a:rPr lang="ru-RU" sz="1600" dirty="0" smtClean="0">
                <a:solidFill>
                  <a:srgbClr val="002060"/>
                </a:solidFill>
              </a:rPr>
              <a:t/>
            </a:r>
            <a:br>
              <a:rPr lang="ru-RU" sz="1600" dirty="0" smtClean="0">
                <a:solidFill>
                  <a:srgbClr val="002060"/>
                </a:solidFill>
              </a:rPr>
            </a:br>
            <a:r>
              <a:rPr lang="ru-RU" sz="1600" dirty="0" smtClean="0">
                <a:solidFill>
                  <a:srgbClr val="002060"/>
                </a:solidFill>
              </a:rPr>
              <a:t/>
            </a:r>
            <a:br>
              <a:rPr lang="ru-RU" sz="1600" dirty="0" smtClean="0">
                <a:solidFill>
                  <a:srgbClr val="002060"/>
                </a:solidFill>
              </a:rPr>
            </a:br>
            <a:r>
              <a:rPr lang="ru-RU" sz="1600" dirty="0" smtClean="0">
                <a:solidFill>
                  <a:srgbClr val="002060"/>
                </a:solidFill>
              </a:rPr>
              <a:t>4.</a:t>
            </a:r>
            <a:r>
              <a:rPr lang="ru-RU" sz="1400" b="0" dirty="0" smtClean="0"/>
              <a:t> </a:t>
            </a:r>
            <a:r>
              <a:rPr lang="ru-RU" sz="1600" dirty="0" smtClean="0">
                <a:solidFill>
                  <a:srgbClr val="002060"/>
                </a:solidFill>
              </a:rPr>
              <a:t>Продолжительность занятий зависит от возраста и может составлять от 5 -10 до 20-35 минут в день. </a:t>
            </a:r>
            <a:br>
              <a:rPr lang="ru-RU" sz="1600" dirty="0" smtClean="0">
                <a:solidFill>
                  <a:srgbClr val="002060"/>
                </a:solidFill>
              </a:rPr>
            </a:br>
            <a:r>
              <a:rPr lang="ru-RU" sz="1600" dirty="0" smtClean="0">
                <a:solidFill>
                  <a:srgbClr val="002060"/>
                </a:solidFill>
              </a:rPr>
              <a:t/>
            </a:r>
            <a:br>
              <a:rPr lang="ru-RU" sz="1600" dirty="0" smtClean="0">
                <a:solidFill>
                  <a:srgbClr val="002060"/>
                </a:solidFill>
              </a:rPr>
            </a:br>
            <a:r>
              <a:rPr lang="ru-RU" sz="1600" dirty="0" smtClean="0">
                <a:solidFill>
                  <a:srgbClr val="002060"/>
                </a:solidFill>
              </a:rPr>
              <a:t/>
            </a:r>
            <a:br>
              <a:rPr lang="ru-RU" sz="1600" dirty="0" smtClean="0">
                <a:solidFill>
                  <a:srgbClr val="002060"/>
                </a:solidFill>
              </a:rPr>
            </a:br>
            <a:endParaRPr lang="ru-RU" sz="1600" dirty="0">
              <a:solidFill>
                <a:srgbClr val="002060"/>
              </a:solidFill>
            </a:endParaRPr>
          </a:p>
        </p:txBody>
      </p:sp>
      <p:sp>
        <p:nvSpPr>
          <p:cNvPr id="3" name="Текст 2"/>
          <p:cNvSpPr>
            <a:spLocks noGrp="1"/>
          </p:cNvSpPr>
          <p:nvPr>
            <p:ph type="body" idx="1"/>
          </p:nvPr>
        </p:nvSpPr>
        <p:spPr>
          <a:xfrm>
            <a:off x="251520" y="260649"/>
            <a:ext cx="8640959" cy="720079"/>
          </a:xfrm>
        </p:spPr>
        <p:txBody>
          <a:bodyPr>
            <a:noAutofit/>
          </a:bodyPr>
          <a:lstStyle/>
          <a:p>
            <a:pPr algn="ctr"/>
            <a:r>
              <a:rPr lang="ru-RU" sz="2800" b="1" dirty="0" smtClean="0">
                <a:solidFill>
                  <a:srgbClr val="C00000"/>
                </a:solidFill>
              </a:rPr>
              <a:t>Важные моменты в использовании кинезиологии:</a:t>
            </a:r>
            <a:endParaRPr lang="ru-RU" sz="2800" b="1" dirty="0">
              <a:solidFill>
                <a:srgbClr val="C00000"/>
              </a:solidFill>
            </a:endParaRPr>
          </a:p>
        </p:txBody>
      </p:sp>
      <p:pic>
        <p:nvPicPr>
          <p:cNvPr id="7170" name="Picture 2" descr="https://212d.ru/user_file/news/2018051413153185346302.jpg"/>
          <p:cNvPicPr>
            <a:picLocks noChangeAspect="1" noChangeArrowheads="1"/>
          </p:cNvPicPr>
          <p:nvPr/>
        </p:nvPicPr>
        <p:blipFill>
          <a:blip r:embed="rId2" cstate="print"/>
          <a:srcRect/>
          <a:stretch>
            <a:fillRect/>
          </a:stretch>
        </p:blipFill>
        <p:spPr bwMode="auto">
          <a:xfrm>
            <a:off x="4139952" y="4293096"/>
            <a:ext cx="3816424" cy="28623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204864"/>
            <a:ext cx="6255488" cy="3744416"/>
          </a:xfrm>
        </p:spPr>
        <p:txBody>
          <a:bodyPr>
            <a:normAutofit/>
          </a:bodyPr>
          <a:lstStyle/>
          <a:p>
            <a:pPr algn="l"/>
            <a:r>
              <a:rPr lang="ru-RU" sz="2400" dirty="0" smtClean="0">
                <a:solidFill>
                  <a:srgbClr val="7030A0"/>
                </a:solidFill>
                <a:latin typeface="Times New Roman" pitchFamily="18" charset="0"/>
                <a:cs typeface="Times New Roman" pitchFamily="18" charset="0"/>
              </a:rPr>
              <a:t/>
            </a:r>
            <a:br>
              <a:rPr lang="ru-RU" sz="2400" dirty="0" smtClean="0">
                <a:solidFill>
                  <a:srgbClr val="7030A0"/>
                </a:solidFill>
                <a:latin typeface="Times New Roman" pitchFamily="18" charset="0"/>
                <a:cs typeface="Times New Roman" pitchFamily="18" charset="0"/>
              </a:rPr>
            </a:br>
            <a:r>
              <a:rPr lang="ru-RU" sz="2400" dirty="0" smtClean="0">
                <a:solidFill>
                  <a:srgbClr val="7030A0"/>
                </a:solidFill>
                <a:latin typeface="Times New Roman" pitchFamily="18" charset="0"/>
                <a:cs typeface="Times New Roman" pitchFamily="18" charset="0"/>
              </a:rPr>
              <a:t/>
            </a:r>
            <a:br>
              <a:rPr lang="ru-RU" sz="2400" dirty="0" smtClean="0">
                <a:solidFill>
                  <a:srgbClr val="7030A0"/>
                </a:solidFill>
                <a:latin typeface="Times New Roman" pitchFamily="18" charset="0"/>
                <a:cs typeface="Times New Roman" pitchFamily="18" charset="0"/>
              </a:rPr>
            </a:br>
            <a:r>
              <a:rPr lang="ru-RU" sz="2400" dirty="0" smtClean="0">
                <a:solidFill>
                  <a:srgbClr val="7030A0"/>
                </a:solidFill>
                <a:latin typeface="Times New Roman" pitchFamily="18" charset="0"/>
                <a:cs typeface="Times New Roman" pitchFamily="18" charset="0"/>
              </a:rPr>
              <a:t/>
            </a:r>
            <a:br>
              <a:rPr lang="ru-RU" sz="2400" dirty="0" smtClean="0">
                <a:solidFill>
                  <a:srgbClr val="7030A0"/>
                </a:solidFill>
                <a:latin typeface="Times New Roman" pitchFamily="18" charset="0"/>
                <a:cs typeface="Times New Roman" pitchFamily="18" charset="0"/>
              </a:rPr>
            </a:br>
            <a:r>
              <a:rPr lang="ru-RU" sz="2400" dirty="0" smtClean="0">
                <a:solidFill>
                  <a:srgbClr val="7030A0"/>
                </a:solidFill>
                <a:latin typeface="Times New Roman" pitchFamily="18" charset="0"/>
                <a:cs typeface="Times New Roman" pitchFamily="18" charset="0"/>
              </a:rPr>
              <a:t>Задачи мастер-класса:</a:t>
            </a:r>
            <a:br>
              <a:rPr lang="ru-RU" sz="2400" dirty="0" smtClean="0">
                <a:solidFill>
                  <a:srgbClr val="7030A0"/>
                </a:solidFill>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1800" dirty="0" smtClean="0">
                <a:solidFill>
                  <a:schemeClr val="accent1">
                    <a:lumMod val="50000"/>
                  </a:schemeClr>
                </a:solidFill>
                <a:latin typeface="Times New Roman" pitchFamily="18" charset="0"/>
                <a:cs typeface="Times New Roman" pitchFamily="18" charset="0"/>
              </a:rPr>
              <a:t>1. привлечь педагогов к результативному воспитательно-образовательному процессу;</a:t>
            </a:r>
            <a:br>
              <a:rPr lang="ru-RU" sz="1800" dirty="0" smtClean="0">
                <a:solidFill>
                  <a:schemeClr val="accent1">
                    <a:lumMod val="50000"/>
                  </a:schemeClr>
                </a:solidFill>
                <a:latin typeface="Times New Roman" pitchFamily="18" charset="0"/>
                <a:cs typeface="Times New Roman" pitchFamily="18" charset="0"/>
              </a:rPr>
            </a:br>
            <a:r>
              <a:rPr lang="ru-RU" sz="1800" dirty="0" smtClean="0">
                <a:solidFill>
                  <a:schemeClr val="accent1">
                    <a:lumMod val="50000"/>
                  </a:schemeClr>
                </a:solidFill>
                <a:latin typeface="Times New Roman" pitchFamily="18" charset="0"/>
                <a:cs typeface="Times New Roman" pitchFamily="18" charset="0"/>
              </a:rPr>
              <a:t>2.</a:t>
            </a:r>
            <a:r>
              <a:rPr lang="ru-RU" sz="1800" dirty="0" smtClean="0"/>
              <a:t> </a:t>
            </a:r>
            <a:r>
              <a:rPr lang="ru-RU" sz="1800" dirty="0" smtClean="0">
                <a:solidFill>
                  <a:schemeClr val="accent1">
                    <a:lumMod val="50000"/>
                  </a:schemeClr>
                </a:solidFill>
                <a:latin typeface="Times New Roman" pitchFamily="18" charset="0"/>
                <a:cs typeface="Times New Roman" pitchFamily="18" charset="0"/>
              </a:rPr>
              <a:t>заинтересовать их в обучении новым приёмам и методам работы с детьми;</a:t>
            </a:r>
            <a:br>
              <a:rPr lang="ru-RU" sz="1800" dirty="0" smtClean="0">
                <a:solidFill>
                  <a:schemeClr val="accent1">
                    <a:lumMod val="50000"/>
                  </a:schemeClr>
                </a:solidFill>
                <a:latin typeface="Times New Roman" pitchFamily="18" charset="0"/>
                <a:cs typeface="Times New Roman" pitchFamily="18" charset="0"/>
              </a:rPr>
            </a:br>
            <a:endParaRPr lang="ru-RU" sz="1800" dirty="0">
              <a:solidFill>
                <a:schemeClr val="accent1">
                  <a:lumMod val="50000"/>
                </a:schemeClr>
              </a:solidFill>
              <a:latin typeface="Times New Roman" pitchFamily="18" charset="0"/>
              <a:cs typeface="Times New Roman" pitchFamily="18" charset="0"/>
            </a:endParaRPr>
          </a:p>
        </p:txBody>
      </p:sp>
      <p:sp>
        <p:nvSpPr>
          <p:cNvPr id="3" name="Текст 2"/>
          <p:cNvSpPr>
            <a:spLocks noGrp="1"/>
          </p:cNvSpPr>
          <p:nvPr>
            <p:ph type="body" idx="1"/>
          </p:nvPr>
        </p:nvSpPr>
        <p:spPr>
          <a:xfrm>
            <a:off x="1066800" y="260648"/>
            <a:ext cx="6817568" cy="2520280"/>
          </a:xfrm>
        </p:spPr>
        <p:txBody>
          <a:bodyPr>
            <a:normAutofit fontScale="77500" lnSpcReduction="20000"/>
          </a:bodyPr>
          <a:lstStyle/>
          <a:p>
            <a:pPr algn="l"/>
            <a:endParaRPr lang="ru-RU" sz="3600" b="1" dirty="0" smtClean="0">
              <a:solidFill>
                <a:schemeClr val="tx2">
                  <a:lumMod val="50000"/>
                </a:schemeClr>
              </a:solidFill>
              <a:latin typeface="Times New Roman" pitchFamily="18" charset="0"/>
              <a:cs typeface="Times New Roman" pitchFamily="18" charset="0"/>
            </a:endParaRPr>
          </a:p>
          <a:p>
            <a:pPr algn="l"/>
            <a:r>
              <a:rPr lang="ru-RU" sz="3600" b="1" dirty="0" smtClean="0">
                <a:solidFill>
                  <a:schemeClr val="tx2">
                    <a:lumMod val="50000"/>
                  </a:schemeClr>
                </a:solidFill>
                <a:latin typeface="Times New Roman" pitchFamily="18" charset="0"/>
                <a:cs typeface="Times New Roman" pitchFamily="18" charset="0"/>
              </a:rPr>
              <a:t>Цель мастер-класса:</a:t>
            </a:r>
          </a:p>
          <a:p>
            <a:pPr algn="l"/>
            <a:r>
              <a:rPr lang="ru-RU" sz="2600" b="1" dirty="0" smtClean="0">
                <a:solidFill>
                  <a:schemeClr val="tx2">
                    <a:lumMod val="50000"/>
                  </a:schemeClr>
                </a:solidFill>
                <a:latin typeface="Times New Roman" pitchFamily="18" charset="0"/>
                <a:cs typeface="Times New Roman" pitchFamily="18" charset="0"/>
              </a:rPr>
              <a:t>Познакомить педагогов с  современной здоровьесберегающей технологией – кинезиологией  через   показ и выполнение  специальных движений, упражнений и приемов, применяемых в логопедической работе с детьми дошкольного возраста;</a:t>
            </a:r>
          </a:p>
          <a:p>
            <a:pPr algn="l"/>
            <a:endParaRPr lang="ru-RU" dirty="0"/>
          </a:p>
        </p:txBody>
      </p:sp>
      <p:pic>
        <p:nvPicPr>
          <p:cNvPr id="1026" name="Picture 2" descr="hello_html_3aa7f6f7.jpg"/>
          <p:cNvPicPr>
            <a:picLocks noChangeAspect="1" noChangeArrowheads="1"/>
          </p:cNvPicPr>
          <p:nvPr/>
        </p:nvPicPr>
        <p:blipFill>
          <a:blip r:embed="rId2" cstate="print"/>
          <a:srcRect/>
          <a:stretch>
            <a:fillRect/>
          </a:stretch>
        </p:blipFill>
        <p:spPr bwMode="auto">
          <a:xfrm>
            <a:off x="6876256" y="2492896"/>
            <a:ext cx="2117976" cy="213519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1224135"/>
          </a:xfrm>
        </p:spPr>
        <p:txBody>
          <a:bodyPr>
            <a:noAutofit/>
          </a:bodyPr>
          <a:lstStyle/>
          <a:p>
            <a:r>
              <a:rPr lang="ru-RU" sz="2800" b="1" dirty="0" smtClean="0">
                <a:solidFill>
                  <a:schemeClr val="accent2">
                    <a:lumMod val="75000"/>
                  </a:schemeClr>
                </a:solidFill>
                <a:latin typeface="Comic Sans MS" pitchFamily="66" charset="0"/>
              </a:rPr>
              <a:t>Упражнение для синхронизации работы полушарий мозга</a:t>
            </a:r>
            <a:r>
              <a:rPr lang="ru-RU" sz="2800" dirty="0" smtClean="0"/>
              <a:t/>
            </a:r>
            <a:br>
              <a:rPr lang="ru-RU" sz="2800" dirty="0" smtClean="0"/>
            </a:br>
            <a:r>
              <a:rPr lang="ru-RU" sz="2800" b="1" dirty="0" smtClean="0">
                <a:solidFill>
                  <a:srgbClr val="00B050"/>
                </a:solidFill>
              </a:rPr>
              <a:t>«</a:t>
            </a:r>
            <a:r>
              <a:rPr lang="ru-RU" sz="3200" b="1" dirty="0" smtClean="0">
                <a:solidFill>
                  <a:srgbClr val="00B050"/>
                </a:solidFill>
              </a:rPr>
              <a:t>Ухо – нос – хлопок»</a:t>
            </a:r>
            <a:endParaRPr lang="ru-RU" sz="3200" b="1" dirty="0">
              <a:solidFill>
                <a:srgbClr val="00B050"/>
              </a:solidFill>
            </a:endParaRPr>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1475656" y="1772816"/>
            <a:ext cx="7272808" cy="42254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ppt_x"/>
                                          </p:val>
                                        </p:tav>
                                        <p:tav tm="100000">
                                          <p:val>
                                            <p:strVal val="#ppt_x"/>
                                          </p:val>
                                        </p:tav>
                                      </p:tavLst>
                                    </p:anim>
                                    <p:anim calcmode="lin" valueType="num">
                                      <p:cBhvr additive="base">
                                        <p:cTn id="8" dur="1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chemeClr val="accent2">
                    <a:lumMod val="75000"/>
                  </a:schemeClr>
                </a:solidFill>
                <a:latin typeface="Comic Sans MS" pitchFamily="66" charset="0"/>
              </a:rPr>
              <a:t>Упражнение для расслабления глаз и рук</a:t>
            </a:r>
            <a:endParaRPr lang="ru-RU" sz="2400" b="1" dirty="0">
              <a:solidFill>
                <a:schemeClr val="accent2">
                  <a:lumMod val="75000"/>
                </a:schemeClr>
              </a:solidFill>
              <a:latin typeface="Comic Sans MS"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827584" y="1556792"/>
            <a:ext cx="6381750"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smtClean="0">
                <a:solidFill>
                  <a:schemeClr val="accent2">
                    <a:lumMod val="50000"/>
                  </a:schemeClr>
                </a:solidFill>
                <a:latin typeface="Comic Sans MS" pitchFamily="66" charset="0"/>
              </a:rPr>
              <a:t>Упражнение для снятия непроизвольных, непреднамеренных  движений, снятия мышечных спазмов.</a:t>
            </a:r>
            <a:endParaRPr lang="ru-RU" sz="2400" b="1" dirty="0">
              <a:solidFill>
                <a:schemeClr val="accent2">
                  <a:lumMod val="50000"/>
                </a:schemeClr>
              </a:solidFill>
              <a:latin typeface="Comic Sans MS" pitchFamily="66" charset="0"/>
            </a:endParaRPr>
          </a:p>
        </p:txBody>
      </p:sp>
      <p:pic>
        <p:nvPicPr>
          <p:cNvPr id="3074" name="Picture 2"/>
          <p:cNvPicPr>
            <a:picLocks noChangeAspect="1" noChangeArrowheads="1"/>
          </p:cNvPicPr>
          <p:nvPr/>
        </p:nvPicPr>
        <p:blipFill>
          <a:blip r:embed="rId2" cstate="print"/>
          <a:srcRect/>
          <a:stretch>
            <a:fillRect/>
          </a:stretch>
        </p:blipFill>
        <p:spPr bwMode="auto">
          <a:xfrm>
            <a:off x="323528" y="1700808"/>
            <a:ext cx="7820025" cy="4848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chemeClr val="accent2">
                    <a:lumMod val="50000"/>
                  </a:schemeClr>
                </a:solidFill>
                <a:latin typeface="Comic Sans MS" pitchFamily="66" charset="0"/>
              </a:rPr>
              <a:t>Упражнение для развития мелкой моторики</a:t>
            </a:r>
            <a:endParaRPr lang="ru-RU" sz="2800" b="1" dirty="0">
              <a:solidFill>
                <a:schemeClr val="accent2">
                  <a:lumMod val="50000"/>
                </a:schemeClr>
              </a:solidFill>
              <a:latin typeface="Comic Sans MS" pitchFamily="66" charset="0"/>
            </a:endParaRPr>
          </a:p>
        </p:txBody>
      </p:sp>
      <p:pic>
        <p:nvPicPr>
          <p:cNvPr id="5122" name="Picture 2"/>
          <p:cNvPicPr>
            <a:picLocks noChangeAspect="1" noChangeArrowheads="1"/>
          </p:cNvPicPr>
          <p:nvPr/>
        </p:nvPicPr>
        <p:blipFill>
          <a:blip r:embed="rId2" cstate="print"/>
          <a:srcRect/>
          <a:stretch>
            <a:fillRect/>
          </a:stretch>
        </p:blipFill>
        <p:spPr bwMode="auto">
          <a:xfrm>
            <a:off x="1763688" y="1556792"/>
            <a:ext cx="5895975" cy="437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1000" fill="hold"/>
                                        <p:tgtEl>
                                          <p:spTgt spid="5122"/>
                                        </p:tgtEl>
                                        <p:attrNameLst>
                                          <p:attrName>ppt_x</p:attrName>
                                        </p:attrNameLst>
                                      </p:cBhvr>
                                      <p:tavLst>
                                        <p:tav tm="0">
                                          <p:val>
                                            <p:strVal val="#ppt_x"/>
                                          </p:val>
                                        </p:tav>
                                        <p:tav tm="100000">
                                          <p:val>
                                            <p:strVal val="#ppt_x"/>
                                          </p:val>
                                        </p:tav>
                                      </p:tavLst>
                                    </p:anim>
                                    <p:anim calcmode="lin" valueType="num">
                                      <p:cBhvr additive="base">
                                        <p:cTn id="8" dur="10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429</TotalTime>
  <Words>189</Words>
  <Application>Microsoft Office PowerPoint</Application>
  <PresentationFormat>Экран (4:3)</PresentationFormat>
  <Paragraphs>31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Изящная</vt:lpstr>
      <vt:lpstr>«Образование 21 века:  взгляд педагога» </vt:lpstr>
      <vt:lpstr>Применение упражнений  помогает:  + Более качественному и быстрому усвоению  новых знаний  +Развитию психофизических функций  +Улучшению координации движений  +Укреплению нервной системы  +Расширению границ возможностей мозга   Нейрогимнастика полезна и для детей, и для взрослых.  Очень эффективная при работе с детьми, имеющими  проблемы в развитии. </vt:lpstr>
      <vt:lpstr>Могут использоваться:  - на занятиях НОД - как физминутки - в качестве игр в свободное время - на прогулке</vt:lpstr>
      <vt:lpstr>1. При проведении обычной обучающей программы она может прерываться комплексом кинезиологических упражнений, тогда как творческие моменты желательно не прерывать.   2. Если планируется занятие, включающее интенсивную умственную нагрузку или образное мышление, двигательные упражнения проводятся перед уроком.   3. Стоит помнить, что кинезиология не всегда дает мгновенный эффект, иногда изменения происходят постепенно, совершенствуется речь, движения, повышается умственная активность.   4. Продолжительность занятий зависит от возраста и может составлять от 5 -10 до 20-35 минут в день.    </vt:lpstr>
      <vt:lpstr>   Задачи мастер-класса:  1. привлечь педагогов к результативному воспитательно-образовательному процессу; 2. заинтересовать их в обучении новым приёмам и методам работы с детьми; </vt:lpstr>
      <vt:lpstr>Упражнение для синхронизации работы полушарий мозга «Ухо – нос – хлопок»</vt:lpstr>
      <vt:lpstr>Упражнение для расслабления глаз и рук</vt:lpstr>
      <vt:lpstr>Упражнение для снятия непроизвольных, непреднамеренных  движений, снятия мышечных спазмов.</vt:lpstr>
      <vt:lpstr>Упражнение для развития мелкой моторики</vt:lpstr>
      <vt:lpstr>Упражнение позволяет расширить поле зрения, улучшить восприятие, способствует отдыху глаз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ЕЛЕНА</cp:lastModifiedBy>
  <cp:revision>45</cp:revision>
  <dcterms:created xsi:type="dcterms:W3CDTF">2020-01-11T04:20:58Z</dcterms:created>
  <dcterms:modified xsi:type="dcterms:W3CDTF">2020-01-22T10:28:32Z</dcterms:modified>
</cp:coreProperties>
</file>