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24.02.2021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0"/>
            <a:ext cx="9143999" cy="6858000"/>
          </a:xfrm>
        </p:spPr>
        <p:txBody>
          <a:bodyPr/>
          <a:lstStyle/>
          <a:p>
            <a:pPr marL="0" indent="0" algn="ctr">
              <a:buNone/>
            </a:pPr>
            <a:r>
              <a:rPr lang="ru-RU" sz="2400" dirty="0" smtClean="0"/>
              <a:t>Муниципальное бюджетное дошкольное образовательное учреждение города Ачинск «Детский сад №39»</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6000" dirty="0" smtClean="0">
                <a:solidFill>
                  <a:schemeClr val="bg2">
                    <a:lumMod val="50000"/>
                  </a:schemeClr>
                </a:solidFill>
              </a:rPr>
              <a:t>Лэпбук «Зима»</a:t>
            </a:r>
            <a:r>
              <a:rPr lang="ru-RU" dirty="0" smtClean="0">
                <a:solidFill>
                  <a:schemeClr val="bg2">
                    <a:lumMod val="50000"/>
                  </a:schemeClr>
                </a:solidFill>
              </a:rPr>
              <a:t/>
            </a:r>
            <a:br>
              <a:rPr lang="ru-RU" dirty="0" smtClean="0">
                <a:solidFill>
                  <a:schemeClr val="bg2">
                    <a:lumMod val="50000"/>
                  </a:schemeClr>
                </a:solidFill>
              </a:rPr>
            </a:br>
            <a:r>
              <a:rPr lang="ru-RU" dirty="0" smtClean="0">
                <a:solidFill>
                  <a:schemeClr val="bg2">
                    <a:lumMod val="50000"/>
                  </a:schemeClr>
                </a:solidFill>
              </a:rPr>
              <a:t/>
            </a:r>
            <a:br>
              <a:rPr lang="ru-RU" dirty="0" smtClean="0">
                <a:solidFill>
                  <a:schemeClr val="bg2">
                    <a:lumMod val="50000"/>
                  </a:schemeClr>
                </a:solidFill>
              </a:rPr>
            </a:br>
            <a:r>
              <a:rPr lang="ru-RU" dirty="0">
                <a:solidFill>
                  <a:schemeClr val="bg2">
                    <a:lumMod val="50000"/>
                  </a:schemeClr>
                </a:solidFill>
              </a:rPr>
              <a:t/>
            </a:r>
            <a:br>
              <a:rPr lang="ru-RU" dirty="0">
                <a:solidFill>
                  <a:schemeClr val="bg2">
                    <a:lumMod val="50000"/>
                  </a:schemeClr>
                </a:solidFill>
              </a:rPr>
            </a:br>
            <a:r>
              <a:rPr lang="ru-RU" sz="2400" dirty="0" smtClean="0">
                <a:solidFill>
                  <a:schemeClr val="tx1"/>
                </a:solidFill>
              </a:rPr>
              <a:t>Выполнила:</a:t>
            </a:r>
            <a:br>
              <a:rPr lang="ru-RU" sz="2400" dirty="0" smtClean="0">
                <a:solidFill>
                  <a:schemeClr val="tx1"/>
                </a:solidFill>
              </a:rPr>
            </a:br>
            <a:r>
              <a:rPr lang="ru-RU" sz="2400" b="0" dirty="0" smtClean="0">
                <a:solidFill>
                  <a:schemeClr val="tx1"/>
                </a:solidFill>
              </a:rPr>
              <a:t>воспитатель разновозрастной группы (2-4) компенсирующего вида</a:t>
            </a:r>
            <a:br>
              <a:rPr lang="ru-RU" sz="2400" b="0" dirty="0" smtClean="0">
                <a:solidFill>
                  <a:schemeClr val="tx1"/>
                </a:solidFill>
              </a:rPr>
            </a:br>
            <a:r>
              <a:rPr lang="ru-RU" sz="2400" b="0" i="1" dirty="0" smtClean="0">
                <a:solidFill>
                  <a:schemeClr val="tx1"/>
                </a:solidFill>
              </a:rPr>
              <a:t>С.В. Буракшаева</a:t>
            </a:r>
            <a:r>
              <a:rPr lang="ru-RU" dirty="0" smtClean="0">
                <a:solidFill>
                  <a:schemeClr val="bg2">
                    <a:lumMod val="50000"/>
                  </a:schemeClr>
                </a:solidFill>
              </a:rPr>
              <a:t/>
            </a:r>
            <a:br>
              <a:rPr lang="ru-RU" dirty="0" smtClean="0">
                <a:solidFill>
                  <a:schemeClr val="bg2">
                    <a:lumMod val="50000"/>
                  </a:schemeClr>
                </a:solidFill>
              </a:rPr>
            </a:br>
            <a:r>
              <a:rPr lang="ru-RU" dirty="0">
                <a:solidFill>
                  <a:schemeClr val="bg2">
                    <a:lumMod val="50000"/>
                  </a:schemeClr>
                </a:solidFill>
              </a:rPr>
              <a:t/>
            </a:r>
            <a:br>
              <a:rPr lang="ru-RU" dirty="0">
                <a:solidFill>
                  <a:schemeClr val="bg2">
                    <a:lumMod val="50000"/>
                  </a:schemeClr>
                </a:solidFill>
              </a:rPr>
            </a:br>
            <a:endParaRPr lang="ru-RU" sz="2400" dirty="0"/>
          </a:p>
        </p:txBody>
      </p:sp>
    </p:spTree>
    <p:extLst>
      <p:ext uri="{BB962C8B-B14F-4D97-AF65-F5344CB8AC3E}">
        <p14:creationId xmlns:p14="http://schemas.microsoft.com/office/powerpoint/2010/main" val="3682118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0"/>
            <a:ext cx="6512511" cy="3953376"/>
          </a:xfrm>
        </p:spPr>
        <p:txBody>
          <a:bodyPr/>
          <a:lstStyle/>
          <a:p>
            <a:pPr marL="0" indent="0" algn="ctr">
              <a:buNone/>
            </a:pPr>
            <a:r>
              <a:rPr lang="ru-RU" sz="1800" b="0" i="1" dirty="0"/>
              <a:t>3 страница. </a:t>
            </a:r>
            <a:br>
              <a:rPr lang="ru-RU" sz="1800" b="0" i="1" dirty="0"/>
            </a:br>
            <a:r>
              <a:rPr lang="ru-RU" sz="1800" b="0" i="1" dirty="0"/>
              <a:t>Зимующие птицы.</a:t>
            </a:r>
            <a:br>
              <a:rPr lang="ru-RU" sz="1800" b="0" i="1" dirty="0"/>
            </a:br>
            <a:r>
              <a:rPr lang="ru-RU" sz="1800" b="0" i="1" dirty="0"/>
              <a:t>Зимние виды спорта.</a:t>
            </a:r>
            <a:br>
              <a:rPr lang="ru-RU" sz="1800" b="0" i="1" dirty="0"/>
            </a:br>
            <a:r>
              <a:rPr lang="ru-RU" sz="1800" b="0" i="1" dirty="0"/>
              <a:t>Зимние лабиринты.</a:t>
            </a:r>
            <a:br>
              <a:rPr lang="ru-RU" sz="1800" b="0" i="1" dirty="0"/>
            </a:br>
            <a:r>
              <a:rPr lang="ru-RU" sz="1800" b="0" i="1" dirty="0"/>
              <a:t>Стихи и пословицы о зиме.</a:t>
            </a:r>
            <a:br>
              <a:rPr lang="ru-RU" sz="1800" b="0" i="1" dirty="0"/>
            </a:br>
            <a:r>
              <a:rPr lang="ru-RU" sz="1800" b="0" i="1" dirty="0"/>
              <a:t>Д\и «Четвертый лишний».</a:t>
            </a:r>
            <a:br>
              <a:rPr lang="ru-RU" sz="1800" b="0" i="1" dirty="0"/>
            </a:br>
            <a:r>
              <a:rPr lang="ru-RU" sz="1800" b="0" i="1" dirty="0"/>
              <a:t>Запоминаем птиц, которые зимуют вместе с нами. Запоминаем названия и основные характеристики зимних видов спорта. Зимние лабиринты развивают логическое мышление у ребенка, помогают учиться правильно держать ручку. С помощью чудесных рукавичек, разучиваем стихи  и пословицы о зиме. Игра «Четвертый лишний» также, помогает в закреплении знаний о признаках зимы</a:t>
            </a:r>
            <a:endParaRPr lang="ru-RU" sz="1800" dirty="0"/>
          </a:p>
        </p:txBody>
      </p:sp>
      <p:pic>
        <p:nvPicPr>
          <p:cNvPr id="6" name="Объект 5"/>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148064" y="4005064"/>
            <a:ext cx="3346450" cy="2448272"/>
          </a:xfrm>
        </p:spPr>
      </p:pic>
      <p:pic>
        <p:nvPicPr>
          <p:cNvPr id="5" name="Объект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39552" y="4005064"/>
            <a:ext cx="3346450" cy="2520280"/>
          </a:xfrm>
        </p:spPr>
      </p:pic>
    </p:spTree>
    <p:extLst>
      <p:ext uri="{BB962C8B-B14F-4D97-AF65-F5344CB8AC3E}">
        <p14:creationId xmlns:p14="http://schemas.microsoft.com/office/powerpoint/2010/main" val="4281210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809360"/>
          </a:xfrm>
        </p:spPr>
        <p:txBody>
          <a:bodyPr/>
          <a:lstStyle/>
          <a:p>
            <a:pPr marL="0" indent="0" algn="ctr">
              <a:buNone/>
            </a:pPr>
            <a:r>
              <a:rPr lang="ru-RU" sz="2000" b="0" i="1" dirty="0" smtClean="0"/>
              <a:t>4 страница. </a:t>
            </a:r>
            <a:br>
              <a:rPr lang="ru-RU" sz="2000" b="0" i="1" dirty="0" smtClean="0"/>
            </a:br>
            <a:r>
              <a:rPr lang="ru-RU" sz="2000" b="0" i="1" dirty="0" smtClean="0"/>
              <a:t>Викторина «Что за мультфильм».</a:t>
            </a:r>
            <a:br>
              <a:rPr lang="ru-RU" sz="2000" b="0" i="1" dirty="0" smtClean="0"/>
            </a:br>
            <a:r>
              <a:rPr lang="ru-RU" sz="2000" b="0" i="1" dirty="0" smtClean="0"/>
              <a:t>Д\и «Найди пару».</a:t>
            </a:r>
            <a:br>
              <a:rPr lang="ru-RU" sz="2000" b="0" i="1" dirty="0" smtClean="0"/>
            </a:br>
            <a:r>
              <a:rPr lang="ru-RU" sz="2000" b="0" i="1" dirty="0" smtClean="0"/>
              <a:t>Погода сегодня.</a:t>
            </a:r>
            <a:br>
              <a:rPr lang="ru-RU" sz="2000" b="0" i="1" dirty="0" smtClean="0"/>
            </a:br>
            <a:r>
              <a:rPr lang="ru-RU" sz="2000" b="0" i="1" dirty="0" smtClean="0"/>
              <a:t>В разделе «Викторина «Что за мультфильм» собраны самые разные кадры из знакомых детям мультфильмов. С помощью д\и «Найди пару»  у детей развивается логическое мышление, внимание. Запоминаем понятия левая-правая. </a:t>
            </a:r>
            <a:r>
              <a:rPr lang="ru-RU" sz="2000" b="0" i="1" dirty="0"/>
              <a:t>В</a:t>
            </a:r>
            <a:r>
              <a:rPr lang="ru-RU" sz="2000" b="0" i="1" dirty="0" smtClean="0"/>
              <a:t> разделе  «Погода сегодня» малыши тренируются вести календарь погоды, определяют признаки зимы.</a:t>
            </a:r>
            <a:endParaRPr lang="ru-RU" sz="2000" b="0" i="1"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95536" y="3429000"/>
            <a:ext cx="3672408" cy="2664296"/>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88024" y="3429000"/>
            <a:ext cx="3744416" cy="2664296"/>
          </a:xfrm>
        </p:spPr>
      </p:pic>
    </p:spTree>
    <p:extLst>
      <p:ext uri="{BB962C8B-B14F-4D97-AF65-F5344CB8AC3E}">
        <p14:creationId xmlns:p14="http://schemas.microsoft.com/office/powerpoint/2010/main" val="661138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6048672"/>
          </a:xfrm>
        </p:spPr>
        <p:txBody>
          <a:bodyPr/>
          <a:lstStyle/>
          <a:p>
            <a:pPr marL="0" indent="0" algn="ctr">
              <a:buNone/>
            </a:pPr>
            <a:r>
              <a:rPr lang="ru-RU" sz="3200" b="0" i="1" dirty="0" smtClean="0"/>
              <a:t>На 5 странице расположен кармашек для раскрасок по теме «Зима». </a:t>
            </a:r>
            <a:br>
              <a:rPr lang="ru-RU" sz="3200" b="0" i="1" dirty="0" smtClean="0"/>
            </a:br>
            <a:r>
              <a:rPr lang="ru-RU" sz="3200" b="0" dirty="0" smtClean="0"/>
              <a:t>Раскраски играют одну из важных ролей в развитии детей. С помощью раскрасок дети учатся выражать в работе цветом настроение, отношение к рисунку. Развивают фантазию, творчество детей. Вызывают положительные эмоции.</a:t>
            </a:r>
            <a:endParaRPr lang="ru-RU" sz="3200" b="0" i="1" dirty="0"/>
          </a:p>
        </p:txBody>
      </p:sp>
    </p:spTree>
    <p:extLst>
      <p:ext uri="{BB962C8B-B14F-4D97-AF65-F5344CB8AC3E}">
        <p14:creationId xmlns:p14="http://schemas.microsoft.com/office/powerpoint/2010/main" val="1117614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5976664"/>
          </a:xfrm>
        </p:spPr>
        <p:txBody>
          <a:bodyPr/>
          <a:lstStyle/>
          <a:p>
            <a:pPr marL="0" indent="0" algn="ctr">
              <a:buNone/>
            </a:pPr>
            <a:r>
              <a:rPr lang="ru-RU" sz="2800" dirty="0" smtClean="0"/>
              <a:t>В моей наколенной книге поместилось достаточно полезной информации, которую дети 2-4 лет легко и с удовольствием смогут усвоить. </a:t>
            </a:r>
            <a:br>
              <a:rPr lang="ru-RU" sz="2800" dirty="0" smtClean="0"/>
            </a:br>
            <a:r>
              <a:rPr lang="ru-RU" sz="2800" dirty="0" smtClean="0"/>
              <a:t>Каждая страница, карточка, элемент игры моего лэпбука заламинированы, что позволяет писать на них маркерами на водной основе. Книга не промокнет, не порвется. Поэтому он прослужит нам много лет! </a:t>
            </a:r>
            <a:br>
              <a:rPr lang="ru-RU" sz="2800" dirty="0" smtClean="0"/>
            </a:br>
            <a:r>
              <a:rPr lang="ru-RU" sz="2800" dirty="0" smtClean="0"/>
              <a:t>Все элементы лэпбука крепятся на липучки. Это очень удобно и интересно детям.</a:t>
            </a:r>
            <a:br>
              <a:rPr lang="ru-RU" sz="2800" dirty="0" smtClean="0"/>
            </a:br>
            <a:r>
              <a:rPr lang="ru-RU" sz="2800" dirty="0" smtClean="0"/>
              <a:t>Увидев заинтересованность детей, в дальнейшем я планирую привлечь воспитанников и их родителей к созданию лэпбуков!</a:t>
            </a:r>
            <a:endParaRPr lang="ru-RU" sz="2800" dirty="0"/>
          </a:p>
        </p:txBody>
      </p:sp>
    </p:spTree>
    <p:extLst>
      <p:ext uri="{BB962C8B-B14F-4D97-AF65-F5344CB8AC3E}">
        <p14:creationId xmlns:p14="http://schemas.microsoft.com/office/powerpoint/2010/main" val="3249991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9393712">
            <a:off x="-121813" y="2458288"/>
            <a:ext cx="8856984" cy="1937152"/>
          </a:xfrm>
        </p:spPr>
        <p:txBody>
          <a:bodyPr/>
          <a:lstStyle/>
          <a:p>
            <a:pPr marL="0" indent="0" algn="ctr">
              <a:buNone/>
            </a:pPr>
            <a:r>
              <a:rPr lang="ru-RU" sz="5400" i="1" dirty="0" smtClean="0">
                <a:solidFill>
                  <a:schemeClr val="tx2">
                    <a:lumMod val="60000"/>
                    <a:lumOff val="40000"/>
                  </a:schemeClr>
                </a:solidFill>
              </a:rPr>
              <a:t>Спасибо за внимание!!!</a:t>
            </a:r>
            <a:endParaRPr lang="ru-RU" sz="5400" i="1" dirty="0">
              <a:solidFill>
                <a:schemeClr val="tx2">
                  <a:lumMod val="60000"/>
                  <a:lumOff val="40000"/>
                </a:schemeClr>
              </a:solidFill>
            </a:endParaRPr>
          </a:p>
        </p:txBody>
      </p:sp>
    </p:spTree>
    <p:extLst>
      <p:ext uri="{BB962C8B-B14F-4D97-AF65-F5344CB8AC3E}">
        <p14:creationId xmlns:p14="http://schemas.microsoft.com/office/powerpoint/2010/main" val="2340539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9" y="188640"/>
            <a:ext cx="6512511" cy="1143000"/>
          </a:xfrm>
        </p:spPr>
        <p:txBody>
          <a:bodyPr/>
          <a:lstStyle/>
          <a:p>
            <a:pPr marL="0" indent="0">
              <a:buNone/>
            </a:pPr>
            <a:r>
              <a:rPr lang="ru-RU" sz="1800" b="0" dirty="0" smtClean="0"/>
              <a:t>В условиях реализации </a:t>
            </a:r>
            <a:r>
              <a:rPr lang="ru-RU" sz="1800" dirty="0" smtClean="0"/>
              <a:t>ФГОС ДОО </a:t>
            </a:r>
            <a:r>
              <a:rPr lang="ru-RU" sz="1800" b="0" dirty="0" smtClean="0"/>
              <a:t>каждый педагог ищет новые средства и методы, которые соответствуют целям и требованиям дошкольного образования. Одной из форм организации образовательной деятельности, которая охватывает все образовательные области, в соответствии с </a:t>
            </a:r>
            <a:r>
              <a:rPr lang="ru-RU" sz="1800" dirty="0" smtClean="0"/>
              <a:t>ФГОС ДОО </a:t>
            </a:r>
            <a:r>
              <a:rPr lang="ru-RU" sz="1800" b="0" dirty="0" smtClean="0"/>
              <a:t>и способствует достижению поставленных целей путем объединения совместных усилий, является </a:t>
            </a:r>
            <a:r>
              <a:rPr lang="ru-RU" sz="1800" dirty="0" smtClean="0"/>
              <a:t>ЛЭПБУК </a:t>
            </a:r>
            <a:r>
              <a:rPr lang="ru-RU" sz="1800" b="0" dirty="0" smtClean="0"/>
              <a:t> </a:t>
            </a:r>
            <a:endParaRPr lang="ru-RU" sz="1800" b="0"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03848" y="2852936"/>
            <a:ext cx="4947489" cy="3475037"/>
          </a:xfrm>
        </p:spPr>
      </p:pic>
    </p:spTree>
    <p:extLst>
      <p:ext uri="{BB962C8B-B14F-4D97-AF65-F5344CB8AC3E}">
        <p14:creationId xmlns:p14="http://schemas.microsoft.com/office/powerpoint/2010/main" val="1970389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96752"/>
            <a:ext cx="6512511" cy="1143000"/>
          </a:xfrm>
        </p:spPr>
        <p:txBody>
          <a:bodyPr/>
          <a:lstStyle/>
          <a:p>
            <a:pPr marL="0" indent="0" algn="ctr">
              <a:buNone/>
            </a:pPr>
            <a:r>
              <a:rPr lang="ru-RU" sz="2000" b="0" dirty="0" smtClean="0"/>
              <a:t>Так что же такое ЛЭПБУК? Лэпбук (</a:t>
            </a:r>
            <a:r>
              <a:rPr lang="en-US" sz="2000" b="0" dirty="0" err="1" smtClean="0"/>
              <a:t>Lapbook</a:t>
            </a:r>
            <a:r>
              <a:rPr lang="en-US" sz="2000" b="0" dirty="0" smtClean="0"/>
              <a:t>) </a:t>
            </a:r>
            <a:r>
              <a:rPr lang="ru-RU" sz="2000" b="0" dirty="0" smtClean="0"/>
              <a:t>в дословном переводе с английского языка значит «накаленная книга». Она представляет собой тематическую папку с кармашками, блокнотами и окошками, подвижными деталями, которые ребенок может доставать, перекладывать, складывать по своему усмотрению. Эта книга, которую педагог собирает, склеивает ее отдельные части в единое целое, креативно оформляет, используя возможные цвета и формы. Таким образом, можно сказать, что </a:t>
            </a:r>
            <a:r>
              <a:rPr lang="ru-RU" sz="2000" b="0" dirty="0" err="1" smtClean="0"/>
              <a:t>лэпбук</a:t>
            </a:r>
            <a:r>
              <a:rPr lang="ru-RU" sz="2000" b="0" dirty="0" smtClean="0"/>
              <a:t>-это собирательный образ плаката, книги и раздаточного материала, который направлен на развитие творческого потенциала в рамках заданной темы, расширяя не только кругозор, но и формируя навыки и умения.</a:t>
            </a:r>
            <a:endParaRPr lang="ru-RU" sz="2000" b="0" dirty="0"/>
          </a:p>
        </p:txBody>
      </p:sp>
    </p:spTree>
    <p:extLst>
      <p:ext uri="{BB962C8B-B14F-4D97-AF65-F5344CB8AC3E}">
        <p14:creationId xmlns:p14="http://schemas.microsoft.com/office/powerpoint/2010/main" val="366148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352"/>
            <a:ext cx="9036496" cy="1127202"/>
          </a:xfrm>
        </p:spPr>
        <p:txBody>
          <a:bodyPr/>
          <a:lstStyle/>
          <a:p>
            <a:pPr marL="0" indent="0" algn="ctr">
              <a:buNone/>
            </a:pPr>
            <a:r>
              <a:rPr lang="ru-RU" sz="3600" i="1" dirty="0" smtClean="0">
                <a:solidFill>
                  <a:schemeClr val="bg2">
                    <a:lumMod val="50000"/>
                  </a:schemeClr>
                </a:solidFill>
              </a:rPr>
              <a:t>Чем для меня стала привлекательна данная форма работы с детьми?</a:t>
            </a:r>
            <a:endParaRPr lang="ru-RU" sz="3600" i="1" dirty="0">
              <a:solidFill>
                <a:schemeClr val="bg2">
                  <a:lumMod val="50000"/>
                </a:schemeClr>
              </a:solidFill>
            </a:endParaRPr>
          </a:p>
        </p:txBody>
      </p:sp>
      <p:sp>
        <p:nvSpPr>
          <p:cNvPr id="3" name="Текст 2"/>
          <p:cNvSpPr>
            <a:spLocks noGrp="1"/>
          </p:cNvSpPr>
          <p:nvPr>
            <p:ph type="body" idx="1"/>
          </p:nvPr>
        </p:nvSpPr>
        <p:spPr>
          <a:xfrm>
            <a:off x="0" y="1268760"/>
            <a:ext cx="9144000" cy="5184576"/>
          </a:xfrm>
        </p:spPr>
        <p:txBody>
          <a:bodyPr>
            <a:normAutofit/>
          </a:bodyPr>
          <a:lstStyle/>
          <a:p>
            <a:pPr algn="ctr"/>
            <a:r>
              <a:rPr lang="ru-RU" i="1" dirty="0" smtClean="0"/>
              <a:t>Во-первых, </a:t>
            </a:r>
            <a:r>
              <a:rPr lang="ru-RU" dirty="0" smtClean="0"/>
              <a:t>Лэпбук помогает ребенку по своему желанию организовать информацию по интересующей его теме, лучше понять и запомнить материал. </a:t>
            </a:r>
          </a:p>
          <a:p>
            <a:pPr algn="ctr"/>
            <a:r>
              <a:rPr lang="ru-RU" i="1" dirty="0" smtClean="0"/>
              <a:t>Во-вторых, это отличный способ для повторения пройденного материала.</a:t>
            </a:r>
          </a:p>
          <a:p>
            <a:pPr algn="ctr"/>
            <a:r>
              <a:rPr lang="ru-RU" i="1" dirty="0" smtClean="0"/>
              <a:t>В-третьих, можно выбрать задания под силу каждого, учитывая возраст и особенности ребенка.</a:t>
            </a:r>
          </a:p>
          <a:p>
            <a:pPr algn="ctr"/>
            <a:r>
              <a:rPr lang="ru-RU" i="1" dirty="0" smtClean="0"/>
              <a:t>В-четвертых, ребенок сам может участвовать в сборе информации.</a:t>
            </a:r>
          </a:p>
          <a:p>
            <a:pPr algn="ctr"/>
            <a:r>
              <a:rPr lang="ru-RU" i="1" dirty="0" smtClean="0"/>
              <a:t>В-пятых, лэпбук отлично подходит для занятий в группах, где одновременно будут заняты несколько детей.</a:t>
            </a:r>
          </a:p>
          <a:p>
            <a:pPr algn="ctr"/>
            <a:r>
              <a:rPr lang="ru-RU" i="1" dirty="0" smtClean="0"/>
              <a:t>Ну и самый весомый аргумент в пользу использования </a:t>
            </a:r>
            <a:r>
              <a:rPr lang="ru-RU" i="1" dirty="0" err="1" smtClean="0"/>
              <a:t>лэпбуков</a:t>
            </a:r>
            <a:r>
              <a:rPr lang="ru-RU" i="1" dirty="0" smtClean="0"/>
              <a:t>- это интересно и весело. Играя, можно научить детей многому!!!</a:t>
            </a:r>
            <a:endParaRPr lang="ru-RU" i="1" dirty="0"/>
          </a:p>
        </p:txBody>
      </p:sp>
    </p:spTree>
    <p:extLst>
      <p:ext uri="{BB962C8B-B14F-4D97-AF65-F5344CB8AC3E}">
        <p14:creationId xmlns:p14="http://schemas.microsoft.com/office/powerpoint/2010/main" val="3328260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712968" cy="1143000"/>
          </a:xfrm>
        </p:spPr>
        <p:txBody>
          <a:bodyPr/>
          <a:lstStyle/>
          <a:p>
            <a:pPr marL="0" indent="0" algn="ctr">
              <a:buNone/>
            </a:pPr>
            <a:r>
              <a:rPr lang="ru-RU" sz="2800" b="0" dirty="0" smtClean="0"/>
              <a:t>Лэпбук информативен; полифункционален: способствует развитию творчества, воображения. Пригоден к использованию одновременно группой детей и взрослого, как играющего партнера; обладает дидактическими свойствами; является средством художественно-эстетического развития ребенка; вариативен (есть несколько вариантов использования каждой его части); его структура и содержание доступно детям дошкольного возраста; обеспечивает игровую, познавательную, исследовательскую и творческую активность всех воспитанников.</a:t>
            </a:r>
            <a:br>
              <a:rPr lang="ru-RU" sz="2800" b="0" dirty="0" smtClean="0"/>
            </a:br>
            <a:r>
              <a:rPr lang="ru-RU" sz="2800" dirty="0" smtClean="0"/>
              <a:t>Все это значит, что лэпбук полностью соответствует требованиям ФГОС ДОО к предметно-развивающей среде.</a:t>
            </a:r>
            <a:endParaRPr lang="ru-RU" sz="2800" b="0" dirty="0"/>
          </a:p>
        </p:txBody>
      </p:sp>
    </p:spTree>
    <p:extLst>
      <p:ext uri="{BB962C8B-B14F-4D97-AF65-F5344CB8AC3E}">
        <p14:creationId xmlns:p14="http://schemas.microsoft.com/office/powerpoint/2010/main" val="1515183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3096344"/>
          </a:xfrm>
        </p:spPr>
        <p:txBody>
          <a:bodyPr/>
          <a:lstStyle/>
          <a:p>
            <a:pPr marL="0" indent="0" algn="ctr">
              <a:buNone/>
            </a:pPr>
            <a:r>
              <a:rPr lang="ru-RU" sz="2000" i="1" dirty="0" smtClean="0">
                <a:solidFill>
                  <a:schemeClr val="tx1"/>
                </a:solidFill>
              </a:rPr>
              <a:t>Лэпбук</a:t>
            </a:r>
            <a:r>
              <a:rPr lang="ru-RU" sz="2000" b="0" dirty="0" smtClean="0">
                <a:solidFill>
                  <a:schemeClr val="tx1"/>
                </a:solidFill>
              </a:rPr>
              <a:t>- вид совместной деятельности взрослого и ребенка.</a:t>
            </a:r>
            <a:br>
              <a:rPr lang="ru-RU" sz="2000" b="0" dirty="0" smtClean="0">
                <a:solidFill>
                  <a:schemeClr val="tx1"/>
                </a:solidFill>
              </a:rPr>
            </a:br>
            <a:r>
              <a:rPr lang="ru-RU" sz="2000" b="0" i="1" dirty="0" smtClean="0">
                <a:solidFill>
                  <a:schemeClr val="tx1"/>
                </a:solidFill>
              </a:rPr>
              <a:t>Лэпбук</a:t>
            </a:r>
            <a:r>
              <a:rPr lang="ru-RU" sz="2000" b="0" dirty="0" smtClean="0">
                <a:solidFill>
                  <a:schemeClr val="tx1"/>
                </a:solidFill>
              </a:rPr>
              <a:t> привлекает детей своей необычной формой, ярким цветом и разнообразием материала. Каждый лэпбук уникален, нет правильного или неправильного метода его создания.</a:t>
            </a:r>
            <a:br>
              <a:rPr lang="ru-RU" sz="2000" b="0" dirty="0" smtClean="0">
                <a:solidFill>
                  <a:schemeClr val="tx1"/>
                </a:solidFill>
              </a:rPr>
            </a:br>
            <a:r>
              <a:rPr lang="ru-RU" sz="2000" b="0" i="1" dirty="0" smtClean="0">
                <a:solidFill>
                  <a:schemeClr val="tx1"/>
                </a:solidFill>
              </a:rPr>
              <a:t>Лэпбук</a:t>
            </a:r>
            <a:r>
              <a:rPr lang="ru-RU" sz="2000" b="0" dirty="0" smtClean="0">
                <a:solidFill>
                  <a:schemeClr val="tx1"/>
                </a:solidFill>
              </a:rPr>
              <a:t> способствует развитию творческого мышления, развивает познавательный интерес. </a:t>
            </a:r>
            <a:r>
              <a:rPr lang="ru-RU" sz="2000" b="0" dirty="0">
                <a:solidFill>
                  <a:schemeClr val="tx1"/>
                </a:solidFill>
              </a:rPr>
              <a:t/>
            </a:r>
            <a:br>
              <a:rPr lang="ru-RU" sz="2000" b="0" dirty="0">
                <a:solidFill>
                  <a:schemeClr val="tx1"/>
                </a:solidFill>
              </a:rPr>
            </a:br>
            <a:r>
              <a:rPr lang="ru-RU" sz="2000" b="0" i="1" dirty="0" smtClean="0">
                <a:solidFill>
                  <a:schemeClr val="tx1"/>
                </a:solidFill>
              </a:rPr>
              <a:t>Лэпбук, </a:t>
            </a:r>
            <a:r>
              <a:rPr lang="ru-RU" sz="2000" b="0" dirty="0" smtClean="0">
                <a:solidFill>
                  <a:schemeClr val="tx1"/>
                </a:solidFill>
              </a:rPr>
              <a:t>содержащий в себе множество кармашков, будет способствовать мелкой моторики рук детей.</a:t>
            </a:r>
            <a:br>
              <a:rPr lang="ru-RU" sz="2000" b="0" dirty="0" smtClean="0">
                <a:solidFill>
                  <a:schemeClr val="tx1"/>
                </a:solidFill>
              </a:rPr>
            </a:br>
            <a:r>
              <a:rPr lang="ru-RU" sz="2000" b="0" dirty="0" smtClean="0">
                <a:solidFill>
                  <a:schemeClr val="tx1"/>
                </a:solidFill>
              </a:rPr>
              <a:t> </a:t>
            </a:r>
            <a:endParaRPr lang="ru-RU" sz="2000" b="0" dirty="0">
              <a:solidFill>
                <a:schemeClr val="tx1"/>
              </a:solidFill>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123728" y="2852936"/>
            <a:ext cx="5472608" cy="3475037"/>
          </a:xfrm>
        </p:spPr>
      </p:pic>
    </p:spTree>
    <p:extLst>
      <p:ext uri="{BB962C8B-B14F-4D97-AF65-F5344CB8AC3E}">
        <p14:creationId xmlns:p14="http://schemas.microsoft.com/office/powerpoint/2010/main" val="3624993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68"/>
            <a:ext cx="9144000" cy="1545324"/>
          </a:xfrm>
        </p:spPr>
        <p:txBody>
          <a:bodyPr/>
          <a:lstStyle/>
          <a:p>
            <a:pPr marL="0" indent="0" algn="ctr">
              <a:buNone/>
            </a:pPr>
            <a:r>
              <a:rPr lang="ru-RU" sz="3600" b="0" dirty="0" smtClean="0">
                <a:solidFill>
                  <a:schemeClr val="accent1">
                    <a:lumMod val="50000"/>
                  </a:schemeClr>
                </a:solidFill>
              </a:rPr>
              <a:t>Представлю вашему вниманию лэпбук </a:t>
            </a:r>
            <a:r>
              <a:rPr lang="ru-RU" sz="3600" dirty="0" smtClean="0">
                <a:solidFill>
                  <a:schemeClr val="accent1">
                    <a:lumMod val="50000"/>
                  </a:schemeClr>
                </a:solidFill>
              </a:rPr>
              <a:t>«Зима»</a:t>
            </a:r>
            <a:endParaRPr lang="ru-RU" sz="3600" dirty="0">
              <a:solidFill>
                <a:schemeClr val="accent1">
                  <a:lumMod val="50000"/>
                </a:schemeClr>
              </a:solidFill>
            </a:endParaRPr>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5661248"/>
          </a:xfrm>
        </p:spPr>
      </p:pic>
    </p:spTree>
    <p:extLst>
      <p:ext uri="{BB962C8B-B14F-4D97-AF65-F5344CB8AC3E}">
        <p14:creationId xmlns:p14="http://schemas.microsoft.com/office/powerpoint/2010/main" val="1642650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116632"/>
            <a:ext cx="6512511" cy="3024336"/>
          </a:xfrm>
        </p:spPr>
        <p:txBody>
          <a:bodyPr/>
          <a:lstStyle/>
          <a:p>
            <a:pPr marL="0" indent="0" algn="ctr">
              <a:buNone/>
            </a:pPr>
            <a:r>
              <a:rPr lang="ru-RU" sz="2400" b="0" i="1" dirty="0" smtClean="0"/>
              <a:t>1 страница.</a:t>
            </a:r>
            <a:br>
              <a:rPr lang="ru-RU" sz="2400" b="0" i="1" dirty="0" smtClean="0"/>
            </a:br>
            <a:r>
              <a:rPr lang="ru-RU" sz="2400" b="0" i="1" dirty="0" smtClean="0"/>
              <a:t>Признаки зимы. Зимние месяцы. Теневое лото.</a:t>
            </a:r>
            <a:br>
              <a:rPr lang="ru-RU" sz="2400" b="0" i="1" dirty="0" smtClean="0"/>
            </a:br>
            <a:r>
              <a:rPr lang="ru-RU" sz="2400" b="0" dirty="0" smtClean="0"/>
              <a:t>Ребенок, рассматривая картинки, называет и запоминает признаки зимы. Запоминает названия зимних месяцев, их последовательность и главные праздники каждого месяца. С помощью д\и «Теневое лото» ребенок закрепляет знания о признаках зимы.</a:t>
            </a:r>
            <a:endParaRPr lang="ru-RU" sz="2400" b="0" i="1"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4005064"/>
            <a:ext cx="4032448" cy="2683265"/>
          </a:xfrm>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716016" y="4005064"/>
            <a:ext cx="3816424" cy="2664296"/>
          </a:xfrm>
        </p:spPr>
      </p:pic>
    </p:spTree>
    <p:extLst>
      <p:ext uri="{BB962C8B-B14F-4D97-AF65-F5344CB8AC3E}">
        <p14:creationId xmlns:p14="http://schemas.microsoft.com/office/powerpoint/2010/main" val="1591678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864" y="7306"/>
            <a:ext cx="8964488" cy="2701614"/>
          </a:xfrm>
        </p:spPr>
        <p:txBody>
          <a:bodyPr/>
          <a:lstStyle/>
          <a:p>
            <a:pPr marL="0" indent="0" algn="ctr">
              <a:buNone/>
            </a:pPr>
            <a:r>
              <a:rPr lang="ru-RU" sz="1800" b="0" i="1" dirty="0" smtClean="0"/>
              <a:t>2 страница.</a:t>
            </a:r>
            <a:br>
              <a:rPr lang="ru-RU" sz="1800" b="0" i="1" dirty="0" smtClean="0"/>
            </a:br>
            <a:r>
              <a:rPr lang="ru-RU" sz="1800" b="0" i="1" dirty="0" smtClean="0"/>
              <a:t>Круги </a:t>
            </a:r>
            <a:r>
              <a:rPr lang="ru-RU" sz="1800" b="0" i="1" dirty="0" err="1" smtClean="0"/>
              <a:t>Луллия</a:t>
            </a:r>
            <a:r>
              <a:rPr lang="ru-RU" sz="1800" b="0" i="1" dirty="0" smtClean="0"/>
              <a:t> (найди пару).</a:t>
            </a:r>
            <a:br>
              <a:rPr lang="ru-RU" sz="1800" b="0" i="1" dirty="0" smtClean="0"/>
            </a:br>
            <a:r>
              <a:rPr lang="ru-RU" sz="1800" b="0" i="1" dirty="0" smtClean="0"/>
              <a:t>Игра «Опасно-безопасно»</a:t>
            </a:r>
            <a:br>
              <a:rPr lang="ru-RU" sz="1800" b="0" i="1" dirty="0" smtClean="0"/>
            </a:br>
            <a:r>
              <a:rPr lang="ru-RU" sz="1800" b="0" i="1" dirty="0" smtClean="0"/>
              <a:t>Круги </a:t>
            </a:r>
            <a:r>
              <a:rPr lang="ru-RU" sz="1800" b="0" i="1" dirty="0" err="1" smtClean="0"/>
              <a:t>луллия</a:t>
            </a:r>
            <a:r>
              <a:rPr lang="ru-RU" sz="1800" b="0" i="1" dirty="0" smtClean="0"/>
              <a:t>- одно из средств развития интеллектуально-творческих способностей детей, развития речи. В данном варианте, ребенок вращает круг и подбирает пару к выпавшему предмету. </a:t>
            </a:r>
            <a:br>
              <a:rPr lang="ru-RU" sz="1800" b="0" i="1" dirty="0" smtClean="0"/>
            </a:br>
            <a:r>
              <a:rPr lang="ru-RU" sz="1800" b="0" i="1" dirty="0" smtClean="0"/>
              <a:t>Игра «Опасно-безопасно» говорит сама за себя. С помощью грустных и счастливых смайликов ребенок определяет, чем заниматься зимой опасно, а чем безопасно и весело</a:t>
            </a:r>
            <a:r>
              <a:rPr lang="ru-RU" sz="2400" b="0" i="1" dirty="0" smtClean="0"/>
              <a:t>. </a:t>
            </a:r>
            <a:endParaRPr lang="ru-RU" sz="2400" b="0" i="1"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3608" y="2708920"/>
            <a:ext cx="6768752" cy="4032448"/>
          </a:xfrm>
        </p:spPr>
      </p:pic>
    </p:spTree>
    <p:extLst>
      <p:ext uri="{BB962C8B-B14F-4D97-AF65-F5344CB8AC3E}">
        <p14:creationId xmlns:p14="http://schemas.microsoft.com/office/powerpoint/2010/main" val="2177266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409</Words>
  <Application>Microsoft Office PowerPoint</Application>
  <PresentationFormat>Экран (4:3)</PresentationFormat>
  <Paragraphs>20</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Муниципальное бюджетное дошкольное образовательное учреждение города Ачинск «Детский сад №39»       Лэпбук «Зима»   Выполнила: воспитатель разновозрастной группы (2-4) компенсирующего вида С.В. Буракшаева  </vt:lpstr>
      <vt:lpstr>В условиях реализации ФГОС ДОО каждый педагог ищет новые средства и методы, которые соответствуют целям и требованиям дошкольного образования. Одной из форм организации образовательной деятельности, которая охватывает все образовательные области, в соответствии с ФГОС ДОО и способствует достижению поставленных целей путем объединения совместных усилий, является ЛЭПБУК  </vt:lpstr>
      <vt:lpstr>Так что же такое ЛЭПБУК? Лэпбук (Lapbook) в дословном переводе с английского языка значит «накаленная книга». Она представляет собой тематическую папку с кармашками, блокнотами и окошками, подвижными деталями, которые ребенок может доставать, перекладывать, складывать по своему усмотрению. Эта книга, которую педагог собирает, склеивает ее отдельные части в единое целое, креативно оформляет, используя возможные цвета и формы. Таким образом, можно сказать, что лэпбук-это собирательный образ плаката, книги и раздаточного материала, который направлен на развитие творческого потенциала в рамках заданной темы, расширяя не только кругозор, но и формируя навыки и умения.</vt:lpstr>
      <vt:lpstr>Чем для меня стала привлекательна данная форма работы с детьми?</vt:lpstr>
      <vt:lpstr>Лэпбук информативен; полифункционален: способствует развитию творчества, воображения. Пригоден к использованию одновременно группой детей и взрослого, как играющего партнера; обладает дидактическими свойствами; является средством художественно-эстетического развития ребенка; вариативен (есть несколько вариантов использования каждой его части); его структура и содержание доступно детям дошкольного возраста; обеспечивает игровую, познавательную, исследовательскую и творческую активность всех воспитанников. Все это значит, что лэпбук полностью соответствует требованиям ФГОС ДОО к предметно-развивающей среде.</vt:lpstr>
      <vt:lpstr>Лэпбук- вид совместной деятельности взрослого и ребенка. Лэпбук привлекает детей своей необычной формой, ярким цветом и разнообразием материала. Каждый лэпбук уникален, нет правильного или неправильного метода его создания. Лэпбук способствует развитию творческого мышления, развивает познавательный интерес.  Лэпбук, содержащий в себе множество кармашков, будет способствовать мелкой моторики рук детей.  </vt:lpstr>
      <vt:lpstr>Представлю вашему вниманию лэпбук «Зима»</vt:lpstr>
      <vt:lpstr>1 страница. Признаки зимы. Зимние месяцы. Теневое лото. Ребенок, рассматривая картинки, называет и запоминает признаки зимы. Запоминает названия зимних месяцев, их последовательность и главные праздники каждого месяца. С помощью д\и «Теневое лото» ребенок закрепляет знания о признаках зимы.</vt:lpstr>
      <vt:lpstr>2 страница. Круги Луллия (найди пару). Игра «Опасно-безопасно» Круги луллия- одно из средств развития интеллектуально-творческих способностей детей, развития речи. В данном варианте, ребенок вращает круг и подбирает пару к выпавшему предмету.  Игра «Опасно-безопасно» говорит сама за себя. С помощью грустных и счастливых смайликов ребенок определяет, чем заниматься зимой опасно, а чем безопасно и весело. </vt:lpstr>
      <vt:lpstr>3 страница.  Зимующие птицы. Зимние виды спорта. Зимние лабиринты. Стихи и пословицы о зиме. Д\и «Четвертый лишний». Запоминаем птиц, которые зимуют вместе с нами. Запоминаем названия и основные характеристики зимних видов спорта. Зимние лабиринты развивают логическое мышление у ребенка, помогают учиться правильно держать ручку. С помощью чудесных рукавичек, разучиваем стихи  и пословицы о зиме. Игра «Четвертый лишний» также, помогает в закреплении знаний о признаках зимы</vt:lpstr>
      <vt:lpstr>4 страница.  Викторина «Что за мультфильм». Д\и «Найди пару». Погода сегодня. В разделе «Викторина «Что за мультфильм» собраны самые разные кадры из знакомых детям мультфильмов. С помощью д\и «Найди пару»  у детей развивается логическое мышление, внимание. Запоминаем понятия левая-правая. В разделе  «Погода сегодня» малыши тренируются вести календарь погоды, определяют признаки зимы.</vt:lpstr>
      <vt:lpstr>На 5 странице расположен кармашек для раскрасок по теме «Зима».  Раскраски играют одну из важных ролей в развитии детей. С помощью раскрасок дети учатся выражать в работе цветом настроение, отношение к рисунку. Развивают фантазию, творчество детей. Вызывают положительные эмоции.</vt:lpstr>
      <vt:lpstr>В моей наколенной книге поместилось достаточно полезной информации, которую дети 2-4 лет легко и с удовольствием смогут усвоить.  Каждая страница, карточка, элемент игры моего лэпбука заламинированы, что позволяет писать на них маркерами на водной основе. Книга не промокнет, не порвется. Поэтому он прослужит нам много лет!  Все элементы лэпбука крепятся на липучки. Это очень удобно и интересно детям. Увидев заинтересованность детей, в дальнейшем я планирую привлечь воспитанников и их родителей к созданию лэпбуков!</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RePack by Diakov</cp:lastModifiedBy>
  <cp:revision>21</cp:revision>
  <dcterms:created xsi:type="dcterms:W3CDTF">2021-02-24T03:16:55Z</dcterms:created>
  <dcterms:modified xsi:type="dcterms:W3CDTF">2021-02-24T07:46:42Z</dcterms:modified>
</cp:coreProperties>
</file>