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2"/>
  </p:notesMasterIdLst>
  <p:handoutMasterIdLst>
    <p:handoutMasterId r:id="rId23"/>
  </p:handoutMasterIdLst>
  <p:sldIdLst>
    <p:sldId id="256" r:id="rId2"/>
    <p:sldId id="263" r:id="rId3"/>
    <p:sldId id="270" r:id="rId4"/>
    <p:sldId id="290" r:id="rId5"/>
    <p:sldId id="271" r:id="rId6"/>
    <p:sldId id="286" r:id="rId7"/>
    <p:sldId id="272" r:id="rId8"/>
    <p:sldId id="257" r:id="rId9"/>
    <p:sldId id="287" r:id="rId10"/>
    <p:sldId id="259" r:id="rId11"/>
    <p:sldId id="291" r:id="rId12"/>
    <p:sldId id="274" r:id="rId13"/>
    <p:sldId id="275" r:id="rId14"/>
    <p:sldId id="276" r:id="rId15"/>
    <p:sldId id="278" r:id="rId16"/>
    <p:sldId id="279" r:id="rId17"/>
    <p:sldId id="280" r:id="rId18"/>
    <p:sldId id="281" r:id="rId19"/>
    <p:sldId id="283" r:id="rId20"/>
    <p:sldId id="26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2" autoAdjust="0"/>
    <p:restoredTop sz="94635" autoAdjust="0"/>
  </p:normalViewPr>
  <p:slideViewPr>
    <p:cSldViewPr>
      <p:cViewPr varScale="1">
        <p:scale>
          <a:sx n="70" d="100"/>
          <a:sy n="70" d="100"/>
        </p:scale>
        <p:origin x="7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4" d="100"/>
          <a:sy n="104" d="100"/>
        </p:scale>
        <p:origin x="-4503"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6CFADE-D9F8-4FC2-BCF7-1B94AC2C16AA}" type="datetimeFigureOut">
              <a:rPr lang="ru-RU" smtClean="0"/>
              <a:pPr/>
              <a:t>04.05.2020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9B6977-80A1-4FF0-A88E-BA397D0B7D44}" type="slidenum">
              <a:rPr lang="ru-RU" smtClean="0"/>
              <a:pPr/>
              <a:t>‹#›</a:t>
            </a:fld>
            <a:endParaRPr lang="ru-RU"/>
          </a:p>
        </p:txBody>
      </p:sp>
    </p:spTree>
    <p:extLst>
      <p:ext uri="{BB962C8B-B14F-4D97-AF65-F5344CB8AC3E}">
        <p14:creationId xmlns:p14="http://schemas.microsoft.com/office/powerpoint/2010/main" val="3618696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3B631-36F2-4E1D-A956-69CF0665326B}" type="datetimeFigureOut">
              <a:rPr lang="ru-RU" smtClean="0"/>
              <a:pPr/>
              <a:t>04.05.2020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E39FE-01DB-4DD8-83FD-8F22B370DFAF}" type="slidenum">
              <a:rPr lang="ru-RU" smtClean="0"/>
              <a:pPr/>
              <a:t>‹#›</a:t>
            </a:fld>
            <a:endParaRPr lang="ru-RU"/>
          </a:p>
        </p:txBody>
      </p:sp>
    </p:spTree>
    <p:extLst>
      <p:ext uri="{BB962C8B-B14F-4D97-AF65-F5344CB8AC3E}">
        <p14:creationId xmlns:p14="http://schemas.microsoft.com/office/powerpoint/2010/main" val="142060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ACE39FE-01DB-4DD8-83FD-8F22B370DFAF}" type="slidenum">
              <a:rPr lang="ru-RU" smtClean="0"/>
              <a:pPr/>
              <a:t>1</a:t>
            </a:fld>
            <a:endParaRPr lang="ru-RU"/>
          </a:p>
        </p:txBody>
      </p:sp>
    </p:spTree>
    <p:extLst>
      <p:ext uri="{BB962C8B-B14F-4D97-AF65-F5344CB8AC3E}">
        <p14:creationId xmlns:p14="http://schemas.microsoft.com/office/powerpoint/2010/main" val="3392863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Порой родители не осознают серьезность этого заболевания, так как  со стороны этого не заметно поначалу и, на первый взгляд, не оказывает значительного негативного влияния на ребенка. Однако это заблуждение может привести к печальным последствиям. Плоскостопие нарушает «рессорные» функции стопы, почти пропадает амортизация, и при ходьбе вся «отдача» (встряска) достается голени и тазобедренному суставу, что может привести к более «взрослым» заболеваниям ОДА и позвоночника (артрозам, сколиозам). Мы используем некоторые приемы, направленные на укрепление мышц, которые подтягивают свод стопы, улучшают  ее кровоснабжение, оказывают мягкое воздействие на суставы и связочный аппарат.</a:t>
            </a:r>
          </a:p>
          <a:p>
            <a:r>
              <a:rPr lang="ru-RU" sz="1200" kern="1200" dirty="0" smtClean="0">
                <a:solidFill>
                  <a:schemeClr val="tx1"/>
                </a:solidFill>
                <a:latin typeface="+mn-lt"/>
                <a:ea typeface="+mn-ea"/>
                <a:cs typeface="+mn-cs"/>
              </a:rPr>
              <a:t>Родители должны помнить, что  плоскостопие - это недуг, который при отсутствии адекватной терапии приводит к серьезным осложнениям и сильной деформации костей стопы</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2</a:t>
            </a:fld>
            <a:endParaRPr lang="ru-RU"/>
          </a:p>
        </p:txBody>
      </p:sp>
    </p:spTree>
    <p:extLst>
      <p:ext uri="{BB962C8B-B14F-4D97-AF65-F5344CB8AC3E}">
        <p14:creationId xmlns:p14="http://schemas.microsoft.com/office/powerpoint/2010/main" val="1650012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Приведем простой тест </a:t>
            </a:r>
            <a:r>
              <a:rPr lang="ru-RU" baseline="0" dirty="0" smtClean="0"/>
              <a:t> для проверки наличия или исключения плоскостопия: если намазать стопу ребенка краской или мазлом и сделать отпечаток  на чистом  листе бумаги ( бумага лежит на ровной поверхности,  ребенок опирается на ногу всей массой тела), то вы получите наглядную картинку стопы со всеми изъянами. Если отпечаталась только пятка , внешний контур стопы и передняя часть с пальцами- все в порядке. А если на рисунке вся стопа или лишь средняя часть – это плоскостопие. Таким образом проводят предварительную диагностику детям школьного возраста. У малышей диагностирует этот диагноз врач – ортопед.</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8</a:t>
            </a:fld>
            <a:endParaRPr lang="ru-RU"/>
          </a:p>
        </p:txBody>
      </p:sp>
    </p:spTree>
    <p:extLst>
      <p:ext uri="{BB962C8B-B14F-4D97-AF65-F5344CB8AC3E}">
        <p14:creationId xmlns:p14="http://schemas.microsoft.com/office/powerpoint/2010/main" val="272897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10</a:t>
            </a:fld>
            <a:endParaRPr lang="ru-RU"/>
          </a:p>
        </p:txBody>
      </p:sp>
    </p:spTree>
    <p:extLst>
      <p:ext uri="{BB962C8B-B14F-4D97-AF65-F5344CB8AC3E}">
        <p14:creationId xmlns:p14="http://schemas.microsoft.com/office/powerpoint/2010/main" val="127655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13</a:t>
            </a:fld>
            <a:endParaRPr lang="ru-RU"/>
          </a:p>
        </p:txBody>
      </p:sp>
    </p:spTree>
    <p:extLst>
      <p:ext uri="{BB962C8B-B14F-4D97-AF65-F5344CB8AC3E}">
        <p14:creationId xmlns:p14="http://schemas.microsoft.com/office/powerpoint/2010/main" val="203880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Чтобы исключить возникновение плоскостопия, нужно придерживаться некоторых правил:1-</a:t>
            </a:r>
            <a:r>
              <a:rPr lang="ru-RU" baseline="0" dirty="0" smtClean="0"/>
              <a:t> полезная ежедневная зарядка(различные виды ходьбы, собрать мелкие предметы пальцами ног, скомкать бумагу, покатать стопами мяч, шишки), 2- спорт( НЕЛЬЗЯ БЕГ, РИТМИЧЕСКАЯ ГИМНАСТИКА), лучше всего подойдет ПЛАВАНИЕ; 3-прфилактический массаж –улучшает кровообращение, тонизирует мышцы; 4-лечебные каждодневные теплые ванны с морской солью; 5- правильная кожаная  обувь( наличие задника, каблучка и супинатора обязательно).</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20</a:t>
            </a:fld>
            <a:endParaRPr lang="ru-RU"/>
          </a:p>
        </p:txBody>
      </p:sp>
    </p:spTree>
    <p:extLst>
      <p:ext uri="{BB962C8B-B14F-4D97-AF65-F5344CB8AC3E}">
        <p14:creationId xmlns:p14="http://schemas.microsoft.com/office/powerpoint/2010/main" val="259506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25773" y="6117336"/>
            <a:ext cx="857473" cy="365125"/>
          </a:xfrm>
        </p:spPr>
        <p:txBody>
          <a:bodyPr/>
          <a:lstStyle/>
          <a:p>
            <a:fld id="{69EDAE7D-28A1-49D5-9104-91DC1C12DE1D}" type="datetimeFigureOut">
              <a:rPr lang="ru-RU" smtClean="0"/>
              <a:pPr/>
              <a:t>04.05.2020</a:t>
            </a:fld>
            <a:endParaRPr lang="ru-RU"/>
          </a:p>
        </p:txBody>
      </p:sp>
      <p:sp>
        <p:nvSpPr>
          <p:cNvPr id="5" name="Footer Placeholder 4"/>
          <p:cNvSpPr>
            <a:spLocks noGrp="1"/>
          </p:cNvSpPr>
          <p:nvPr>
            <p:ph type="ftr" sz="quarter" idx="11"/>
          </p:nvPr>
        </p:nvSpPr>
        <p:spPr>
          <a:xfrm>
            <a:off x="3623733" y="6117336"/>
            <a:ext cx="3609438" cy="365125"/>
          </a:xfrm>
        </p:spPr>
        <p:txBody>
          <a:bodyPr/>
          <a:lstStyle/>
          <a:p>
            <a:endParaRPr lang="ru-RU"/>
          </a:p>
        </p:txBody>
      </p:sp>
      <p:sp>
        <p:nvSpPr>
          <p:cNvPr id="6" name="Slide Number Placeholder 5"/>
          <p:cNvSpPr>
            <a:spLocks noGrp="1"/>
          </p:cNvSpPr>
          <p:nvPr>
            <p:ph type="sldNum" sz="quarter" idx="12"/>
          </p:nvPr>
        </p:nvSpPr>
        <p:spPr>
          <a:xfrm>
            <a:off x="8275320" y="6117336"/>
            <a:ext cx="411480" cy="365125"/>
          </a:xfrm>
        </p:spPr>
        <p:txBody>
          <a:bodyPr/>
          <a:lstStyle/>
          <a:p>
            <a:fld id="{FF6449FD-4349-4519-8F12-CC98FEFDCC37}" type="slidenum">
              <a:rPr lang="ru-RU" smtClean="0"/>
              <a:pPr/>
              <a:t>‹#›</a:t>
            </a:fld>
            <a:endParaRPr lang="ru-RU"/>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604254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1838881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3585088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3911129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3358070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3244339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4116836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3292777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3477375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344329" y="6108173"/>
            <a:ext cx="857473" cy="365125"/>
          </a:xfrm>
        </p:spPr>
        <p:txBody>
          <a:bodyPr/>
          <a:lstStyle/>
          <a:p>
            <a:fld id="{69EDAE7D-28A1-49D5-9104-91DC1C12DE1D}" type="datetimeFigureOut">
              <a:rPr lang="ru-RU" smtClean="0"/>
              <a:pPr/>
              <a:t>04.05.2020</a:t>
            </a:fld>
            <a:endParaRPr lang="ru-RU"/>
          </a:p>
        </p:txBody>
      </p:sp>
      <p:sp>
        <p:nvSpPr>
          <p:cNvPr id="5" name="Footer Placeholder 4"/>
          <p:cNvSpPr>
            <a:spLocks noGrp="1"/>
          </p:cNvSpPr>
          <p:nvPr>
            <p:ph type="ftr" sz="quarter" idx="11"/>
          </p:nvPr>
        </p:nvSpPr>
        <p:spPr>
          <a:xfrm>
            <a:off x="1972647" y="6108173"/>
            <a:ext cx="5314517" cy="365125"/>
          </a:xfrm>
        </p:spPr>
        <p:txBody>
          <a:bodyPr/>
          <a:lstStyle/>
          <a:p>
            <a:endParaRPr lang="ru-RU"/>
          </a:p>
        </p:txBody>
      </p:sp>
      <p:sp>
        <p:nvSpPr>
          <p:cNvPr id="6" name="Slide Number Placeholder 5"/>
          <p:cNvSpPr>
            <a:spLocks noGrp="1"/>
          </p:cNvSpPr>
          <p:nvPr>
            <p:ph type="sldNum" sz="quarter" idx="12"/>
          </p:nvPr>
        </p:nvSpPr>
        <p:spPr>
          <a:xfrm>
            <a:off x="8258967" y="6108173"/>
            <a:ext cx="427833" cy="365125"/>
          </a:xfrm>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241417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273317" y="6116070"/>
            <a:ext cx="413483" cy="365125"/>
          </a:xfrm>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3736592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431361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115172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529604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3561886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2413351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9EDAE7D-28A1-49D5-9104-91DC1C12DE1D}" type="datetimeFigureOut">
              <a:rPr lang="ru-RU" smtClean="0"/>
              <a:pPr/>
              <a:t>04.05.2020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val="2763896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43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DAE7D-28A1-49D5-9104-91DC1C12DE1D}" type="datetimeFigureOut">
              <a:rPr lang="ru-RU" smtClean="0"/>
              <a:pPr/>
              <a:t>04.05.2020</a:t>
            </a:fld>
            <a:endParaRPr lang="ru-RU"/>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F6449FD-4349-4519-8F12-CC98FEFDCC37}" type="slidenum">
              <a:rPr lang="ru-RU" smtClean="0"/>
              <a:pPr/>
              <a:t>‹#›</a:t>
            </a:fld>
            <a:endParaRPr lang="ru-RU"/>
          </a:p>
        </p:txBody>
      </p:sp>
    </p:spTree>
    <p:extLst>
      <p:ext uri="{BB962C8B-B14F-4D97-AF65-F5344CB8AC3E}">
        <p14:creationId xmlns:p14="http://schemas.microsoft.com/office/powerpoint/2010/main" val="45426193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Картинки по запросу профилактика плоскостопия у детей дошкольного возрас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456" y="2676414"/>
            <a:ext cx="3003696" cy="31288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6552" y="4941168"/>
            <a:ext cx="6840760" cy="1217890"/>
          </a:xfrm>
        </p:spPr>
        <p:txBody>
          <a:bodyPr>
            <a:normAutofit fontScale="90000"/>
          </a:bodyPr>
          <a:lstStyle/>
          <a:p>
            <a:pPr algn="r"/>
            <a:r>
              <a:rPr lang="ru-RU" sz="3600" b="1" dirty="0" smtClean="0">
                <a:solidFill>
                  <a:srgbClr val="0070C0"/>
                </a:solidFill>
                <a:latin typeface="Arial Black" panose="020B0A04020102020204" pitchFamily="34" charset="0"/>
              </a:rPr>
              <a:t/>
            </a:r>
            <a:br>
              <a:rPr lang="ru-RU" sz="3600" b="1" dirty="0" smtClean="0">
                <a:solidFill>
                  <a:srgbClr val="0070C0"/>
                </a:solidFill>
                <a:latin typeface="Arial Black" panose="020B0A04020102020204" pitchFamily="34" charset="0"/>
              </a:rPr>
            </a:br>
            <a:r>
              <a:rPr lang="ru-RU" sz="2000" b="1" dirty="0" smtClean="0">
                <a:solidFill>
                  <a:srgbClr val="0070C0"/>
                </a:solidFill>
                <a:latin typeface="+mn-lt"/>
              </a:rPr>
              <a:t/>
            </a:r>
            <a:br>
              <a:rPr lang="ru-RU" sz="2000" b="1" dirty="0" smtClean="0">
                <a:solidFill>
                  <a:srgbClr val="0070C0"/>
                </a:solidFill>
                <a:latin typeface="+mn-lt"/>
              </a:rPr>
            </a:br>
            <a:r>
              <a:rPr lang="ru-RU" sz="1800" b="1" dirty="0" smtClean="0">
                <a:solidFill>
                  <a:srgbClr val="002060"/>
                </a:solidFill>
                <a:latin typeface="Arial Black" panose="020B0A04020102020204" pitchFamily="34" charset="0"/>
              </a:rPr>
              <a:t>подготовила:</a:t>
            </a:r>
            <a:r>
              <a:rPr lang="ru-RU" sz="1800" b="1" dirty="0">
                <a:solidFill>
                  <a:srgbClr val="002060"/>
                </a:solidFill>
                <a:latin typeface="Arial Black" panose="020B0A04020102020204" pitchFamily="34" charset="0"/>
              </a:rPr>
              <a:t/>
            </a:r>
            <a:br>
              <a:rPr lang="ru-RU" sz="1800" b="1" dirty="0">
                <a:solidFill>
                  <a:srgbClr val="002060"/>
                </a:solidFill>
                <a:latin typeface="Arial Black" panose="020B0A04020102020204" pitchFamily="34" charset="0"/>
              </a:rPr>
            </a:br>
            <a:r>
              <a:rPr lang="ru-RU" sz="1800" b="1" dirty="0" smtClean="0">
                <a:solidFill>
                  <a:srgbClr val="002060"/>
                </a:solidFill>
                <a:latin typeface="Arial Black" panose="020B0A04020102020204" pitchFamily="34" charset="0"/>
              </a:rPr>
              <a:t>Добрынина А.В. инструктор </a:t>
            </a:r>
            <a:r>
              <a:rPr lang="ru-RU" sz="1800" b="1" dirty="0">
                <a:solidFill>
                  <a:srgbClr val="002060"/>
                </a:solidFill>
                <a:latin typeface="Arial Black" panose="020B0A04020102020204" pitchFamily="34" charset="0"/>
              </a:rPr>
              <a:t>по ФИЗО</a:t>
            </a:r>
            <a:br>
              <a:rPr lang="ru-RU" sz="1800" b="1" dirty="0">
                <a:solidFill>
                  <a:srgbClr val="002060"/>
                </a:solidFill>
                <a:latin typeface="Arial Black" panose="020B0A04020102020204" pitchFamily="34" charset="0"/>
              </a:rPr>
            </a:br>
            <a:endParaRPr lang="ru-RU" sz="1800" b="1" dirty="0">
              <a:solidFill>
                <a:srgbClr val="0070C0"/>
              </a:solidFill>
              <a:latin typeface="+mn-lt"/>
            </a:endParaRPr>
          </a:p>
        </p:txBody>
      </p:sp>
      <p:sp>
        <p:nvSpPr>
          <p:cNvPr id="3" name="Прямоугольник 2"/>
          <p:cNvSpPr/>
          <p:nvPr/>
        </p:nvSpPr>
        <p:spPr>
          <a:xfrm>
            <a:off x="179512" y="188640"/>
            <a:ext cx="8784976" cy="861774"/>
          </a:xfrm>
          <a:prstGeom prst="rect">
            <a:avLst/>
          </a:prstGeom>
        </p:spPr>
        <p:txBody>
          <a:bodyPr wrap="square">
            <a:spAutoFit/>
          </a:bodyPr>
          <a:lstStyle/>
          <a:p>
            <a:pPr algn="ctr"/>
            <a:r>
              <a:rPr lang="ru-RU" sz="1600" b="1" dirty="0" smtClean="0">
                <a:solidFill>
                  <a:srgbClr val="002060"/>
                </a:solidFill>
                <a:latin typeface="Arial Black" panose="020B0A04020102020204" pitchFamily="34" charset="0"/>
              </a:rPr>
              <a:t>Муниципальное бюджетное дошкольное образовательное учреждение «Детский сад комбинированного вида №16»</a:t>
            </a:r>
            <a:r>
              <a:rPr lang="ru-RU" b="1" dirty="0">
                <a:solidFill>
                  <a:srgbClr val="0070C0"/>
                </a:solidFill>
                <a:latin typeface="Arial Black" panose="020B0A04020102020204" pitchFamily="34" charset="0"/>
              </a:rPr>
              <a:t/>
            </a:r>
            <a:br>
              <a:rPr lang="ru-RU" b="1" dirty="0">
                <a:solidFill>
                  <a:srgbClr val="0070C0"/>
                </a:solidFill>
                <a:latin typeface="Arial Black" panose="020B0A04020102020204" pitchFamily="34" charset="0"/>
              </a:rPr>
            </a:br>
            <a:endParaRPr lang="ru-RU" dirty="0"/>
          </a:p>
        </p:txBody>
      </p:sp>
      <p:sp>
        <p:nvSpPr>
          <p:cNvPr id="4" name="Прямоугольник 3"/>
          <p:cNvSpPr/>
          <p:nvPr/>
        </p:nvSpPr>
        <p:spPr>
          <a:xfrm>
            <a:off x="1475656" y="1268760"/>
            <a:ext cx="6264696" cy="2862322"/>
          </a:xfrm>
          <a:prstGeom prst="rect">
            <a:avLst/>
          </a:prstGeom>
        </p:spPr>
        <p:txBody>
          <a:bodyPr wrap="square">
            <a:spAutoFit/>
          </a:bodyPr>
          <a:lstStyle/>
          <a:p>
            <a:pPr algn="ctr"/>
            <a:r>
              <a:rPr lang="ru-RU" sz="3600" b="1" dirty="0" smtClean="0">
                <a:solidFill>
                  <a:srgbClr val="0070C0"/>
                </a:solidFill>
                <a:latin typeface="Arial Black" panose="020B0A04020102020204" pitchFamily="34" charset="0"/>
              </a:rPr>
              <a:t>Зарядка для профилактики </a:t>
            </a:r>
            <a:r>
              <a:rPr lang="ru-RU" sz="3600" b="1" dirty="0">
                <a:solidFill>
                  <a:srgbClr val="0070C0"/>
                </a:solidFill>
                <a:latin typeface="Arial Black" panose="020B0A04020102020204" pitchFamily="34" charset="0"/>
              </a:rPr>
              <a:t>плоскостопия у детей дошкольного </a:t>
            </a:r>
            <a:r>
              <a:rPr lang="ru-RU" sz="3600" b="1" dirty="0" smtClean="0">
                <a:solidFill>
                  <a:srgbClr val="0070C0"/>
                </a:solidFill>
                <a:latin typeface="Arial Black" panose="020B0A04020102020204" pitchFamily="34" charset="0"/>
              </a:rPr>
              <a:t>возраста в домашних условиях</a:t>
            </a:r>
            <a:endParaRPr lang="ru-RU" sz="3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212" y="476672"/>
            <a:ext cx="8229600" cy="938962"/>
          </a:xfrm>
        </p:spPr>
        <p:txBody>
          <a:bodyPr>
            <a:noAutofit/>
          </a:bodyPr>
          <a:lstStyle/>
          <a:p>
            <a:pPr algn="ctr"/>
            <a:r>
              <a:rPr lang="ru-RU" sz="3600" dirty="0" smtClean="0">
                <a:solidFill>
                  <a:srgbClr val="0070C0"/>
                </a:solidFill>
                <a:latin typeface="Arial Black" panose="020B0A04020102020204" pitchFamily="34" charset="0"/>
              </a:rPr>
              <a:t>Причины плоскостопия у детей:</a:t>
            </a:r>
            <a:endParaRPr lang="ru-RU" sz="3600" dirty="0">
              <a:solidFill>
                <a:srgbClr val="0070C0"/>
              </a:solidFill>
              <a:latin typeface="Arial Black" panose="020B0A04020102020204" pitchFamily="34" charset="0"/>
            </a:endParaRPr>
          </a:p>
        </p:txBody>
      </p:sp>
      <p:sp>
        <p:nvSpPr>
          <p:cNvPr id="3" name="Содержимое 2"/>
          <p:cNvSpPr>
            <a:spLocks noGrp="1"/>
          </p:cNvSpPr>
          <p:nvPr>
            <p:ph idx="1"/>
          </p:nvPr>
        </p:nvSpPr>
        <p:spPr>
          <a:xfrm>
            <a:off x="900708" y="1916832"/>
            <a:ext cx="8229600" cy="2636528"/>
          </a:xfrm>
        </p:spPr>
        <p:txBody>
          <a:bodyPr>
            <a:normAutofit fontScale="77500" lnSpcReduction="20000"/>
          </a:bodyPr>
          <a:lstStyle/>
          <a:p>
            <a:pPr algn="just">
              <a:buFont typeface="Wingdings" panose="05000000000000000000" pitchFamily="2" charset="2"/>
              <a:buChar char="q"/>
            </a:pPr>
            <a:r>
              <a:rPr lang="ru-RU" sz="2300" dirty="0" smtClean="0">
                <a:solidFill>
                  <a:srgbClr val="002060"/>
                </a:solidFill>
                <a:latin typeface="Arial Black" panose="020B0A04020102020204" pitchFamily="34" charset="0"/>
              </a:rPr>
              <a:t>лишний вес;</a:t>
            </a:r>
          </a:p>
          <a:p>
            <a:pPr algn="just">
              <a:buFont typeface="Wingdings" panose="05000000000000000000" pitchFamily="2" charset="2"/>
              <a:buChar char="q"/>
            </a:pPr>
            <a:r>
              <a:rPr lang="ru-RU" sz="2300" dirty="0" smtClean="0">
                <a:solidFill>
                  <a:srgbClr val="002060"/>
                </a:solidFill>
                <a:latin typeface="Arial Black" panose="020B0A04020102020204" pitchFamily="34" charset="0"/>
              </a:rPr>
              <a:t>рахит;</a:t>
            </a:r>
          </a:p>
          <a:p>
            <a:pPr algn="just">
              <a:buFont typeface="Wingdings" panose="05000000000000000000" pitchFamily="2" charset="2"/>
              <a:buChar char="q"/>
            </a:pPr>
            <a:r>
              <a:rPr lang="ru-RU" sz="2300" dirty="0" smtClean="0">
                <a:solidFill>
                  <a:srgbClr val="002060"/>
                </a:solidFill>
                <a:latin typeface="Arial Black" panose="020B0A04020102020204" pitchFamily="34" charset="0"/>
              </a:rPr>
              <a:t>травмы стопы;</a:t>
            </a:r>
          </a:p>
          <a:p>
            <a:pPr algn="just">
              <a:buFont typeface="Wingdings" panose="05000000000000000000" pitchFamily="2" charset="2"/>
              <a:buChar char="q"/>
            </a:pPr>
            <a:r>
              <a:rPr lang="ru-RU" sz="2300" dirty="0" smtClean="0">
                <a:solidFill>
                  <a:srgbClr val="002060"/>
                </a:solidFill>
                <a:latin typeface="Arial Black" panose="020B0A04020102020204" pitchFamily="34" charset="0"/>
              </a:rPr>
              <a:t>врожденная слабость мышц и связок стопы;</a:t>
            </a:r>
          </a:p>
          <a:p>
            <a:pPr algn="just">
              <a:buFont typeface="Wingdings" panose="05000000000000000000" pitchFamily="2" charset="2"/>
              <a:buChar char="q"/>
            </a:pPr>
            <a:r>
              <a:rPr lang="ru-RU" sz="2300" dirty="0" smtClean="0">
                <a:solidFill>
                  <a:srgbClr val="002060"/>
                </a:solidFill>
                <a:latin typeface="Arial Black" panose="020B0A04020102020204" pitchFamily="34" charset="0"/>
              </a:rPr>
              <a:t>паралич мышц ног;</a:t>
            </a:r>
          </a:p>
          <a:p>
            <a:pPr algn="just">
              <a:buFont typeface="Wingdings" panose="05000000000000000000" pitchFamily="2" charset="2"/>
              <a:buChar char="q"/>
            </a:pPr>
            <a:r>
              <a:rPr lang="ru-RU" sz="2300" dirty="0">
                <a:solidFill>
                  <a:srgbClr val="002060"/>
                </a:solidFill>
                <a:latin typeface="Arial Black" panose="020B0A04020102020204" pitchFamily="34" charset="0"/>
              </a:rPr>
              <a:t>н</a:t>
            </a:r>
            <a:r>
              <a:rPr lang="ru-RU" sz="2300" dirty="0" smtClean="0">
                <a:solidFill>
                  <a:srgbClr val="002060"/>
                </a:solidFill>
                <a:latin typeface="Arial Black" panose="020B0A04020102020204" pitchFamily="34" charset="0"/>
              </a:rPr>
              <a:t>аследственность;</a:t>
            </a:r>
            <a:endParaRPr lang="ru-RU" sz="2300" dirty="0">
              <a:solidFill>
                <a:srgbClr val="002060"/>
              </a:solidFill>
              <a:latin typeface="Arial Black" panose="020B0A04020102020204" pitchFamily="34" charset="0"/>
            </a:endParaRPr>
          </a:p>
          <a:p>
            <a:pPr algn="just">
              <a:buFont typeface="Wingdings" panose="05000000000000000000" pitchFamily="2" charset="2"/>
              <a:buChar char="q"/>
            </a:pPr>
            <a:r>
              <a:rPr lang="ru-RU" sz="2300" dirty="0" smtClean="0">
                <a:solidFill>
                  <a:srgbClr val="002060"/>
                </a:solidFill>
                <a:latin typeface="Arial Black" panose="020B0A04020102020204" pitchFamily="34" charset="0"/>
              </a:rPr>
              <a:t>чрезмерная гибкость.</a:t>
            </a:r>
          </a:p>
          <a:p>
            <a:pPr algn="r"/>
            <a:endParaRPr lang="ru-RU" dirty="0"/>
          </a:p>
        </p:txBody>
      </p:sp>
      <p:pic>
        <p:nvPicPr>
          <p:cNvPr id="6" name="Picture 2" descr="Похожее изображение"/>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5017412"/>
            <a:ext cx="6390927" cy="1840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6209" y="27849"/>
            <a:ext cx="9120406" cy="1133954"/>
          </a:xfrm>
          <a:prstGeom prst="rect">
            <a:avLst/>
          </a:prstGeom>
        </p:spPr>
      </p:pic>
      <p:sp>
        <p:nvSpPr>
          <p:cNvPr id="4" name="Прямоугольник 3"/>
          <p:cNvSpPr/>
          <p:nvPr/>
        </p:nvSpPr>
        <p:spPr>
          <a:xfrm>
            <a:off x="395536" y="1162356"/>
            <a:ext cx="7776864" cy="5016758"/>
          </a:xfrm>
          <a:prstGeom prst="rect">
            <a:avLst/>
          </a:prstGeom>
        </p:spPr>
        <p:txBody>
          <a:bodyPr wrap="square">
            <a:spAutoFit/>
          </a:bodyPr>
          <a:lstStyle/>
          <a:p>
            <a:pPr marL="342900" indent="-342900">
              <a:buFont typeface="Wingdings" panose="05000000000000000000" pitchFamily="2" charset="2"/>
              <a:buChar char="q"/>
            </a:pPr>
            <a:r>
              <a:rPr lang="ru-RU" sz="2000" b="1" u="sng" dirty="0">
                <a:solidFill>
                  <a:srgbClr val="002060"/>
                </a:solidFill>
                <a:latin typeface="Times New Roman" panose="02020603050405020304" pitchFamily="18" charset="0"/>
                <a:cs typeface="Times New Roman" panose="02020603050405020304" pitchFamily="18" charset="0"/>
              </a:rPr>
              <a:t>полезная зарядка</a:t>
            </a:r>
            <a:r>
              <a:rPr lang="ru-RU" sz="2000" dirty="0">
                <a:solidFill>
                  <a:srgbClr val="002060"/>
                </a:solidFill>
                <a:latin typeface="Times New Roman" panose="02020603050405020304" pitchFamily="18" charset="0"/>
                <a:cs typeface="Times New Roman" panose="02020603050405020304" pitchFamily="18" charset="0"/>
              </a:rPr>
              <a:t>, чтобы мышцы укреплялись и нормально развивались им нужна нагрузка в виде ежедневной </a:t>
            </a:r>
            <a:r>
              <a:rPr lang="ru-RU" sz="2000" dirty="0" smtClean="0">
                <a:solidFill>
                  <a:srgbClr val="002060"/>
                </a:solidFill>
                <a:latin typeface="Times New Roman" panose="02020603050405020304" pitchFamily="18" charset="0"/>
                <a:cs typeface="Times New Roman" panose="02020603050405020304" pitchFamily="18" charset="0"/>
              </a:rPr>
              <a:t>гимнастики;</a:t>
            </a:r>
            <a:endParaRPr lang="ru-RU" sz="2000" dirty="0">
              <a:solidFill>
                <a:srgbClr val="00206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ru-RU" sz="2000" b="1" u="sng" dirty="0">
                <a:solidFill>
                  <a:srgbClr val="002060"/>
                </a:solidFill>
                <a:latin typeface="Times New Roman" panose="02020603050405020304" pitchFamily="18" charset="0"/>
                <a:cs typeface="Times New Roman" panose="02020603050405020304" pitchFamily="18" charset="0"/>
              </a:rPr>
              <a:t>спорт</a:t>
            </a:r>
            <a:r>
              <a:rPr lang="ru-RU" sz="2000" dirty="0">
                <a:solidFill>
                  <a:srgbClr val="002060"/>
                </a:solidFill>
                <a:latin typeface="Times New Roman" panose="02020603050405020304" pitchFamily="18" charset="0"/>
                <a:cs typeface="Times New Roman" panose="02020603050405020304" pitchFamily="18" charset="0"/>
              </a:rPr>
              <a:t>, если ребенок будет заниматься в спортивной секции нужно позаботиться о том, чтобы комплекс упражнений соответствовал его возрасту, росту и весу. Для профилактике плоскостопия лучше всего подойдет плавание;</a:t>
            </a:r>
          </a:p>
          <a:p>
            <a:pPr marL="342900" indent="-342900">
              <a:buFont typeface="Wingdings" panose="05000000000000000000" pitchFamily="2" charset="2"/>
              <a:buChar char="q"/>
            </a:pPr>
            <a:r>
              <a:rPr lang="ru-RU" sz="2000" b="1" u="sng" dirty="0">
                <a:solidFill>
                  <a:srgbClr val="002060"/>
                </a:solidFill>
                <a:latin typeface="Times New Roman" panose="02020603050405020304" pitchFamily="18" charset="0"/>
                <a:cs typeface="Times New Roman" panose="02020603050405020304" pitchFamily="18" charset="0"/>
              </a:rPr>
              <a:t>выбор удобной обуви</a:t>
            </a:r>
            <a:r>
              <a:rPr lang="ru-RU" sz="2000" dirty="0">
                <a:solidFill>
                  <a:srgbClr val="002060"/>
                </a:solidFill>
                <a:latin typeface="Times New Roman" panose="02020603050405020304" pitchFamily="18" charset="0"/>
                <a:cs typeface="Times New Roman" panose="02020603050405020304" pitchFamily="18" charset="0"/>
              </a:rPr>
              <a:t>, чтобы стопа при ходьбе не деформировалась и принимала физиологическую форму. Детская обувь должна защищать ножку малыша от ударов, не препятствовать нормальному естественному развитию мышц стопы и придавать устойчивость. Она должна быть сделана из натуральных материалов, легкой, с жестким задником, с супинатором и маленьким каблучком;</a:t>
            </a:r>
          </a:p>
          <a:p>
            <a:pPr marL="342900" indent="-342900">
              <a:buFont typeface="Wingdings" panose="05000000000000000000" pitchFamily="2" charset="2"/>
              <a:buChar char="q"/>
            </a:pPr>
            <a:r>
              <a:rPr lang="ru-RU" sz="2000" b="1" u="sng" dirty="0">
                <a:solidFill>
                  <a:srgbClr val="002060"/>
                </a:solidFill>
                <a:latin typeface="Times New Roman" panose="02020603050405020304" pitchFamily="18" charset="0"/>
                <a:cs typeface="Times New Roman" panose="02020603050405020304" pitchFamily="18" charset="0"/>
              </a:rPr>
              <a:t>лечебные ванны</a:t>
            </a:r>
            <a:r>
              <a:rPr lang="ru-RU" sz="2000" dirty="0">
                <a:solidFill>
                  <a:srgbClr val="002060"/>
                </a:solidFill>
                <a:latin typeface="Times New Roman" panose="02020603050405020304" pitchFamily="18" charset="0"/>
                <a:cs typeface="Times New Roman" panose="02020603050405020304" pitchFamily="18" charset="0"/>
              </a:rPr>
              <a:t>. Очень полезны каждодневные теплые ванны с морской солью;</a:t>
            </a:r>
          </a:p>
          <a:p>
            <a:pPr marL="342900" indent="-342900">
              <a:buFont typeface="Wingdings" panose="05000000000000000000" pitchFamily="2" charset="2"/>
              <a:buChar char="q"/>
            </a:pPr>
            <a:r>
              <a:rPr lang="ru-RU" sz="2000" b="1" u="sng" dirty="0">
                <a:solidFill>
                  <a:srgbClr val="002060"/>
                </a:solidFill>
                <a:latin typeface="Times New Roman" panose="02020603050405020304" pitchFamily="18" charset="0"/>
                <a:cs typeface="Times New Roman" panose="02020603050405020304" pitchFamily="18" charset="0"/>
              </a:rPr>
              <a:t>профилактический массаж</a:t>
            </a:r>
            <a:r>
              <a:rPr lang="ru-RU" sz="20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691622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60648"/>
            <a:ext cx="7848872" cy="941796"/>
          </a:xfrm>
          <a:prstGeom prst="rect">
            <a:avLst/>
          </a:prstGeom>
        </p:spPr>
        <p:txBody>
          <a:bodyPr wrap="square">
            <a:spAutoFit/>
          </a:bodyPr>
          <a:lstStyle/>
          <a:p>
            <a:pPr lvl="0" algn="ctr" defTabSz="914400">
              <a:lnSpc>
                <a:spcPct val="115000"/>
              </a:lnSpc>
              <a:spcAft>
                <a:spcPts val="1000"/>
              </a:spcAft>
            </a:pPr>
            <a:r>
              <a:rPr lang="ru-RU" sz="2400" b="1" dirty="0">
                <a:ln>
                  <a:solidFill>
                    <a:srgbClr val="7030A0"/>
                  </a:solidFill>
                </a:ln>
                <a:solidFill>
                  <a:srgbClr val="0070C0"/>
                </a:solidFill>
                <a:latin typeface="Calibri"/>
                <a:ea typeface="Calibri"/>
                <a:cs typeface="Times New Roman"/>
              </a:rPr>
              <a:t>УПРАЖНЕНИЯ, РЕКОМЕНДУЕМЫЕ </a:t>
            </a:r>
            <a:r>
              <a:rPr lang="ru-RU" sz="2400" b="1" dirty="0" smtClean="0">
                <a:ln>
                  <a:solidFill>
                    <a:srgbClr val="7030A0"/>
                  </a:solidFill>
                </a:ln>
                <a:solidFill>
                  <a:srgbClr val="0070C0"/>
                </a:solidFill>
                <a:latin typeface="Calibri"/>
                <a:ea typeface="Calibri"/>
                <a:cs typeface="Times New Roman"/>
              </a:rPr>
              <a:t>ДЕТЯМ ДЛЯ ПРОФИЛАКТИКИ ПЛОСКОСТОПИЯ</a:t>
            </a:r>
            <a:endParaRPr lang="ru-RU" sz="2400" dirty="0">
              <a:ln>
                <a:solidFill>
                  <a:srgbClr val="7030A0"/>
                </a:solidFill>
              </a:ln>
              <a:solidFill>
                <a:srgbClr val="0070C0"/>
              </a:solidFill>
              <a:latin typeface="Calibri"/>
              <a:ea typeface="Calibri"/>
              <a:cs typeface="Times New Roman"/>
            </a:endParaRPr>
          </a:p>
        </p:txBody>
      </p:sp>
      <p:sp>
        <p:nvSpPr>
          <p:cNvPr id="3" name="Прямоугольник 2"/>
          <p:cNvSpPr/>
          <p:nvPr/>
        </p:nvSpPr>
        <p:spPr>
          <a:xfrm>
            <a:off x="755576" y="1361153"/>
            <a:ext cx="4572000" cy="1323439"/>
          </a:xfrm>
          <a:prstGeom prst="rect">
            <a:avLst/>
          </a:prstGeom>
        </p:spPr>
        <p:txBody>
          <a:bodyP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0" i="0" u="none" strike="noStrike" kern="0" cap="none" spc="0" normalizeH="0" baseline="0" noProof="0" dirty="0" smtClean="0">
                <a:ln>
                  <a:solidFill>
                    <a:srgbClr val="002060"/>
                  </a:solidFill>
                </a:ln>
                <a:solidFill>
                  <a:srgbClr val="002060"/>
                </a:solidFill>
                <a:effectLst/>
                <a:uLnTx/>
                <a:uFillTx/>
                <a:latin typeface="Times New Roman" panose="02020603050405020304" pitchFamily="18" charset="0"/>
                <a:ea typeface="Calibri"/>
                <a:cs typeface="Times New Roman" panose="02020603050405020304" pitchFamily="18" charset="0"/>
              </a:rPr>
              <a:t>Продолжительность занятий 10 минут. Перед упражнением следует походить, затем  попрыгать на носках – на одной и на двух ногах.</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4" name="Прямоугольник 3"/>
          <p:cNvSpPr/>
          <p:nvPr/>
        </p:nvSpPr>
        <p:spPr>
          <a:xfrm>
            <a:off x="3851920" y="2367819"/>
            <a:ext cx="4572000" cy="1366528"/>
          </a:xfrm>
          <a:prstGeom prst="rect">
            <a:avLst/>
          </a:prstGeom>
        </p:spPr>
        <p:txBody>
          <a:bodyPr>
            <a:spAutoFit/>
          </a:bodyPr>
          <a:lstStyle/>
          <a:p>
            <a:pPr lvl="0" defTabSz="914400">
              <a:lnSpc>
                <a:spcPct val="115000"/>
              </a:lnSpc>
              <a:spcAft>
                <a:spcPts val="1000"/>
              </a:spcAft>
            </a:pPr>
            <a:r>
              <a:rPr lang="ru-RU" dirty="0">
                <a:ln>
                  <a:solidFill>
                    <a:srgbClr val="002060"/>
                  </a:solidFill>
                </a:ln>
                <a:solidFill>
                  <a:prstClr val="black"/>
                </a:solidFill>
                <a:latin typeface="Calibri"/>
                <a:ea typeface="Calibri"/>
                <a:cs typeface="Times New Roman"/>
              </a:rPr>
              <a:t>1. </a:t>
            </a:r>
            <a:r>
              <a:rPr lang="ru-RU" b="1" dirty="0">
                <a:ln>
                  <a:solidFill>
                    <a:srgbClr val="002060"/>
                  </a:solidFill>
                </a:ln>
                <a:solidFill>
                  <a:prstClr val="black"/>
                </a:solidFill>
                <a:latin typeface="Calibri"/>
                <a:ea typeface="Calibri"/>
                <a:cs typeface="Times New Roman"/>
              </a:rPr>
              <a:t>«Каток»</a:t>
            </a:r>
            <a:r>
              <a:rPr lang="ru-RU" dirty="0">
                <a:ln>
                  <a:solidFill>
                    <a:srgbClr val="002060"/>
                  </a:solidFill>
                </a:ln>
                <a:solidFill>
                  <a:prstClr val="black"/>
                </a:solidFill>
                <a:latin typeface="Calibri"/>
                <a:ea typeface="Calibri"/>
                <a:cs typeface="Times New Roman"/>
              </a:rPr>
              <a:t> - ребенок катает вперед-назад мяч, скакалку или бутылку. Упражнение выполняется сначала одной ногой, затем другой.</a:t>
            </a:r>
          </a:p>
        </p:txBody>
      </p:sp>
      <p:pic>
        <p:nvPicPr>
          <p:cNvPr id="5" name="Рисунок 4"/>
          <p:cNvPicPr>
            <a:picLocks noChangeAspect="1"/>
          </p:cNvPicPr>
          <p:nvPr/>
        </p:nvPicPr>
        <p:blipFill>
          <a:blip r:embed="rId2"/>
          <a:stretch>
            <a:fillRect/>
          </a:stretch>
        </p:blipFill>
        <p:spPr>
          <a:xfrm>
            <a:off x="4932040" y="3417574"/>
            <a:ext cx="4032448" cy="3440425"/>
          </a:xfrm>
          <a:prstGeom prst="rect">
            <a:avLst/>
          </a:prstGeom>
        </p:spPr>
      </p:pic>
    </p:spTree>
    <p:extLst>
      <p:ext uri="{BB962C8B-B14F-4D97-AF65-F5344CB8AC3E}">
        <p14:creationId xmlns:p14="http://schemas.microsoft.com/office/powerpoint/2010/main" val="4284420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04664"/>
            <a:ext cx="3816424" cy="6370975"/>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smtClean="0">
                <a:ln>
                  <a:solidFill>
                    <a:srgbClr val="002060"/>
                  </a:solidFill>
                </a:ln>
                <a:solidFill>
                  <a:prstClr val="black"/>
                </a:solidFill>
                <a:effectLst/>
                <a:uLnTx/>
                <a:uFillTx/>
                <a:latin typeface="Times New Roman" panose="02020603050405020304" pitchFamily="18" charset="0"/>
                <a:ea typeface="Calibri"/>
                <a:cs typeface="Times New Roman" panose="02020603050405020304" pitchFamily="18" charset="0"/>
              </a:rPr>
              <a:t>2. </a:t>
            </a:r>
            <a:r>
              <a:rPr kumimoji="0" lang="ru-RU" sz="2400" b="1" i="0" u="none" strike="noStrike" kern="0" cap="none" spc="0" normalizeH="0" baseline="0" noProof="0" dirty="0" smtClean="0">
                <a:ln>
                  <a:solidFill>
                    <a:srgbClr val="002060"/>
                  </a:solidFill>
                </a:ln>
                <a:solidFill>
                  <a:prstClr val="black"/>
                </a:solidFill>
                <a:effectLst/>
                <a:uLnTx/>
                <a:uFillTx/>
                <a:latin typeface="Times New Roman" panose="02020603050405020304" pitchFamily="18" charset="0"/>
                <a:ea typeface="Calibri"/>
                <a:cs typeface="Times New Roman" panose="02020603050405020304" pitchFamily="18" charset="0"/>
              </a:rPr>
              <a:t>«Разбойник»</a:t>
            </a:r>
            <a:r>
              <a:rPr kumimoji="0" lang="ru-RU" sz="2400" b="0" i="0" u="none" strike="noStrike" kern="0" cap="none" spc="0" normalizeH="0" baseline="0" noProof="0" dirty="0" smtClean="0">
                <a:ln>
                  <a:solidFill>
                    <a:srgbClr val="002060"/>
                  </a:solidFill>
                </a:ln>
                <a:solidFill>
                  <a:prstClr val="black"/>
                </a:solidFill>
                <a:effectLst/>
                <a:uLnTx/>
                <a:uFillTx/>
                <a:latin typeface="Times New Roman" panose="02020603050405020304" pitchFamily="18" charset="0"/>
                <a:ea typeface="Calibri"/>
                <a:cs typeface="Times New Roman" panose="02020603050405020304" pitchFamily="18" charset="0"/>
              </a:rPr>
              <a:t> - ребенок сидит на полу с согнутыми ногами. Пятки плотно прижаты к полу и не отрываются от него в течение всего периода выполнения упражнения. Движениями пальцев ноги ребенок старается подтащить под пятки разложенное на полу полотенце (или салфетку), на котором лежит какой-нибудь груз (например, камень). Упражнение выполняется сначала одной, затем другой ногой. </a:t>
            </a:r>
            <a:endParaRPr kumimoji="0" lang="ru-RU" sz="2400" b="0" i="0" u="none" strike="noStrike" kern="0" cap="none" spc="0" normalizeH="0" baseline="0" noProof="0" dirty="0" smtClean="0">
              <a:ln>
                <a:noFill/>
              </a:ln>
              <a:solidFill>
                <a:sysClr val="windowText" lastClr="000000"/>
              </a:solidFill>
              <a:effectLst/>
              <a:uLnTx/>
              <a:uFillTx/>
            </a:endParaRPr>
          </a:p>
        </p:txBody>
      </p:sp>
      <p:pic>
        <p:nvPicPr>
          <p:cNvPr id="3" name="Рисунок 2"/>
          <p:cNvPicPr>
            <a:picLocks noChangeAspect="1"/>
          </p:cNvPicPr>
          <p:nvPr/>
        </p:nvPicPr>
        <p:blipFill>
          <a:blip r:embed="rId3"/>
          <a:stretch>
            <a:fillRect/>
          </a:stretch>
        </p:blipFill>
        <p:spPr>
          <a:xfrm>
            <a:off x="4644008" y="404664"/>
            <a:ext cx="4499992" cy="6453336"/>
          </a:xfrm>
          <a:prstGeom prst="rect">
            <a:avLst/>
          </a:prstGeom>
        </p:spPr>
      </p:pic>
    </p:spTree>
    <p:extLst>
      <p:ext uri="{BB962C8B-B14F-4D97-AF65-F5344CB8AC3E}">
        <p14:creationId xmlns:p14="http://schemas.microsoft.com/office/powerpoint/2010/main" val="1084341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7984" y="188640"/>
            <a:ext cx="4536504" cy="2109808"/>
          </a:xfrm>
          <a:prstGeom prst="rect">
            <a:avLst/>
          </a:prstGeom>
        </p:spPr>
        <p:txBody>
          <a:bodyPr wrap="square">
            <a:spAutoFit/>
          </a:bodyPr>
          <a:lstStyle/>
          <a:p>
            <a:pPr lvl="0" algn="just" defTabSz="914400">
              <a:lnSpc>
                <a:spcPct val="115000"/>
              </a:lnSpc>
              <a:spcAft>
                <a:spcPts val="1000"/>
              </a:spcAft>
            </a:pPr>
            <a:r>
              <a:rPr lang="ru-RU" sz="1600"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3. </a:t>
            </a:r>
            <a:r>
              <a:rPr lang="ru-RU" sz="1600" b="1"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«Маляр»</a:t>
            </a:r>
            <a:r>
              <a:rPr lang="ru-RU" sz="1600"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 - ребенок, сидя на полу с вытянутыми ногами (колени выпрямлены), большим пальцем одной ноги проводит по подъему другой по направлению от большого пальца к колену. «Поглаживание» повторяется 3-4 раза. Упражнение выполняется сначала одной, затем другой ногой.</a:t>
            </a:r>
            <a:r>
              <a:rPr lang="ru-RU" dirty="0">
                <a:ln>
                  <a:solidFill>
                    <a:srgbClr val="002060"/>
                  </a:solidFill>
                </a:ln>
                <a:solidFill>
                  <a:prstClr val="black"/>
                </a:solidFill>
                <a:latin typeface="Calibri"/>
                <a:ea typeface="Calibri"/>
                <a:cs typeface="Times New Roman"/>
              </a:rPr>
              <a:t> </a:t>
            </a:r>
          </a:p>
        </p:txBody>
      </p:sp>
      <p:pic>
        <p:nvPicPr>
          <p:cNvPr id="3" name="Рисунок 2"/>
          <p:cNvPicPr>
            <a:picLocks noChangeAspect="1"/>
          </p:cNvPicPr>
          <p:nvPr/>
        </p:nvPicPr>
        <p:blipFill>
          <a:blip r:embed="rId2"/>
          <a:stretch>
            <a:fillRect/>
          </a:stretch>
        </p:blipFill>
        <p:spPr>
          <a:xfrm>
            <a:off x="611560" y="0"/>
            <a:ext cx="3600400" cy="2924944"/>
          </a:xfrm>
          <a:prstGeom prst="rect">
            <a:avLst/>
          </a:prstGeom>
        </p:spPr>
      </p:pic>
      <p:sp>
        <p:nvSpPr>
          <p:cNvPr id="4" name="Прямоугольник 3"/>
          <p:cNvSpPr/>
          <p:nvPr/>
        </p:nvSpPr>
        <p:spPr>
          <a:xfrm>
            <a:off x="611560" y="3212976"/>
            <a:ext cx="4572000" cy="2640723"/>
          </a:xfrm>
          <a:prstGeom prst="rect">
            <a:avLst/>
          </a:prstGeom>
        </p:spPr>
        <p:txBody>
          <a:bodyPr>
            <a:spAutoFit/>
          </a:bodyPr>
          <a:lstStyle/>
          <a:p>
            <a:pPr lvl="0" algn="just" defTabSz="914400">
              <a:lnSpc>
                <a:spcPct val="115000"/>
              </a:lnSpc>
              <a:spcAft>
                <a:spcPts val="1000"/>
              </a:spcAft>
            </a:pPr>
            <a:r>
              <a:rPr lang="ru-RU" sz="1600"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4. </a:t>
            </a:r>
            <a:r>
              <a:rPr lang="ru-RU" sz="1600" b="1"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«Сборщик»</a:t>
            </a:r>
            <a:r>
              <a:rPr lang="ru-RU" sz="1600"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 - ребенок, сидя с согнутыми коленями, собирает пальцами одной ноги мелкие различные предметы, разложенные на полу (игрушки, прищепки для белья, елочные шишки и др.) и складывает их в кучки. Другой ногой он повторяет то же самое. Затем без помощи рук перекладывает эти предметы из одной кучки в другую. Следует не допускать падения предметов при переноске.</a:t>
            </a:r>
          </a:p>
        </p:txBody>
      </p:sp>
      <p:pic>
        <p:nvPicPr>
          <p:cNvPr id="5" name="Рисунок 4"/>
          <p:cNvPicPr>
            <a:picLocks noChangeAspect="1"/>
          </p:cNvPicPr>
          <p:nvPr/>
        </p:nvPicPr>
        <p:blipFill>
          <a:blip r:embed="rId3"/>
          <a:stretch>
            <a:fillRect/>
          </a:stretch>
        </p:blipFill>
        <p:spPr>
          <a:xfrm>
            <a:off x="5364088" y="3068960"/>
            <a:ext cx="3528392" cy="3672408"/>
          </a:xfrm>
          <a:prstGeom prst="rect">
            <a:avLst/>
          </a:prstGeom>
        </p:spPr>
      </p:pic>
    </p:spTree>
    <p:extLst>
      <p:ext uri="{BB962C8B-B14F-4D97-AF65-F5344CB8AC3E}">
        <p14:creationId xmlns:p14="http://schemas.microsoft.com/office/powerpoint/2010/main" val="3722379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404664"/>
            <a:ext cx="4464496" cy="1791260"/>
          </a:xfrm>
          <a:prstGeom prst="rect">
            <a:avLst/>
          </a:prstGeom>
        </p:spPr>
        <p:txBody>
          <a:bodyPr wrap="square">
            <a:spAutoFit/>
          </a:bodyPr>
          <a:lstStyle/>
          <a:p>
            <a:pPr lvl="0" algn="just" defTabSz="914400">
              <a:lnSpc>
                <a:spcPct val="115000"/>
              </a:lnSpc>
              <a:spcAft>
                <a:spcPts val="1000"/>
              </a:spcAft>
            </a:pPr>
            <a:r>
              <a:rPr lang="ru-RU" sz="1600"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5. </a:t>
            </a:r>
            <a:r>
              <a:rPr lang="ru-RU" sz="1600" b="1"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«Художник»</a:t>
            </a:r>
            <a:r>
              <a:rPr lang="ru-RU" sz="1600"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 - ребенок, сидя на полу с согнутыми коленями, карандашом, зажатым пальцами ноги, рисует на листе бумаги различные фигуры, придерживая лист другой ногой. Упражнение выполняется сначала одной, затем другой ногой.</a:t>
            </a:r>
          </a:p>
        </p:txBody>
      </p:sp>
      <p:pic>
        <p:nvPicPr>
          <p:cNvPr id="3" name="Рисунок 2"/>
          <p:cNvPicPr>
            <a:picLocks noChangeAspect="1"/>
          </p:cNvPicPr>
          <p:nvPr/>
        </p:nvPicPr>
        <p:blipFill>
          <a:blip r:embed="rId2"/>
          <a:stretch>
            <a:fillRect/>
          </a:stretch>
        </p:blipFill>
        <p:spPr>
          <a:xfrm>
            <a:off x="323528" y="32530"/>
            <a:ext cx="3816424" cy="3528392"/>
          </a:xfrm>
          <a:prstGeom prst="rect">
            <a:avLst/>
          </a:prstGeom>
        </p:spPr>
      </p:pic>
      <p:sp>
        <p:nvSpPr>
          <p:cNvPr id="4" name="Прямоугольник 3"/>
          <p:cNvSpPr/>
          <p:nvPr/>
        </p:nvSpPr>
        <p:spPr>
          <a:xfrm>
            <a:off x="611560" y="3356992"/>
            <a:ext cx="4104456" cy="3525581"/>
          </a:xfrm>
          <a:prstGeom prst="rect">
            <a:avLst/>
          </a:prstGeom>
        </p:spPr>
        <p:txBody>
          <a:bodyPr wrap="square">
            <a:spAutoFit/>
          </a:bodyPr>
          <a:lstStyle/>
          <a:p>
            <a:pPr lvl="0" algn="just" defTabSz="914400">
              <a:lnSpc>
                <a:spcPct val="115000"/>
              </a:lnSpc>
              <a:spcAft>
                <a:spcPts val="1000"/>
              </a:spcAft>
            </a:pPr>
            <a:r>
              <a:rPr lang="ru-RU" dirty="0">
                <a:ln>
                  <a:solidFill>
                    <a:srgbClr val="002060"/>
                  </a:solidFill>
                </a:ln>
                <a:solidFill>
                  <a:prstClr val="black"/>
                </a:solidFill>
                <a:latin typeface="Calibri"/>
                <a:ea typeface="Calibri"/>
                <a:cs typeface="Times New Roman"/>
              </a:rPr>
              <a:t>6</a:t>
            </a:r>
            <a:r>
              <a:rPr lang="ru-RU" sz="1600"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 </a:t>
            </a:r>
            <a:r>
              <a:rPr lang="ru-RU" sz="1600" b="1"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«Гусеница»</a:t>
            </a:r>
            <a:r>
              <a:rPr lang="ru-RU" sz="1600"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 - ребенок сидит на полу с согнутыми коленями. Сжимая пальцы ног, он подтягивает пятку вперед (пятки прижаты к пальцам), затем пальцы снова расправляются и движение повторяется (имитация движения гусеницы). Передвижение пятки вперед за счет сгибания и выпрямления пальцев ног продолжается до тех пор, пока пальцы и пятки могут касаться пола. Упражнение выполняется сначала одной, затем другой ногой.</a:t>
            </a:r>
          </a:p>
        </p:txBody>
      </p:sp>
      <p:pic>
        <p:nvPicPr>
          <p:cNvPr id="5" name="Рисунок 4"/>
          <p:cNvPicPr>
            <a:picLocks noChangeAspect="1"/>
          </p:cNvPicPr>
          <p:nvPr/>
        </p:nvPicPr>
        <p:blipFill>
          <a:blip r:embed="rId3"/>
          <a:stretch>
            <a:fillRect/>
          </a:stretch>
        </p:blipFill>
        <p:spPr>
          <a:xfrm>
            <a:off x="4716016" y="3212976"/>
            <a:ext cx="4104456" cy="3744416"/>
          </a:xfrm>
          <a:prstGeom prst="rect">
            <a:avLst/>
          </a:prstGeom>
        </p:spPr>
      </p:pic>
    </p:spTree>
    <p:extLst>
      <p:ext uri="{BB962C8B-B14F-4D97-AF65-F5344CB8AC3E}">
        <p14:creationId xmlns:p14="http://schemas.microsoft.com/office/powerpoint/2010/main" val="2465687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5936" y="332656"/>
            <a:ext cx="4572000" cy="2322174"/>
          </a:xfrm>
          <a:prstGeom prst="rect">
            <a:avLst/>
          </a:prstGeom>
        </p:spPr>
        <p:txBody>
          <a:bodyPr>
            <a:spAutoFit/>
          </a:bodyPr>
          <a:lstStyle/>
          <a:p>
            <a:pPr lvl="0" algn="just" defTabSz="914400">
              <a:lnSpc>
                <a:spcPct val="115000"/>
              </a:lnSpc>
              <a:spcAft>
                <a:spcPts val="1000"/>
              </a:spcAft>
            </a:pPr>
            <a:r>
              <a:rPr lang="ru-RU" dirty="0">
                <a:ln>
                  <a:solidFill>
                    <a:srgbClr val="002060"/>
                  </a:solidFill>
                </a:ln>
                <a:solidFill>
                  <a:prstClr val="black"/>
                </a:solidFill>
                <a:latin typeface="Calibri"/>
                <a:ea typeface="Calibri"/>
                <a:cs typeface="Times New Roman"/>
              </a:rPr>
              <a:t>7. </a:t>
            </a:r>
            <a:r>
              <a:rPr lang="ru-RU" b="1" dirty="0">
                <a:ln>
                  <a:solidFill>
                    <a:srgbClr val="002060"/>
                  </a:solidFill>
                </a:ln>
                <a:solidFill>
                  <a:prstClr val="black"/>
                </a:solidFill>
                <a:latin typeface="Calibri"/>
                <a:ea typeface="Calibri"/>
                <a:cs typeface="Times New Roman"/>
              </a:rPr>
              <a:t>«Кораблик»</a:t>
            </a:r>
            <a:r>
              <a:rPr lang="ru-RU" dirty="0">
                <a:ln>
                  <a:solidFill>
                    <a:srgbClr val="002060"/>
                  </a:solidFill>
                </a:ln>
                <a:solidFill>
                  <a:prstClr val="black"/>
                </a:solidFill>
                <a:latin typeface="Calibri"/>
                <a:ea typeface="Calibri"/>
                <a:cs typeface="Times New Roman"/>
              </a:rPr>
              <a:t> - ребенок, сидя на полу с согнутыми коленями и прижимая подошвы ног друг к другу, постепенно старается выпрямить колени до тех пор, пока пальцы и пятки ног могут быть прижаты друг к другу (старается придать ступням форму кораблика).</a:t>
            </a:r>
          </a:p>
        </p:txBody>
      </p:sp>
      <p:pic>
        <p:nvPicPr>
          <p:cNvPr id="3" name="Рисунок 2"/>
          <p:cNvPicPr>
            <a:picLocks noChangeAspect="1"/>
          </p:cNvPicPr>
          <p:nvPr/>
        </p:nvPicPr>
        <p:blipFill>
          <a:blip r:embed="rId2"/>
          <a:stretch>
            <a:fillRect/>
          </a:stretch>
        </p:blipFill>
        <p:spPr>
          <a:xfrm>
            <a:off x="323528" y="0"/>
            <a:ext cx="3456384" cy="3429000"/>
          </a:xfrm>
          <a:prstGeom prst="rect">
            <a:avLst/>
          </a:prstGeom>
        </p:spPr>
      </p:pic>
      <p:sp>
        <p:nvSpPr>
          <p:cNvPr id="4" name="Прямоугольник 3"/>
          <p:cNvSpPr/>
          <p:nvPr/>
        </p:nvSpPr>
        <p:spPr>
          <a:xfrm>
            <a:off x="1187624" y="4149080"/>
            <a:ext cx="3384376" cy="1366528"/>
          </a:xfrm>
          <a:prstGeom prst="rect">
            <a:avLst/>
          </a:prstGeom>
        </p:spPr>
        <p:txBody>
          <a:bodyPr wrap="square">
            <a:spAutoFit/>
          </a:bodyPr>
          <a:lstStyle/>
          <a:p>
            <a:pPr lvl="0" algn="just" defTabSz="914400">
              <a:lnSpc>
                <a:spcPct val="115000"/>
              </a:lnSpc>
              <a:spcAft>
                <a:spcPts val="1000"/>
              </a:spcAft>
            </a:pPr>
            <a:r>
              <a:rPr lang="ru-RU"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8. </a:t>
            </a:r>
            <a:r>
              <a:rPr lang="ru-RU" b="1"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«Мельница»</a:t>
            </a:r>
            <a:r>
              <a:rPr lang="ru-RU"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 - ребенок, сидя на полу с выпрямленными коленями, описывает ступнями круги в разных направлениях.</a:t>
            </a:r>
          </a:p>
        </p:txBody>
      </p:sp>
      <p:pic>
        <p:nvPicPr>
          <p:cNvPr id="5" name="Рисунок 4"/>
          <p:cNvPicPr>
            <a:picLocks noChangeAspect="1"/>
          </p:cNvPicPr>
          <p:nvPr/>
        </p:nvPicPr>
        <p:blipFill>
          <a:blip r:embed="rId3"/>
          <a:stretch>
            <a:fillRect/>
          </a:stretch>
        </p:blipFill>
        <p:spPr>
          <a:xfrm>
            <a:off x="5292080" y="3724968"/>
            <a:ext cx="3744416" cy="3232424"/>
          </a:xfrm>
          <a:prstGeom prst="rect">
            <a:avLst/>
          </a:prstGeom>
        </p:spPr>
      </p:pic>
    </p:spTree>
    <p:extLst>
      <p:ext uri="{BB962C8B-B14F-4D97-AF65-F5344CB8AC3E}">
        <p14:creationId xmlns:p14="http://schemas.microsoft.com/office/powerpoint/2010/main" val="240321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5936" y="260648"/>
            <a:ext cx="4572000" cy="2296654"/>
          </a:xfrm>
          <a:prstGeom prst="rect">
            <a:avLst/>
          </a:prstGeom>
        </p:spPr>
        <p:txBody>
          <a:bodyPr>
            <a:spAutoFit/>
          </a:bodyPr>
          <a:lstStyle/>
          <a:p>
            <a:pPr lvl="0" algn="just" defTabSz="914400">
              <a:lnSpc>
                <a:spcPct val="115000"/>
              </a:lnSpc>
              <a:spcAft>
                <a:spcPts val="1000"/>
              </a:spcAft>
            </a:pPr>
            <a:r>
              <a:rPr lang="ru-RU"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9. </a:t>
            </a:r>
            <a:r>
              <a:rPr lang="ru-RU" b="1"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«Серп»</a:t>
            </a:r>
            <a:r>
              <a:rPr lang="ru-RU"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 - ребенок, сидя на полу с согнутыми коленями, ставит подошвы ног на пол (расстояние между ними 20 см), согнутые пальцы ног сперва сближаются, а затем разводятся в разные стороны, при этом пятки остаются на одном месте. Упражнение повторяется несколько раз. </a:t>
            </a:r>
          </a:p>
        </p:txBody>
      </p:sp>
      <p:pic>
        <p:nvPicPr>
          <p:cNvPr id="3" name="Рисунок 2"/>
          <p:cNvPicPr>
            <a:picLocks noChangeAspect="1"/>
          </p:cNvPicPr>
          <p:nvPr/>
        </p:nvPicPr>
        <p:blipFill>
          <a:blip r:embed="rId2"/>
          <a:stretch>
            <a:fillRect/>
          </a:stretch>
        </p:blipFill>
        <p:spPr>
          <a:xfrm>
            <a:off x="251520" y="0"/>
            <a:ext cx="3744416" cy="3645024"/>
          </a:xfrm>
          <a:prstGeom prst="rect">
            <a:avLst/>
          </a:prstGeom>
        </p:spPr>
      </p:pic>
      <p:sp>
        <p:nvSpPr>
          <p:cNvPr id="4" name="Прямоугольник 3"/>
          <p:cNvSpPr/>
          <p:nvPr/>
        </p:nvSpPr>
        <p:spPr>
          <a:xfrm>
            <a:off x="1043608" y="3870999"/>
            <a:ext cx="3384376" cy="2322174"/>
          </a:xfrm>
          <a:prstGeom prst="rect">
            <a:avLst/>
          </a:prstGeom>
        </p:spPr>
        <p:txBody>
          <a:bodyPr wrap="square">
            <a:spAutoFit/>
          </a:bodyPr>
          <a:lstStyle/>
          <a:p>
            <a:pPr lvl="0" algn="just" defTabSz="914400">
              <a:lnSpc>
                <a:spcPct val="115000"/>
              </a:lnSpc>
              <a:spcAft>
                <a:spcPts val="1000"/>
              </a:spcAft>
            </a:pPr>
            <a:r>
              <a:rPr lang="ru-RU" dirty="0">
                <a:ln>
                  <a:solidFill>
                    <a:srgbClr val="002060"/>
                  </a:solidFill>
                </a:ln>
                <a:solidFill>
                  <a:prstClr val="black"/>
                </a:solidFill>
                <a:latin typeface="Times New Roman" panose="02020603050405020304" pitchFamily="18" charset="0"/>
                <a:ea typeface="Calibri"/>
                <a:cs typeface="Times New Roman" panose="02020603050405020304" pitchFamily="18" charset="0"/>
              </a:rPr>
              <a:t>10. «Барабанщик» - ребенок, сидя на полу с согнутыми коленями, стучит по полу только пальцами ног, не касаясь его пятками. В процессе выполнения упражнения колени постепенно выпрямляются.</a:t>
            </a:r>
          </a:p>
        </p:txBody>
      </p:sp>
      <p:pic>
        <p:nvPicPr>
          <p:cNvPr id="6" name="Рисунок 5"/>
          <p:cNvPicPr>
            <a:picLocks noChangeAspect="1"/>
          </p:cNvPicPr>
          <p:nvPr/>
        </p:nvPicPr>
        <p:blipFill>
          <a:blip r:embed="rId3"/>
          <a:stretch>
            <a:fillRect/>
          </a:stretch>
        </p:blipFill>
        <p:spPr>
          <a:xfrm>
            <a:off x="4572000" y="3212976"/>
            <a:ext cx="4320480" cy="3528392"/>
          </a:xfrm>
          <a:prstGeom prst="rect">
            <a:avLst/>
          </a:prstGeom>
        </p:spPr>
      </p:pic>
    </p:spTree>
    <p:extLst>
      <p:ext uri="{BB962C8B-B14F-4D97-AF65-F5344CB8AC3E}">
        <p14:creationId xmlns:p14="http://schemas.microsoft.com/office/powerpoint/2010/main" val="978389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9952" y="1052736"/>
            <a:ext cx="4572000" cy="1200329"/>
          </a:xfrm>
          <a:prstGeom prst="rect">
            <a:avLst/>
          </a:prstGeom>
        </p:spPr>
        <p:txBody>
          <a:bodyPr>
            <a:spAutoFit/>
          </a:bodyPr>
          <a:lstStyle/>
          <a:p>
            <a:pPr algn="just"/>
            <a:r>
              <a:rPr lang="ru-RU" b="1" dirty="0">
                <a:solidFill>
                  <a:srgbClr val="002060"/>
                </a:solidFill>
                <a:latin typeface="Arial" panose="020B0604020202020204" pitchFamily="34" charset="0"/>
                <a:cs typeface="Arial" panose="020B0604020202020204" pitchFamily="34" charset="0"/>
              </a:rPr>
              <a:t>11. Упражнение "окно" - ребенок, стоя на полу, разводит и сводит выпрямленные ноги, не отрывая подошв от пола.</a:t>
            </a:r>
          </a:p>
        </p:txBody>
      </p:sp>
      <p:pic>
        <p:nvPicPr>
          <p:cNvPr id="3" name="Рисунок 2"/>
          <p:cNvPicPr>
            <a:picLocks noChangeAspect="1"/>
          </p:cNvPicPr>
          <p:nvPr/>
        </p:nvPicPr>
        <p:blipFill>
          <a:blip r:embed="rId2"/>
          <a:stretch>
            <a:fillRect/>
          </a:stretch>
        </p:blipFill>
        <p:spPr>
          <a:xfrm>
            <a:off x="467544" y="116632"/>
            <a:ext cx="3528392" cy="3600400"/>
          </a:xfrm>
          <a:prstGeom prst="rect">
            <a:avLst/>
          </a:prstGeom>
        </p:spPr>
      </p:pic>
      <p:sp>
        <p:nvSpPr>
          <p:cNvPr id="4" name="Прямоугольник 3"/>
          <p:cNvSpPr/>
          <p:nvPr/>
        </p:nvSpPr>
        <p:spPr>
          <a:xfrm>
            <a:off x="1259632" y="4653136"/>
            <a:ext cx="4032448" cy="1047979"/>
          </a:xfrm>
          <a:prstGeom prst="rect">
            <a:avLst/>
          </a:prstGeom>
        </p:spPr>
        <p:txBody>
          <a:bodyPr wrap="square">
            <a:spAutoFit/>
          </a:bodyPr>
          <a:lstStyle/>
          <a:p>
            <a:pPr lvl="0" algn="just" defTabSz="914400">
              <a:lnSpc>
                <a:spcPct val="115000"/>
              </a:lnSpc>
              <a:spcAft>
                <a:spcPts val="1000"/>
              </a:spcAft>
            </a:pPr>
            <a:r>
              <a:rPr lang="ru-RU" dirty="0" smtClean="0">
                <a:ln>
                  <a:solidFill>
                    <a:srgbClr val="002060"/>
                  </a:solidFill>
                </a:ln>
                <a:solidFill>
                  <a:srgbClr val="002060"/>
                </a:solidFill>
                <a:latin typeface="Times New Roman" panose="02020603050405020304" pitchFamily="18" charset="0"/>
                <a:ea typeface="Calibri"/>
                <a:cs typeface="Times New Roman" panose="02020603050405020304" pitchFamily="18" charset="0"/>
              </a:rPr>
              <a:t>12.</a:t>
            </a:r>
            <a:r>
              <a:rPr lang="ru-RU" dirty="0">
                <a:ln>
                  <a:solidFill>
                    <a:srgbClr val="002060"/>
                  </a:solidFill>
                </a:ln>
                <a:solidFill>
                  <a:srgbClr val="002060"/>
                </a:solidFill>
                <a:latin typeface="Times New Roman" panose="02020603050405020304" pitchFamily="18" charset="0"/>
                <a:ea typeface="Calibri"/>
                <a:cs typeface="Times New Roman" panose="02020603050405020304" pitchFamily="18" charset="0"/>
              </a:rPr>
              <a:t> «Хождение на пятках» - ребенок ходит на пятках, не касаясь пола пальцами и подошвой.</a:t>
            </a:r>
          </a:p>
        </p:txBody>
      </p:sp>
      <p:pic>
        <p:nvPicPr>
          <p:cNvPr id="5" name="Рисунок 4"/>
          <p:cNvPicPr>
            <a:picLocks noChangeAspect="1"/>
          </p:cNvPicPr>
          <p:nvPr/>
        </p:nvPicPr>
        <p:blipFill>
          <a:blip r:embed="rId3"/>
          <a:stretch>
            <a:fillRect/>
          </a:stretch>
        </p:blipFill>
        <p:spPr>
          <a:xfrm>
            <a:off x="5508104" y="3140968"/>
            <a:ext cx="3456384" cy="3528392"/>
          </a:xfrm>
          <a:prstGeom prst="rect">
            <a:avLst/>
          </a:prstGeom>
        </p:spPr>
      </p:pic>
    </p:spTree>
    <p:extLst>
      <p:ext uri="{BB962C8B-B14F-4D97-AF65-F5344CB8AC3E}">
        <p14:creationId xmlns:p14="http://schemas.microsoft.com/office/powerpoint/2010/main" val="994389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692696"/>
            <a:ext cx="6318448" cy="3046988"/>
          </a:xfrm>
          <a:prstGeom prst="rect">
            <a:avLst/>
          </a:prstGeom>
        </p:spPr>
        <p:txBody>
          <a:bodyPr wrap="square">
            <a:spAutoFit/>
          </a:bodyPr>
          <a:lstStyle/>
          <a:p>
            <a:pPr algn="ctr"/>
            <a:r>
              <a:rPr lang="ru-RU" sz="3200" b="1" dirty="0">
                <a:solidFill>
                  <a:srgbClr val="002060"/>
                </a:solidFill>
                <a:latin typeface="Arial" panose="020B0604020202020204" pitchFamily="34" charset="0"/>
              </a:rPr>
              <a:t>Лечить плоскостопие, как и любое другое заболевание, труднее, чем предупредить. Поэтому не пожалейте сил и времени на его профилактику!</a:t>
            </a:r>
            <a:endParaRPr lang="ru-RU" sz="3200" dirty="0">
              <a:solidFill>
                <a:srgbClr val="002060"/>
              </a:solidFill>
            </a:endParaRPr>
          </a:p>
        </p:txBody>
      </p:sp>
      <p:pic>
        <p:nvPicPr>
          <p:cNvPr id="3" name="Рисунок 2"/>
          <p:cNvPicPr>
            <a:picLocks noChangeAspect="1"/>
          </p:cNvPicPr>
          <p:nvPr/>
        </p:nvPicPr>
        <p:blipFill>
          <a:blip r:embed="rId2"/>
          <a:stretch>
            <a:fillRect/>
          </a:stretch>
        </p:blipFill>
        <p:spPr>
          <a:xfrm rot="20456733">
            <a:off x="733835" y="3864647"/>
            <a:ext cx="6506949" cy="1841152"/>
          </a:xfrm>
          <a:prstGeom prst="rect">
            <a:avLst/>
          </a:prstGeom>
        </p:spPr>
      </p:pic>
    </p:spTree>
    <p:extLst>
      <p:ext uri="{BB962C8B-B14F-4D97-AF65-F5344CB8AC3E}">
        <p14:creationId xmlns:p14="http://schemas.microsoft.com/office/powerpoint/2010/main" val="1252211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556" y="0"/>
            <a:ext cx="8229600" cy="796086"/>
          </a:xfrm>
        </p:spPr>
        <p:txBody>
          <a:bodyPr>
            <a:normAutofit/>
          </a:bodyPr>
          <a:lstStyle/>
          <a:p>
            <a:pPr algn="ctr"/>
            <a:r>
              <a:rPr lang="ru-RU" dirty="0" smtClean="0">
                <a:solidFill>
                  <a:srgbClr val="0070C0"/>
                </a:solidFill>
                <a:latin typeface="Arial Black" panose="020B0A04020102020204" pitchFamily="34" charset="0"/>
              </a:rPr>
              <a:t>Что такое плоскостопие?</a:t>
            </a:r>
            <a:endParaRPr lang="ru-RU" dirty="0">
              <a:solidFill>
                <a:srgbClr val="0070C0"/>
              </a:solidFill>
              <a:latin typeface="Arial Black" panose="020B0A04020102020204" pitchFamily="34" charset="0"/>
            </a:endParaRPr>
          </a:p>
        </p:txBody>
      </p:sp>
      <p:sp>
        <p:nvSpPr>
          <p:cNvPr id="3" name="Содержимое 2"/>
          <p:cNvSpPr>
            <a:spLocks noGrp="1"/>
          </p:cNvSpPr>
          <p:nvPr>
            <p:ph idx="1"/>
          </p:nvPr>
        </p:nvSpPr>
        <p:spPr>
          <a:xfrm>
            <a:off x="12737" y="1070636"/>
            <a:ext cx="9144000" cy="3456384"/>
          </a:xfrm>
        </p:spPr>
        <p:txBody>
          <a:bodyPr>
            <a:noAutofit/>
          </a:bodyPr>
          <a:lstStyle/>
          <a:p>
            <a:pPr marL="0" indent="0" algn="ctr">
              <a:buNone/>
            </a:pPr>
            <a:r>
              <a:rPr lang="en-US" sz="4400" b="1" kern="0" dirty="0">
                <a:solidFill>
                  <a:srgbClr val="0070C0"/>
                </a:solidFill>
                <a:latin typeface="Times New Roman" panose="02020603050405020304" pitchFamily="18" charset="0"/>
                <a:ea typeface="Comic Sans MS"/>
                <a:cs typeface="Times New Roman" panose="02020603050405020304" pitchFamily="18" charset="0"/>
                <a:sym typeface="Comic Sans MS"/>
              </a:rPr>
              <a:t>Плоскостопие </a:t>
            </a:r>
            <a:r>
              <a:rPr lang="en-US" sz="4400" b="1" kern="0" dirty="0">
                <a:solidFill>
                  <a:srgbClr val="002060"/>
                </a:solidFill>
                <a:latin typeface="Times New Roman" panose="02020603050405020304" pitchFamily="18" charset="0"/>
                <a:ea typeface="Comic Sans MS"/>
                <a:cs typeface="Times New Roman" panose="02020603050405020304" pitchFamily="18" charset="0"/>
                <a:sym typeface="Comic Sans MS"/>
              </a:rPr>
              <a:t>- </a:t>
            </a:r>
            <a:r>
              <a:rPr lang="en-US" sz="4400" b="1" kern="0" dirty="0" err="1">
                <a:solidFill>
                  <a:srgbClr val="002060"/>
                </a:solidFill>
                <a:latin typeface="Times New Roman" panose="02020603050405020304" pitchFamily="18" charset="0"/>
                <a:ea typeface="Comic Sans MS"/>
                <a:cs typeface="Times New Roman" panose="02020603050405020304" pitchFamily="18" charset="0"/>
                <a:sym typeface="Comic Sans MS"/>
              </a:rPr>
              <a:t>это</a:t>
            </a:r>
            <a:r>
              <a:rPr lang="en-US" sz="4400" b="1" kern="0" dirty="0">
                <a:solidFill>
                  <a:srgbClr val="002060"/>
                </a:solidFill>
                <a:latin typeface="Times New Roman" panose="02020603050405020304" pitchFamily="18" charset="0"/>
                <a:ea typeface="Comic Sans MS"/>
                <a:cs typeface="Times New Roman" panose="02020603050405020304" pitchFamily="18" charset="0"/>
                <a:sym typeface="Comic Sans MS"/>
              </a:rPr>
              <a:t> </a:t>
            </a:r>
            <a:r>
              <a:rPr lang="en-US" sz="4400" b="1" kern="0" dirty="0" err="1" smtClean="0">
                <a:solidFill>
                  <a:srgbClr val="002060"/>
                </a:solidFill>
                <a:latin typeface="Times New Roman" panose="02020603050405020304" pitchFamily="18" charset="0"/>
                <a:ea typeface="Comic Sans MS"/>
                <a:cs typeface="Times New Roman" panose="02020603050405020304" pitchFamily="18" charset="0"/>
                <a:sym typeface="Comic Sans MS"/>
              </a:rPr>
              <a:t>деформация</a:t>
            </a:r>
            <a:r>
              <a:rPr lang="en-US" sz="4400" b="1" kern="0" dirty="0">
                <a:solidFill>
                  <a:srgbClr val="002060"/>
                </a:solidFill>
                <a:latin typeface="Times New Roman" panose="02020603050405020304" pitchFamily="18" charset="0"/>
                <a:ea typeface="Comic Sans MS"/>
                <a:cs typeface="Times New Roman" panose="02020603050405020304" pitchFamily="18" charset="0"/>
                <a:sym typeface="Comic Sans MS"/>
              </a:rPr>
              <a:t>, </a:t>
            </a:r>
            <a:r>
              <a:rPr lang="en-US" sz="4400" b="1" kern="0" dirty="0" err="1">
                <a:solidFill>
                  <a:srgbClr val="002060"/>
                </a:solidFill>
                <a:latin typeface="Times New Roman" panose="02020603050405020304" pitchFamily="18" charset="0"/>
                <a:ea typeface="Comic Sans MS"/>
                <a:cs typeface="Times New Roman" panose="02020603050405020304" pitchFamily="18" charset="0"/>
                <a:sym typeface="Comic Sans MS"/>
              </a:rPr>
              <a:t>связанная</a:t>
            </a:r>
            <a:r>
              <a:rPr lang="en-US" sz="4400" b="1" kern="0" dirty="0">
                <a:solidFill>
                  <a:srgbClr val="002060"/>
                </a:solidFill>
                <a:latin typeface="Times New Roman" panose="02020603050405020304" pitchFamily="18" charset="0"/>
                <a:ea typeface="Comic Sans MS"/>
                <a:cs typeface="Times New Roman" panose="02020603050405020304" pitchFamily="18" charset="0"/>
                <a:sym typeface="Comic Sans MS"/>
              </a:rPr>
              <a:t> с </a:t>
            </a:r>
            <a:r>
              <a:rPr lang="en-US" sz="4400" b="1" kern="0" dirty="0" err="1">
                <a:solidFill>
                  <a:srgbClr val="002060"/>
                </a:solidFill>
                <a:latin typeface="Times New Roman" panose="02020603050405020304" pitchFamily="18" charset="0"/>
                <a:ea typeface="Comic Sans MS"/>
                <a:cs typeface="Times New Roman" panose="02020603050405020304" pitchFamily="18" charset="0"/>
                <a:sym typeface="Comic Sans MS"/>
              </a:rPr>
              <a:t>изменением</a:t>
            </a:r>
            <a:r>
              <a:rPr lang="en-US" sz="4400" b="1" kern="0" dirty="0">
                <a:solidFill>
                  <a:srgbClr val="002060"/>
                </a:solidFill>
                <a:latin typeface="Times New Roman" panose="02020603050405020304" pitchFamily="18" charset="0"/>
                <a:ea typeface="Comic Sans MS"/>
                <a:cs typeface="Times New Roman" panose="02020603050405020304" pitchFamily="18" charset="0"/>
                <a:sym typeface="Comic Sans MS"/>
              </a:rPr>
              <a:t> </a:t>
            </a:r>
            <a:r>
              <a:rPr lang="en-US" sz="4400" b="1" kern="0" dirty="0" err="1">
                <a:solidFill>
                  <a:srgbClr val="002060"/>
                </a:solidFill>
                <a:latin typeface="Times New Roman" panose="02020603050405020304" pitchFamily="18" charset="0"/>
                <a:ea typeface="Comic Sans MS"/>
                <a:cs typeface="Times New Roman" panose="02020603050405020304" pitchFamily="18" charset="0"/>
                <a:sym typeface="Comic Sans MS"/>
              </a:rPr>
              <a:t>расположения</a:t>
            </a:r>
            <a:r>
              <a:rPr lang="en-US" sz="4400" b="1" kern="0" dirty="0">
                <a:solidFill>
                  <a:srgbClr val="002060"/>
                </a:solidFill>
                <a:latin typeface="Times New Roman" panose="02020603050405020304" pitchFamily="18" charset="0"/>
                <a:ea typeface="Comic Sans MS"/>
                <a:cs typeface="Times New Roman" panose="02020603050405020304" pitchFamily="18" charset="0"/>
                <a:sym typeface="Comic Sans MS"/>
              </a:rPr>
              <a:t> </a:t>
            </a:r>
            <a:r>
              <a:rPr lang="en-US" sz="4400" b="1" kern="0" dirty="0" err="1">
                <a:solidFill>
                  <a:srgbClr val="002060"/>
                </a:solidFill>
                <a:latin typeface="Times New Roman" panose="02020603050405020304" pitchFamily="18" charset="0"/>
                <a:ea typeface="Comic Sans MS"/>
                <a:cs typeface="Times New Roman" panose="02020603050405020304" pitchFamily="18" charset="0"/>
                <a:sym typeface="Comic Sans MS"/>
              </a:rPr>
              <a:t>стопы</a:t>
            </a:r>
            <a:r>
              <a:rPr lang="en-US" sz="4400" b="1" kern="0" dirty="0">
                <a:solidFill>
                  <a:srgbClr val="002060"/>
                </a:solidFill>
                <a:latin typeface="Times New Roman" panose="02020603050405020304" pitchFamily="18" charset="0"/>
                <a:ea typeface="Comic Sans MS"/>
                <a:cs typeface="Times New Roman" panose="02020603050405020304" pitchFamily="18" charset="0"/>
                <a:sym typeface="Comic Sans MS"/>
              </a:rPr>
              <a:t> в </a:t>
            </a:r>
            <a:r>
              <a:rPr lang="en-US" sz="4400" b="1" kern="0" dirty="0" err="1">
                <a:solidFill>
                  <a:srgbClr val="002060"/>
                </a:solidFill>
                <a:latin typeface="Times New Roman" panose="02020603050405020304" pitchFamily="18" charset="0"/>
                <a:ea typeface="Comic Sans MS"/>
                <a:cs typeface="Times New Roman" panose="02020603050405020304" pitchFamily="18" charset="0"/>
                <a:sym typeface="Comic Sans MS"/>
              </a:rPr>
              <a:t>плоскости</a:t>
            </a:r>
            <a:r>
              <a:rPr lang="en-US" sz="4400" b="1" kern="0" dirty="0">
                <a:solidFill>
                  <a:srgbClr val="002060"/>
                </a:solidFill>
                <a:latin typeface="Times New Roman" panose="02020603050405020304" pitchFamily="18" charset="0"/>
                <a:ea typeface="Comic Sans MS"/>
                <a:cs typeface="Times New Roman" panose="02020603050405020304" pitchFamily="18" charset="0"/>
                <a:sym typeface="Comic Sans MS"/>
              </a:rPr>
              <a:t> </a:t>
            </a:r>
            <a:r>
              <a:rPr lang="en-US" sz="4400" kern="0" dirty="0">
                <a:solidFill>
                  <a:srgbClr val="E3E3FF"/>
                </a:solidFill>
                <a:latin typeface="Times New Roman" panose="02020603050405020304" pitchFamily="18" charset="0"/>
                <a:ea typeface="Arial"/>
                <a:cs typeface="Times New Roman" panose="02020603050405020304" pitchFamily="18" charset="0"/>
                <a:sym typeface="Arial"/>
              </a:rPr>
              <a:t/>
            </a:r>
            <a:br>
              <a:rPr lang="en-US" sz="4400" kern="0" dirty="0">
                <a:solidFill>
                  <a:srgbClr val="E3E3FF"/>
                </a:solidFill>
                <a:latin typeface="Times New Roman" panose="02020603050405020304" pitchFamily="18" charset="0"/>
                <a:ea typeface="Arial"/>
                <a:cs typeface="Times New Roman" panose="02020603050405020304" pitchFamily="18" charset="0"/>
                <a:sym typeface="Arial"/>
              </a:rPr>
            </a:br>
            <a:r>
              <a:rPr lang="en-US" sz="4400" kern="0" dirty="0">
                <a:solidFill>
                  <a:srgbClr val="E3E3FF"/>
                </a:solidFill>
                <a:latin typeface="Times New Roman" panose="02020603050405020304" pitchFamily="18" charset="0"/>
                <a:ea typeface="Arial"/>
                <a:cs typeface="Times New Roman" panose="02020603050405020304" pitchFamily="18" charset="0"/>
                <a:sym typeface="Arial"/>
              </a:rPr>
              <a:t/>
            </a:r>
            <a:br>
              <a:rPr lang="en-US" sz="4400" kern="0" dirty="0">
                <a:solidFill>
                  <a:srgbClr val="E3E3FF"/>
                </a:solidFill>
                <a:latin typeface="Times New Roman" panose="02020603050405020304" pitchFamily="18" charset="0"/>
                <a:ea typeface="Arial"/>
                <a:cs typeface="Times New Roman" panose="02020603050405020304" pitchFamily="18" charset="0"/>
                <a:sym typeface="Arial"/>
              </a:rPr>
            </a:br>
            <a:endParaRPr lang="ru-RU" sz="4400" dirty="0">
              <a:solidFill>
                <a:srgbClr val="002060"/>
              </a:solidFill>
              <a:latin typeface="Times New Roman" panose="02020603050405020304" pitchFamily="18" charset="0"/>
              <a:cs typeface="Times New Roman" panose="02020603050405020304" pitchFamily="18" charset="0"/>
            </a:endParaRPr>
          </a:p>
        </p:txBody>
      </p:sp>
      <p:pic>
        <p:nvPicPr>
          <p:cNvPr id="5122" name="Picture 2" descr="Картинки по запросу профилактика плоскостопия у детей дошкольного возрас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488989"/>
            <a:ext cx="3325044" cy="3144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Похожее изображение"/>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0348416">
            <a:off x="101175" y="4136359"/>
            <a:ext cx="5468019" cy="15747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62882" y="1484784"/>
            <a:ext cx="8572560" cy="2071702"/>
          </a:xfrm>
        </p:spPr>
        <p:txBody>
          <a:bodyPr>
            <a:noAutofit/>
          </a:bodyPr>
          <a:lstStyle/>
          <a:p>
            <a:pPr algn="ctr"/>
            <a:r>
              <a:rPr lang="ru-RU" sz="6000" b="1" dirty="0" smtClean="0">
                <a:solidFill>
                  <a:srgbClr val="0070C0"/>
                </a:solidFill>
                <a:latin typeface="Arial Black" panose="020B0A04020102020204" pitchFamily="34" charset="0"/>
              </a:rPr>
              <a:t>Желаем здоровья!</a:t>
            </a:r>
            <a:br>
              <a:rPr lang="ru-RU" sz="6000" b="1" dirty="0" smtClean="0">
                <a:solidFill>
                  <a:srgbClr val="0070C0"/>
                </a:solidFill>
                <a:latin typeface="Arial Black" panose="020B0A04020102020204" pitchFamily="34" charset="0"/>
              </a:rPr>
            </a:br>
            <a:r>
              <a:rPr lang="ru-RU" sz="6000" b="1" dirty="0" smtClean="0">
                <a:solidFill>
                  <a:srgbClr val="0070C0"/>
                </a:solidFill>
                <a:latin typeface="Arial Black" panose="020B0A04020102020204" pitchFamily="34" charset="0"/>
              </a:rPr>
              <a:t>Спасибо за внимание!</a:t>
            </a:r>
            <a:endParaRPr lang="ru-RU" sz="6000" b="1" dirty="0">
              <a:solidFill>
                <a:srgbClr val="0070C0"/>
              </a:solidFill>
              <a:latin typeface="Arial Black" panose="020B0A04020102020204" pitchFamily="34" charset="0"/>
            </a:endParaRPr>
          </a:p>
        </p:txBody>
      </p:sp>
      <p:pic>
        <p:nvPicPr>
          <p:cNvPr id="6" name="Picture 2" descr="Похожее изображение"/>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3528" y="5030533"/>
            <a:ext cx="6390927" cy="1840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38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836712"/>
            <a:ext cx="6390456" cy="5427127"/>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ru-RU" sz="2000" dirty="0">
                <a:solidFill>
                  <a:srgbClr val="002060"/>
                </a:solidFill>
                <a:latin typeface="Trebuchet MS" panose="020B0603020202020204"/>
              </a:rPr>
              <a:t>быстрая утомляемость ног;</a:t>
            </a:r>
          </a:p>
          <a:p>
            <a:pPr marL="342900" lvl="0" indent="-342900">
              <a:spcBef>
                <a:spcPts val="1000"/>
              </a:spcBef>
              <a:buClr>
                <a:srgbClr val="90C226"/>
              </a:buClr>
              <a:buSzPct val="80000"/>
              <a:buFont typeface="Wingdings 3" charset="2"/>
              <a:buChar char=""/>
            </a:pPr>
            <a:r>
              <a:rPr lang="ru-RU" sz="2000" dirty="0">
                <a:solidFill>
                  <a:srgbClr val="002060"/>
                </a:solidFill>
                <a:latin typeface="Trebuchet MS" panose="020B0603020202020204"/>
              </a:rPr>
              <a:t>к вечеру возможное появления отека стоп, которого не будет утром;</a:t>
            </a:r>
          </a:p>
          <a:p>
            <a:pPr marL="342900" lvl="0" indent="-342900">
              <a:spcBef>
                <a:spcPts val="1000"/>
              </a:spcBef>
              <a:buClr>
                <a:srgbClr val="90C226"/>
              </a:buClr>
              <a:buSzPct val="80000"/>
              <a:buFont typeface="Wingdings 3" charset="2"/>
              <a:buChar char=""/>
            </a:pPr>
            <a:r>
              <a:rPr lang="ru-RU" sz="2000" dirty="0">
                <a:solidFill>
                  <a:srgbClr val="002060"/>
                </a:solidFill>
                <a:latin typeface="Trebuchet MS" panose="020B0603020202020204"/>
              </a:rPr>
              <a:t>ноющие боли при стоянии или ходьбе в голенях и стопах;</a:t>
            </a:r>
          </a:p>
          <a:p>
            <a:pPr marL="342900" lvl="0" indent="-342900">
              <a:spcBef>
                <a:spcPts val="1000"/>
              </a:spcBef>
              <a:buClr>
                <a:srgbClr val="90C226"/>
              </a:buClr>
              <a:buSzPct val="80000"/>
              <a:buFont typeface="Wingdings 3" charset="2"/>
              <a:buChar char=""/>
            </a:pPr>
            <a:r>
              <a:rPr lang="ru-RU" sz="2000" dirty="0">
                <a:solidFill>
                  <a:srgbClr val="002060"/>
                </a:solidFill>
                <a:latin typeface="Trebuchet MS" panose="020B0603020202020204"/>
              </a:rPr>
              <a:t>быстрое изнашивание внутренней стороны подошвы;</a:t>
            </a:r>
          </a:p>
          <a:p>
            <a:pPr marL="342900" lvl="0" indent="-342900">
              <a:spcBef>
                <a:spcPts val="1000"/>
              </a:spcBef>
              <a:buClr>
                <a:srgbClr val="90C226"/>
              </a:buClr>
              <a:buSzPct val="80000"/>
              <a:buFont typeface="Wingdings 3" charset="2"/>
              <a:buChar char=""/>
            </a:pPr>
            <a:r>
              <a:rPr lang="ru-RU" sz="2000" dirty="0">
                <a:solidFill>
                  <a:srgbClr val="002060"/>
                </a:solidFill>
                <a:latin typeface="Trebuchet MS" panose="020B0603020202020204"/>
              </a:rPr>
              <a:t>ребенок ходит с широко </a:t>
            </a:r>
            <a:r>
              <a:rPr lang="ru-RU" sz="2000" dirty="0" err="1">
                <a:solidFill>
                  <a:srgbClr val="002060"/>
                </a:solidFill>
                <a:latin typeface="Trebuchet MS" panose="020B0603020202020204"/>
              </a:rPr>
              <a:t>раставленными</a:t>
            </a:r>
            <a:r>
              <a:rPr lang="ru-RU" sz="2000" dirty="0">
                <a:solidFill>
                  <a:srgbClr val="002060"/>
                </a:solidFill>
                <a:latin typeface="Trebuchet MS" panose="020B0603020202020204"/>
              </a:rPr>
              <a:t> ногами, слегка сгибая ноги в коленях, развернув стопы; </a:t>
            </a:r>
          </a:p>
          <a:p>
            <a:pPr marL="342900" lvl="0" indent="-342900">
              <a:spcBef>
                <a:spcPts val="1000"/>
              </a:spcBef>
              <a:buClr>
                <a:srgbClr val="90C226"/>
              </a:buClr>
              <a:buSzPct val="80000"/>
              <a:buFont typeface="Wingdings 3" charset="2"/>
              <a:buChar char=""/>
            </a:pPr>
            <a:r>
              <a:rPr lang="ru-RU" sz="2000" dirty="0">
                <a:solidFill>
                  <a:srgbClr val="002060"/>
                </a:solidFill>
                <a:latin typeface="Trebuchet MS" panose="020B0603020202020204"/>
              </a:rPr>
              <a:t>стопа имеет неправильную форму или становится шире;</a:t>
            </a:r>
          </a:p>
          <a:p>
            <a:pPr marL="342900" lvl="0" indent="-342900">
              <a:spcBef>
                <a:spcPts val="1000"/>
              </a:spcBef>
              <a:buClr>
                <a:srgbClr val="90C226"/>
              </a:buClr>
              <a:buSzPct val="80000"/>
              <a:buFont typeface="Wingdings 3" charset="2"/>
              <a:buChar char=""/>
            </a:pPr>
            <a:r>
              <a:rPr lang="ru-RU" sz="2000" dirty="0">
                <a:solidFill>
                  <a:srgbClr val="002060"/>
                </a:solidFill>
                <a:latin typeface="Trebuchet MS" panose="020B0603020202020204"/>
              </a:rPr>
              <a:t>врастание ногтей пальцев ног в кожу;</a:t>
            </a:r>
          </a:p>
          <a:p>
            <a:pPr marL="342900" lvl="0" indent="-342900">
              <a:spcBef>
                <a:spcPts val="1000"/>
              </a:spcBef>
              <a:buClr>
                <a:srgbClr val="90C226"/>
              </a:buClr>
              <a:buSzPct val="80000"/>
              <a:buFont typeface="Wingdings 3" charset="2"/>
              <a:buChar char=""/>
            </a:pPr>
            <a:r>
              <a:rPr lang="ru-RU" sz="2000" dirty="0">
                <a:solidFill>
                  <a:srgbClr val="002060"/>
                </a:solidFill>
                <a:latin typeface="Trebuchet MS" panose="020B0603020202020204"/>
              </a:rPr>
              <a:t>искривление пальцев ног;</a:t>
            </a:r>
          </a:p>
          <a:p>
            <a:pPr marL="342900" lvl="0" indent="-342900">
              <a:spcBef>
                <a:spcPts val="1000"/>
              </a:spcBef>
              <a:buClr>
                <a:srgbClr val="90C226"/>
              </a:buClr>
              <a:buSzPct val="80000"/>
              <a:buFont typeface="Wingdings 3" charset="2"/>
              <a:buChar char=""/>
            </a:pPr>
            <a:r>
              <a:rPr lang="ru-RU" sz="2000" dirty="0">
                <a:solidFill>
                  <a:srgbClr val="002060"/>
                </a:solidFill>
                <a:latin typeface="Trebuchet MS" panose="020B0603020202020204"/>
              </a:rPr>
              <a:t>появление мозолей.</a:t>
            </a:r>
            <a:endParaRPr lang="ru-RU" sz="2000" dirty="0">
              <a:solidFill>
                <a:srgbClr val="002060"/>
              </a:solidFill>
              <a:latin typeface="Trebuchet MS" panose="020B0603020202020204"/>
            </a:endParaRPr>
          </a:p>
        </p:txBody>
      </p:sp>
      <p:pic>
        <p:nvPicPr>
          <p:cNvPr id="4" name="Рисунок 3"/>
          <p:cNvPicPr>
            <a:picLocks noChangeAspect="1"/>
          </p:cNvPicPr>
          <p:nvPr/>
        </p:nvPicPr>
        <p:blipFill>
          <a:blip r:embed="rId2"/>
          <a:stretch>
            <a:fillRect/>
          </a:stretch>
        </p:blipFill>
        <p:spPr>
          <a:xfrm>
            <a:off x="971600" y="0"/>
            <a:ext cx="6376969" cy="1066892"/>
          </a:xfrm>
          <a:prstGeom prst="rect">
            <a:avLst/>
          </a:prstGeom>
        </p:spPr>
      </p:pic>
    </p:spTree>
    <p:extLst>
      <p:ext uri="{BB962C8B-B14F-4D97-AF65-F5344CB8AC3E}">
        <p14:creationId xmlns:p14="http://schemas.microsoft.com/office/powerpoint/2010/main" val="33580489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231435" y="3429000"/>
            <a:ext cx="2912565" cy="3293202"/>
          </a:xfrm>
          <a:prstGeom prst="rect">
            <a:avLst/>
          </a:prstGeom>
        </p:spPr>
      </p:pic>
      <p:pic>
        <p:nvPicPr>
          <p:cNvPr id="4" name="Рисунок 3"/>
          <p:cNvPicPr>
            <a:picLocks noChangeAspect="1"/>
          </p:cNvPicPr>
          <p:nvPr/>
        </p:nvPicPr>
        <p:blipFill>
          <a:blip r:embed="rId3"/>
          <a:stretch>
            <a:fillRect/>
          </a:stretch>
        </p:blipFill>
        <p:spPr>
          <a:xfrm>
            <a:off x="1259632" y="404664"/>
            <a:ext cx="7316849" cy="936499"/>
          </a:xfrm>
          <a:prstGeom prst="rect">
            <a:avLst/>
          </a:prstGeom>
        </p:spPr>
      </p:pic>
      <p:sp>
        <p:nvSpPr>
          <p:cNvPr id="6" name="Прямоугольник 5"/>
          <p:cNvSpPr/>
          <p:nvPr/>
        </p:nvSpPr>
        <p:spPr>
          <a:xfrm>
            <a:off x="179512" y="1341163"/>
            <a:ext cx="5832648" cy="5016758"/>
          </a:xfrm>
          <a:prstGeom prst="rect">
            <a:avLst/>
          </a:prstGeom>
        </p:spPr>
        <p:txBody>
          <a:bodyPr wrap="square">
            <a:spAutoFit/>
          </a:bodyPr>
          <a:lstStyle/>
          <a:p>
            <a:pPr indent="457200" algn="just"/>
            <a:r>
              <a:rPr lang="ru-RU" sz="2000" b="1" dirty="0">
                <a:solidFill>
                  <a:srgbClr val="002060"/>
                </a:solidFill>
                <a:latin typeface="Times New Roman" panose="02020603050405020304" pitchFamily="18" charset="0"/>
                <a:cs typeface="Times New Roman" panose="02020603050405020304" pitchFamily="18" charset="0"/>
              </a:rPr>
              <a:t>Подготовьте жирный </a:t>
            </a:r>
            <a:r>
              <a:rPr lang="ru-RU" sz="2000" b="1" dirty="0" smtClean="0">
                <a:solidFill>
                  <a:srgbClr val="002060"/>
                </a:solidFill>
                <a:latin typeface="Times New Roman" panose="02020603050405020304" pitchFamily="18" charset="0"/>
                <a:cs typeface="Times New Roman" panose="02020603050405020304" pitchFamily="18" charset="0"/>
              </a:rPr>
              <a:t>крем или вазелин</a:t>
            </a:r>
            <a:endParaRPr lang="ru-RU" sz="2000" b="1" dirty="0">
              <a:solidFill>
                <a:srgbClr val="002060"/>
              </a:solidFill>
              <a:latin typeface="Times New Roman" panose="02020603050405020304" pitchFamily="18" charset="0"/>
              <a:cs typeface="Times New Roman" panose="02020603050405020304" pitchFamily="18" charset="0"/>
            </a:endParaRPr>
          </a:p>
          <a:p>
            <a:pPr indent="457200" algn="just"/>
            <a:r>
              <a:rPr lang="ru-RU" sz="2000" b="1" dirty="0">
                <a:solidFill>
                  <a:srgbClr val="002060"/>
                </a:solidFill>
                <a:latin typeface="Times New Roman" panose="02020603050405020304" pitchFamily="18" charset="0"/>
                <a:cs typeface="Times New Roman" panose="02020603050405020304" pitchFamily="18" charset="0"/>
              </a:rPr>
              <a:t>Намажьте обе стопы, полностью, от начала пальцев до конца пятки. Не переусердствуйте, чтобы жидкость не растеклась</a:t>
            </a:r>
            <a:r>
              <a:rPr lang="ru-RU" sz="2000" b="1" dirty="0" smtClean="0">
                <a:solidFill>
                  <a:srgbClr val="002060"/>
                </a:solidFill>
                <a:latin typeface="Times New Roman" panose="02020603050405020304" pitchFamily="18" charset="0"/>
                <a:cs typeface="Times New Roman" panose="02020603050405020304" pitchFamily="18" charset="0"/>
              </a:rPr>
              <a:t>.</a:t>
            </a:r>
            <a:endParaRPr lang="ru-RU" sz="2000" b="1" dirty="0">
              <a:solidFill>
                <a:srgbClr val="002060"/>
              </a:solidFill>
              <a:latin typeface="Times New Roman" panose="02020603050405020304" pitchFamily="18" charset="0"/>
              <a:cs typeface="Times New Roman" panose="02020603050405020304" pitchFamily="18" charset="0"/>
            </a:endParaRPr>
          </a:p>
          <a:p>
            <a:pPr indent="457200" algn="just"/>
            <a:r>
              <a:rPr lang="ru-RU" sz="2000" b="1" dirty="0" smtClean="0">
                <a:solidFill>
                  <a:srgbClr val="002060"/>
                </a:solidFill>
                <a:latin typeface="Times New Roman" panose="02020603050405020304" pitchFamily="18" charset="0"/>
                <a:cs typeface="Times New Roman" panose="02020603050405020304" pitchFamily="18" charset="0"/>
              </a:rPr>
              <a:t>Поставьте ребенка </a:t>
            </a:r>
            <a:r>
              <a:rPr lang="ru-RU" sz="2000" b="1" dirty="0">
                <a:solidFill>
                  <a:srgbClr val="002060"/>
                </a:solidFill>
                <a:latin typeface="Times New Roman" panose="02020603050405020304" pitchFamily="18" charset="0"/>
                <a:cs typeface="Times New Roman" panose="02020603050405020304" pitchFamily="18" charset="0"/>
              </a:rPr>
              <a:t>обеими ногами на белые листы бумаги на 3-5 секунд. Ни на что не </a:t>
            </a:r>
            <a:r>
              <a:rPr lang="ru-RU" sz="2000" b="1" dirty="0" smtClean="0">
                <a:solidFill>
                  <a:srgbClr val="002060"/>
                </a:solidFill>
                <a:latin typeface="Times New Roman" panose="02020603050405020304" pitchFamily="18" charset="0"/>
                <a:cs typeface="Times New Roman" panose="02020603050405020304" pitchFamily="18" charset="0"/>
              </a:rPr>
              <a:t>опираясь.</a:t>
            </a:r>
            <a:endParaRPr lang="ru-RU" sz="2000" b="1" dirty="0">
              <a:solidFill>
                <a:srgbClr val="002060"/>
              </a:solidFill>
              <a:latin typeface="Times New Roman" panose="02020603050405020304" pitchFamily="18" charset="0"/>
              <a:cs typeface="Times New Roman" panose="02020603050405020304" pitchFamily="18" charset="0"/>
            </a:endParaRPr>
          </a:p>
          <a:p>
            <a:pPr indent="457200" algn="just"/>
            <a:r>
              <a:rPr lang="ru-RU" sz="2000" b="1" dirty="0" smtClean="0">
                <a:solidFill>
                  <a:srgbClr val="002060"/>
                </a:solidFill>
                <a:latin typeface="Times New Roman" panose="02020603050405020304" pitchFamily="18" charset="0"/>
                <a:cs typeface="Times New Roman" panose="02020603050405020304" pitchFamily="18" charset="0"/>
              </a:rPr>
              <a:t>Обведите  простым карандашом изображение стопы по контуру</a:t>
            </a:r>
          </a:p>
          <a:p>
            <a:pPr indent="457200" algn="just"/>
            <a:r>
              <a:rPr lang="ru-RU" sz="2000" b="1" dirty="0" smtClean="0">
                <a:solidFill>
                  <a:srgbClr val="002060"/>
                </a:solidFill>
                <a:latin typeface="Times New Roman" panose="02020603050405020304" pitchFamily="18" charset="0"/>
                <a:cs typeface="Times New Roman" panose="02020603050405020304" pitchFamily="18" charset="0"/>
              </a:rPr>
              <a:t>Отмечаем три точки – точка А середина большого пальца; Точка </a:t>
            </a:r>
            <a:r>
              <a:rPr lang="en-US" sz="2000" b="1" dirty="0" smtClean="0">
                <a:solidFill>
                  <a:srgbClr val="002060"/>
                </a:solidFill>
                <a:latin typeface="Times New Roman" panose="02020603050405020304" pitchFamily="18" charset="0"/>
                <a:cs typeface="Times New Roman" panose="02020603050405020304" pitchFamily="18" charset="0"/>
              </a:rPr>
              <a:t>B</a:t>
            </a:r>
            <a:r>
              <a:rPr lang="ru-RU" sz="2000" b="1" dirty="0" smtClean="0">
                <a:solidFill>
                  <a:srgbClr val="002060"/>
                </a:solidFill>
                <a:latin typeface="Times New Roman" panose="02020603050405020304" pitchFamily="18" charset="0"/>
                <a:cs typeface="Times New Roman" panose="02020603050405020304" pitchFamily="18" charset="0"/>
              </a:rPr>
              <a:t> – второй межпальцевый промежуток; Точка С – середина пятки</a:t>
            </a:r>
          </a:p>
          <a:p>
            <a:pPr indent="457200" algn="just"/>
            <a:r>
              <a:rPr lang="ru-RU" sz="2000" b="1" dirty="0" smtClean="0">
                <a:solidFill>
                  <a:srgbClr val="002060"/>
                </a:solidFill>
                <a:latin typeface="Times New Roman" panose="02020603050405020304" pitchFamily="18" charset="0"/>
                <a:cs typeface="Times New Roman" panose="02020603050405020304" pitchFamily="18" charset="0"/>
              </a:rPr>
              <a:t>Затем берем линейку и соединяем между собой точки Аи С и точки В и С прямой линией</a:t>
            </a:r>
          </a:p>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339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9144000" cy="5301208"/>
          </a:xfrm>
          <a:prstGeom prst="rect">
            <a:avLst/>
          </a:prstGeom>
        </p:spPr>
      </p:pic>
      <p:sp>
        <p:nvSpPr>
          <p:cNvPr id="3" name="Прямоугольник 2"/>
          <p:cNvSpPr/>
          <p:nvPr/>
        </p:nvSpPr>
        <p:spPr>
          <a:xfrm>
            <a:off x="-22615" y="5301208"/>
            <a:ext cx="9144000" cy="17348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400" b="1" dirty="0" smtClean="0">
              <a:solidFill>
                <a:srgbClr val="002060"/>
              </a:solidFill>
            </a:endParaRPr>
          </a:p>
          <a:p>
            <a:pPr algn="just"/>
            <a:endParaRPr lang="ru-RU" sz="1400" b="1" dirty="0" smtClean="0">
              <a:solidFill>
                <a:srgbClr val="002060"/>
              </a:solidFill>
            </a:endParaRPr>
          </a:p>
          <a:p>
            <a:pPr algn="just"/>
            <a:r>
              <a:rPr lang="ru-RU" sz="1400" b="1" dirty="0" smtClean="0">
                <a:solidFill>
                  <a:srgbClr val="002060"/>
                </a:solidFill>
              </a:rPr>
              <a:t>Нет </a:t>
            </a:r>
            <a:r>
              <a:rPr lang="ru-RU" sz="1400" b="1" dirty="0">
                <a:solidFill>
                  <a:srgbClr val="002060"/>
                </a:solidFill>
              </a:rPr>
              <a:t>плоскостопия - если изгиб стопы не доходит до линии BC или подходит к ней.</a:t>
            </a:r>
          </a:p>
          <a:p>
            <a:pPr algn="just"/>
            <a:r>
              <a:rPr lang="ru-RU" sz="1400" b="1" dirty="0">
                <a:solidFill>
                  <a:srgbClr val="002060"/>
                </a:solidFill>
              </a:rPr>
              <a:t>Уплощение стопы (легкая первая степень) - если изгиб стопы находится между линиями BC и AC</a:t>
            </a:r>
          </a:p>
          <a:p>
            <a:pPr algn="just"/>
            <a:r>
              <a:rPr lang="ru-RU" sz="1400" b="1" dirty="0">
                <a:solidFill>
                  <a:srgbClr val="002060"/>
                </a:solidFill>
              </a:rPr>
              <a:t>Плоскостопие второй или третьей степени - если изгиб стопы за линией AC</a:t>
            </a:r>
          </a:p>
          <a:p>
            <a:pPr algn="just"/>
            <a:r>
              <a:rPr lang="ru-RU" sz="1400" b="1" dirty="0" smtClean="0">
                <a:solidFill>
                  <a:srgbClr val="002060"/>
                </a:solidFill>
              </a:rPr>
              <a:t>Если </a:t>
            </a:r>
            <a:r>
              <a:rPr lang="ru-RU" sz="1400" b="1" dirty="0">
                <a:solidFill>
                  <a:srgbClr val="002060"/>
                </a:solidFill>
              </a:rPr>
              <a:t>данный тест выявил плоскостопие обратитесь к врачу-ортопеду для подтверждения диагноза!</a:t>
            </a:r>
          </a:p>
        </p:txBody>
      </p:sp>
      <p:sp>
        <p:nvSpPr>
          <p:cNvPr id="4" name="Прямоугольник 3"/>
          <p:cNvSpPr/>
          <p:nvPr/>
        </p:nvSpPr>
        <p:spPr>
          <a:xfrm>
            <a:off x="323528" y="5314623"/>
            <a:ext cx="9123332" cy="369332"/>
          </a:xfrm>
          <a:prstGeom prst="rect">
            <a:avLst/>
          </a:prstGeom>
        </p:spPr>
        <p:txBody>
          <a:bodyPr wrap="square">
            <a:spAutoFit/>
          </a:bodyPr>
          <a:lstStyle/>
          <a:p>
            <a:r>
              <a:rPr lang="ru-RU" dirty="0">
                <a:solidFill>
                  <a:srgbClr val="424242"/>
                </a:solidFill>
                <a:latin typeface="Tahoma" panose="020B0604030504040204" pitchFamily="34" charset="0"/>
              </a:rPr>
              <a:t>а – нормальная стопа; б – </a:t>
            </a:r>
            <a:r>
              <a:rPr lang="ru-RU" dirty="0" smtClean="0">
                <a:solidFill>
                  <a:srgbClr val="424242"/>
                </a:solidFill>
                <a:latin typeface="Tahoma" panose="020B0604030504040204" pitchFamily="34" charset="0"/>
              </a:rPr>
              <a:t>уплощенная </a:t>
            </a:r>
            <a:r>
              <a:rPr lang="ru-RU" dirty="0">
                <a:solidFill>
                  <a:srgbClr val="424242"/>
                </a:solidFill>
                <a:latin typeface="Tahoma" panose="020B0604030504040204" pitchFamily="34" charset="0"/>
              </a:rPr>
              <a:t>стопа; в – плоскостопие</a:t>
            </a:r>
            <a:endParaRPr lang="ru-RU" dirty="0"/>
          </a:p>
        </p:txBody>
      </p:sp>
    </p:spTree>
    <p:extLst>
      <p:ext uri="{BB962C8B-B14F-4D97-AF65-F5344CB8AC3E}">
        <p14:creationId xmlns:p14="http://schemas.microsoft.com/office/powerpoint/2010/main" val="1702775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31736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755576" y="116632"/>
            <a:ext cx="8229600" cy="938212"/>
          </a:xfrm>
        </p:spPr>
        <p:txBody>
          <a:bodyPr>
            <a:normAutofit/>
          </a:bodyPr>
          <a:lstStyle/>
          <a:p>
            <a:pPr algn="ctr"/>
            <a:r>
              <a:rPr lang="ru-RU" sz="3600" dirty="0" smtClean="0">
                <a:solidFill>
                  <a:srgbClr val="0070C0"/>
                </a:solidFill>
                <a:latin typeface="Arial Black" panose="020B0A04020102020204" pitchFamily="34" charset="0"/>
              </a:rPr>
              <a:t>Формирование детской стопы:</a:t>
            </a:r>
            <a:endParaRPr lang="ru-RU" sz="3600" dirty="0">
              <a:solidFill>
                <a:srgbClr val="0070C0"/>
              </a:solidFill>
              <a:latin typeface="Arial Black" panose="020B0A04020102020204" pitchFamily="34" charset="0"/>
            </a:endParaRPr>
          </a:p>
        </p:txBody>
      </p:sp>
      <p:sp>
        <p:nvSpPr>
          <p:cNvPr id="7" name="Прямоугольник 6"/>
          <p:cNvSpPr/>
          <p:nvPr/>
        </p:nvSpPr>
        <p:spPr>
          <a:xfrm>
            <a:off x="949275" y="1240433"/>
            <a:ext cx="7572428" cy="3416320"/>
          </a:xfrm>
          <a:prstGeom prst="rect">
            <a:avLst/>
          </a:prstGeom>
        </p:spPr>
        <p:txBody>
          <a:bodyPr wrap="square">
            <a:spAutoFit/>
          </a:bodyPr>
          <a:lstStyle/>
          <a:p>
            <a:pPr marL="285750" indent="-285750" algn="just">
              <a:buClr>
                <a:srgbClr val="FF0000"/>
              </a:buClr>
              <a:buFont typeface="Wingdings" panose="05000000000000000000" pitchFamily="2" charset="2"/>
              <a:buChar char="q"/>
            </a:pPr>
            <a:r>
              <a:rPr lang="ru-RU" dirty="0" smtClean="0">
                <a:solidFill>
                  <a:srgbClr val="002060"/>
                </a:solidFill>
                <a:latin typeface="Arial Black" panose="020B0A04020102020204" pitchFamily="34" charset="0"/>
              </a:rPr>
              <a:t>У детей до 2-х лет наблюдается физиологическое плоскостопие, т.е. практически отсутствует свод стопы. </a:t>
            </a:r>
          </a:p>
          <a:p>
            <a:pPr marL="285750" indent="-285750" algn="just">
              <a:buClr>
                <a:srgbClr val="FF0000"/>
              </a:buClr>
              <a:buFont typeface="Wingdings" panose="05000000000000000000" pitchFamily="2" charset="2"/>
              <a:buChar char="q"/>
            </a:pPr>
            <a:r>
              <a:rPr lang="ru-RU" dirty="0" smtClean="0">
                <a:solidFill>
                  <a:srgbClr val="002060"/>
                </a:solidFill>
                <a:latin typeface="Arial Black" panose="020B0A04020102020204" pitchFamily="34" charset="0"/>
              </a:rPr>
              <a:t>К 2-3 годам кости становятся более прочными, крепнут связки и мышцы, и стопа начинает приобретать «взрослую» форму. Ребенок теперь хорошо стоит на ногах и может совершать долгие пешие прогулки. </a:t>
            </a:r>
          </a:p>
          <a:p>
            <a:pPr marL="285750" indent="-285750" algn="just">
              <a:buClr>
                <a:srgbClr val="FF0000"/>
              </a:buClr>
              <a:buFont typeface="Wingdings" panose="05000000000000000000" pitchFamily="2" charset="2"/>
              <a:buChar char="q"/>
            </a:pPr>
            <a:r>
              <a:rPr lang="ru-RU" dirty="0" smtClean="0">
                <a:solidFill>
                  <a:srgbClr val="002060"/>
                </a:solidFill>
                <a:latin typeface="Arial Black" panose="020B0A04020102020204" pitchFamily="34" charset="0"/>
              </a:rPr>
              <a:t>Процесс формирования стопы продолжается до 5-6 лет. Только после этого возраста можно с определенностью говорить о наличии или отсутствии плоскостопия у ребенка.</a:t>
            </a:r>
            <a:endParaRPr lang="ru-RU" dirty="0">
              <a:solidFill>
                <a:srgbClr val="002060"/>
              </a:solidFill>
              <a:latin typeface="Arial Black" panose="020B0A04020102020204" pitchFamily="34" charset="0"/>
            </a:endParaRPr>
          </a:p>
        </p:txBody>
      </p:sp>
      <p:pic>
        <p:nvPicPr>
          <p:cNvPr id="2050" name="Picture 2" descr="Похожее изображение"/>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7504" y="4780128"/>
            <a:ext cx="6390927" cy="1840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332656"/>
            <a:ext cx="7632848" cy="132343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0070C0"/>
                </a:solidFill>
                <a:effectLst/>
                <a:uLnTx/>
                <a:uFillTx/>
                <a:latin typeface="Comic Sans MS"/>
                <a:ea typeface="Comic Sans MS"/>
                <a:cs typeface="Comic Sans MS"/>
                <a:sym typeface="Comic Sans MS"/>
              </a:rPr>
              <a:t>Взаимосвязь уплощения стоп и нарушений осанки.</a:t>
            </a:r>
            <a:endParaRPr kumimoji="0" lang="ru-RU" sz="1800" b="0" i="0" u="none" strike="noStrike" kern="0" cap="none" spc="0" normalizeH="0" baseline="0" noProof="0" dirty="0" smtClean="0">
              <a:ln>
                <a:noFill/>
              </a:ln>
              <a:solidFill>
                <a:srgbClr val="0070C0"/>
              </a:solidFill>
              <a:effectLst/>
              <a:uLnTx/>
              <a:uFillTx/>
            </a:endParaRPr>
          </a:p>
        </p:txBody>
      </p:sp>
      <p:sp>
        <p:nvSpPr>
          <p:cNvPr id="3" name="Прямоугольник 2"/>
          <p:cNvSpPr/>
          <p:nvPr/>
        </p:nvSpPr>
        <p:spPr>
          <a:xfrm>
            <a:off x="323528" y="1859340"/>
            <a:ext cx="5641258" cy="4524315"/>
          </a:xfrm>
          <a:prstGeom prst="rect">
            <a:avLst/>
          </a:prstGeom>
        </p:spPr>
        <p:txBody>
          <a:bodyPr wrap="square">
            <a:spAutoFit/>
          </a:bodyPr>
          <a:lstStyle/>
          <a:p>
            <a:pPr algn="just"/>
            <a:r>
              <a:rPr lang="ru-RU" sz="2400" b="1" dirty="0">
                <a:solidFill>
                  <a:srgbClr val="002060"/>
                </a:solidFill>
              </a:rPr>
              <a:t>Форма стопы имеет прямую связь с осанкой ребенка. Почти у всех детей с плоской стопой бывает и неправильная осанка. Плоскостопие является причиной сколиоза и других серьезных нарушений осанки. </a:t>
            </a:r>
          </a:p>
          <a:p>
            <a:pPr algn="just"/>
            <a:r>
              <a:rPr lang="ru-RU" sz="2400" b="1" dirty="0">
                <a:solidFill>
                  <a:srgbClr val="002060"/>
                </a:solidFill>
              </a:rPr>
              <a:t>    Динамические возможности плоских стоп ограничены, значительный наклон стопы в сторону вызывает сильную боль.     Дети с таким недостатком не могут долго стоять, быстро устают, жалуются на боли в ногах и бедрах. </a:t>
            </a:r>
          </a:p>
        </p:txBody>
      </p:sp>
      <p:pic>
        <p:nvPicPr>
          <p:cNvPr id="6" name="Рисунок 5"/>
          <p:cNvPicPr>
            <a:picLocks noChangeAspect="1"/>
          </p:cNvPicPr>
          <p:nvPr/>
        </p:nvPicPr>
        <p:blipFill>
          <a:blip r:embed="rId2"/>
          <a:stretch>
            <a:fillRect/>
          </a:stretch>
        </p:blipFill>
        <p:spPr>
          <a:xfrm>
            <a:off x="5964786" y="1656095"/>
            <a:ext cx="3179214" cy="5105400"/>
          </a:xfrm>
          <a:prstGeom prst="rect">
            <a:avLst/>
          </a:prstGeom>
        </p:spPr>
      </p:pic>
    </p:spTree>
    <p:extLst>
      <p:ext uri="{BB962C8B-B14F-4D97-AF65-F5344CB8AC3E}">
        <p14:creationId xmlns:p14="http://schemas.microsoft.com/office/powerpoint/2010/main" val="1546978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TM03457496[[fn=Параллакс]]</Template>
  <TotalTime>7378</TotalTime>
  <Words>986</Words>
  <Application>Microsoft Office PowerPoint</Application>
  <PresentationFormat>Экран (4:3)</PresentationFormat>
  <Paragraphs>73</Paragraphs>
  <Slides>20</Slides>
  <Notes>6</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20</vt:i4>
      </vt:variant>
    </vt:vector>
  </HeadingPairs>
  <TitlesOfParts>
    <vt:vector size="31" baseType="lpstr">
      <vt:lpstr>Arial</vt:lpstr>
      <vt:lpstr>Arial Black</vt:lpstr>
      <vt:lpstr>Calibri</vt:lpstr>
      <vt:lpstr>Comic Sans MS</vt:lpstr>
      <vt:lpstr>Corbel</vt:lpstr>
      <vt:lpstr>Tahoma</vt:lpstr>
      <vt:lpstr>Times New Roman</vt:lpstr>
      <vt:lpstr>Trebuchet MS</vt:lpstr>
      <vt:lpstr>Wingdings</vt:lpstr>
      <vt:lpstr>Wingdings 3</vt:lpstr>
      <vt:lpstr>Параллакс</vt:lpstr>
      <vt:lpstr>  подготовила: Добрынина А.В. инструктор по ФИЗО </vt:lpstr>
      <vt:lpstr>Что такое плоскостопие?</vt:lpstr>
      <vt:lpstr>Презентация PowerPoint</vt:lpstr>
      <vt:lpstr>Презентация PowerPoint</vt:lpstr>
      <vt:lpstr>Презентация PowerPoint</vt:lpstr>
      <vt:lpstr>Презентация PowerPoint</vt:lpstr>
      <vt:lpstr>Презентация PowerPoint</vt:lpstr>
      <vt:lpstr>Формирование детской стопы:</vt:lpstr>
      <vt:lpstr>Презентация PowerPoint</vt:lpstr>
      <vt:lpstr>Причины плоскостопия у детей: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Желаем здоровья! Спасибо за внимание!</vt:lpstr>
    </vt:vector>
  </TitlesOfParts>
  <Company>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плоскостопия у детей дошкольного возраста</dc:title>
  <dc:creator>Аня</dc:creator>
  <cp:lastModifiedBy>1</cp:lastModifiedBy>
  <cp:revision>82</cp:revision>
  <dcterms:created xsi:type="dcterms:W3CDTF">2012-04-09T15:10:56Z</dcterms:created>
  <dcterms:modified xsi:type="dcterms:W3CDTF">2020-05-07T08:32:13Z</dcterms:modified>
</cp:coreProperties>
</file>