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280" r:id="rId3"/>
    <p:sldId id="259" r:id="rId4"/>
    <p:sldId id="260" r:id="rId5"/>
    <p:sldId id="265" r:id="rId6"/>
    <p:sldId id="264" r:id="rId7"/>
    <p:sldId id="263" r:id="rId8"/>
    <p:sldId id="261" r:id="rId9"/>
    <p:sldId id="266" r:id="rId10"/>
    <p:sldId id="267" r:id="rId11"/>
    <p:sldId id="269" r:id="rId12"/>
    <p:sldId id="270" r:id="rId13"/>
    <p:sldId id="272" r:id="rId14"/>
    <p:sldId id="286" r:id="rId15"/>
    <p:sldId id="287" r:id="rId16"/>
    <p:sldId id="285" r:id="rId17"/>
    <p:sldId id="29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2264CD-75DD-466A-82E1-BA2755F1E90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F1082-4E1B-4235-A53D-0AF02999F922}" type="slidenum">
              <a:rPr lang="ru-RU"/>
              <a:pPr/>
              <a:t>3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F16BB-27BC-4DAA-8C2C-DC1C9D4F9D1F}" type="slidenum">
              <a:rPr lang="ru-RU"/>
              <a:pPr/>
              <a:t>12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31B9E-E3F3-4AD3-9F22-26D2094B1166}" type="slidenum">
              <a:rPr lang="ru-RU"/>
              <a:pPr/>
              <a:t>13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517E5-847D-4AE9-BCAF-E2AAC3833E82}" type="slidenum">
              <a:rPr lang="ru-RU"/>
              <a:pPr/>
              <a:t>4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1EEDA-12FA-4748-93AD-1DC945235A26}" type="slidenum">
              <a:rPr lang="ru-RU"/>
              <a:pPr/>
              <a:t>5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5A1A1-B702-4566-B82B-F2A5074491CB}" type="slidenum">
              <a:rPr lang="ru-RU"/>
              <a:pPr/>
              <a:t>6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B2374-45FB-4984-AE09-DE25C3FC0A4C}" type="slidenum">
              <a:rPr lang="ru-RU"/>
              <a:pPr/>
              <a:t>7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B83B1-3B36-4A0C-BEAC-592086F634B6}" type="slidenum">
              <a:rPr lang="ru-RU"/>
              <a:pPr/>
              <a:t>8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5C069-21CD-495D-897C-500A8F3ADB66}" type="slidenum">
              <a:rPr lang="ru-RU"/>
              <a:pPr/>
              <a:t>9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15876-065C-400B-9AA7-E480D7A4E6FF}" type="slidenum">
              <a:rPr lang="ru-RU"/>
              <a:pPr/>
              <a:t>10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195FE-A36A-48E1-A702-E47C4D7D3838}" type="slidenum">
              <a:rPr lang="ru-RU"/>
              <a:pPr/>
              <a:t>11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C4869-53AA-424B-BC96-7D54ABDCDE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4ED0E-6667-4DED-89BB-542A7FBD37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F29C0-09A0-4BAE-A9DF-95EAFD3FFF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8CF2-0778-48E2-B2D5-1A22F42184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8690-8BDD-4D08-BC1E-124CE7A9DF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92F14-048F-48A0-B53F-EB6C11F691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5130C-0840-4A7F-9525-B9FF986DCA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A82D-8145-46DE-B32C-1BC6178537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8CFCF-B5B6-4B0D-8F29-97134DEC1B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E28CC-4D91-487D-8B46-5153F1738D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DCE38-E11C-4E4D-9403-C5924ED2FC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ECE224-D637-47DE-9D62-CCA346997A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12.gi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bossgift.ru/7073.html" TargetMode="External"/><Relationship Id="rId13" Type="http://schemas.openxmlformats.org/officeDocument/2006/relationships/hyperlink" Target="http://club-lexus.ru/forum/viewtopic.php?t=57512" TargetMode="External"/><Relationship Id="rId18" Type="http://schemas.openxmlformats.org/officeDocument/2006/relationships/hyperlink" Target="http://school.xvatit.com/index.php?title=%D0%A4%D0%B0%D0%B9%D0%BB:T41lt11.jpeg" TargetMode="External"/><Relationship Id="rId3" Type="http://schemas.openxmlformats.org/officeDocument/2006/relationships/hyperlink" Target="http://fantlab.ru/blogarticle15263" TargetMode="External"/><Relationship Id="rId7" Type="http://schemas.openxmlformats.org/officeDocument/2006/relationships/hyperlink" Target="http://www.babyblog.ru/community/post/perambulator/518425" TargetMode="External"/><Relationship Id="rId12" Type="http://schemas.openxmlformats.org/officeDocument/2006/relationships/hyperlink" Target="http://www.vluki.ru/news/2007/06/19/60500.html" TargetMode="External"/><Relationship Id="rId17" Type="http://schemas.openxmlformats.org/officeDocument/2006/relationships/hyperlink" Target="http://strmama.ru/forum/thread1128.html" TargetMode="External"/><Relationship Id="rId2" Type="http://schemas.openxmlformats.org/officeDocument/2006/relationships/hyperlink" Target="http://www.lookmi.ru/animals.html" TargetMode="External"/><Relationship Id="rId16" Type="http://schemas.openxmlformats.org/officeDocument/2006/relationships/hyperlink" Target="http://modnaya.org/zhenskie-sumki/640-modnye-zhenskie-sumki-201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uxhouse.net/fotografii-domov/foto-zaborov?page=7" TargetMode="External"/><Relationship Id="rId11" Type="http://schemas.openxmlformats.org/officeDocument/2006/relationships/hyperlink" Target="http://www.menuomsk.ru/delivery/menu/roza-gollandiya" TargetMode="External"/><Relationship Id="rId5" Type="http://schemas.openxmlformats.org/officeDocument/2006/relationships/hyperlink" Target="http://marafet.net/blog/soveti/4006.html" TargetMode="External"/><Relationship Id="rId15" Type="http://schemas.openxmlformats.org/officeDocument/2006/relationships/hyperlink" Target="http://fly-fox.narod.ru/foto.html" TargetMode="External"/><Relationship Id="rId10" Type="http://schemas.openxmlformats.org/officeDocument/2006/relationships/hyperlink" Target="http://hozdvoriki.ru/viewtopic.php?f=94&amp;t=499" TargetMode="External"/><Relationship Id="rId19" Type="http://schemas.openxmlformats.org/officeDocument/2006/relationships/hyperlink" Target="http://images.yandex.ru/?uinfo=ww-1025-wh-768-fw-983-fh-562-pd-1" TargetMode="External"/><Relationship Id="rId4" Type="http://schemas.openxmlformats.org/officeDocument/2006/relationships/hyperlink" Target="http://900igr.net/detskie_prezentatsii/biologiya/dikie_1.files/031_Svinja.html" TargetMode="External"/><Relationship Id="rId9" Type="http://schemas.openxmlformats.org/officeDocument/2006/relationships/hyperlink" Target="http://lakokraska.com/index.php/furnitura/zamok-navesnoj-vs-60-bulat-36-sht.html" TargetMode="External"/><Relationship Id="rId14" Type="http://schemas.openxmlformats.org/officeDocument/2006/relationships/hyperlink" Target="http://www.otoys.ru/HMA-966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4.xml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gif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15.xml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slide" Target="slide14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slide" Target="slide15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slide" Target="slide15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slide" Target="slide1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7" name="Рисунок 16" descr="Буратино за парто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643314"/>
            <a:ext cx="3429023" cy="273592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714480" y="2071678"/>
            <a:ext cx="58579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" pitchFamily="18" charset="0"/>
              </a:rPr>
              <a:t>Учимся различать </a:t>
            </a:r>
          </a:p>
          <a:p>
            <a:pPr algn="ctr"/>
            <a:r>
              <a:rPr lang="ru-RU" sz="4400" b="1" cap="none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" pitchFamily="18" charset="0"/>
              </a:rPr>
              <a:t>звуки С - З</a:t>
            </a:r>
            <a:endParaRPr lang="ru-RU" sz="4400" b="1" cap="none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entury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7686" y="4500570"/>
            <a:ext cx="2643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Плотникова Н.Н</a:t>
            </a:r>
          </a:p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учитель-логопед</a:t>
            </a:r>
          </a:p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МДОУ </a:t>
            </a:r>
            <a:r>
              <a:rPr lang="ru-RU" sz="2000" dirty="0" err="1" smtClean="0">
                <a:solidFill>
                  <a:schemeClr val="accent2"/>
                </a:solidFill>
              </a:rPr>
              <a:t>д</a:t>
            </a:r>
            <a:r>
              <a:rPr lang="en-US" sz="2000" dirty="0" smtClean="0">
                <a:solidFill>
                  <a:schemeClr val="accent2"/>
                </a:solidFill>
              </a:rPr>
              <a:t>/</a:t>
            </a:r>
            <a:r>
              <a:rPr lang="ru-RU" sz="2000" dirty="0" smtClean="0">
                <a:solidFill>
                  <a:schemeClr val="accent2"/>
                </a:solidFill>
              </a:rPr>
              <a:t>с КВ № 14 «Рябинка» </a:t>
            </a:r>
          </a:p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г. Тихвина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85720" y="5857892"/>
            <a:ext cx="77291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 smtClean="0"/>
              <a:t>Назови картинки. Какая </a:t>
            </a:r>
            <a:r>
              <a:rPr lang="ru-RU" sz="1400" dirty="0"/>
              <a:t>картинка лишняя? Почему? Нажми на слайд, чтобы проверить.</a:t>
            </a:r>
          </a:p>
          <a:p>
            <a:endParaRPr lang="ru-RU" sz="1200" dirty="0"/>
          </a:p>
        </p:txBody>
      </p:sp>
      <p:sp>
        <p:nvSpPr>
          <p:cNvPr id="2765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165850"/>
            <a:ext cx="1079500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зонт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642918"/>
            <a:ext cx="3000396" cy="2623983"/>
          </a:xfrm>
          <a:prstGeom prst="rect">
            <a:avLst/>
          </a:prstGeom>
        </p:spPr>
      </p:pic>
      <p:pic>
        <p:nvPicPr>
          <p:cNvPr id="9" name="Рисунок 8" descr="забо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857233"/>
            <a:ext cx="2786082" cy="2228866"/>
          </a:xfrm>
          <a:prstGeom prst="rect">
            <a:avLst/>
          </a:prstGeom>
        </p:spPr>
      </p:pic>
      <p:pic>
        <p:nvPicPr>
          <p:cNvPr id="10" name="Рисунок 9" descr="саноч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3214686"/>
            <a:ext cx="271464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НСК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4357694"/>
            <a:ext cx="4608513" cy="1770063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59113" y="4868863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С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57166"/>
            <a:ext cx="20526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21388"/>
            <a:ext cx="10429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500166" y="6286520"/>
            <a:ext cx="68255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/>
              <a:t>Подбери картинку к схеме. Нажми на слайд, лишние картинки исчезнут</a:t>
            </a:r>
            <a:r>
              <a:rPr lang="ru-RU" sz="1200" dirty="0"/>
              <a:t>.</a:t>
            </a:r>
          </a:p>
        </p:txBody>
      </p:sp>
      <p:pic>
        <p:nvPicPr>
          <p:cNvPr id="10" name="Рисунок 9" descr="саноч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642918"/>
            <a:ext cx="2071702" cy="2071702"/>
          </a:xfrm>
          <a:prstGeom prst="rect">
            <a:avLst/>
          </a:prstGeom>
        </p:spPr>
      </p:pic>
      <p:pic>
        <p:nvPicPr>
          <p:cNvPr id="11" name="Рисунок 10" descr="автобус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2143116"/>
            <a:ext cx="2357449" cy="1571633"/>
          </a:xfrm>
          <a:prstGeom prst="rect">
            <a:avLst/>
          </a:prstGeom>
        </p:spPr>
      </p:pic>
      <p:pic>
        <p:nvPicPr>
          <p:cNvPr id="12" name="Рисунок 11" descr="звезд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2143116"/>
            <a:ext cx="1714512" cy="1634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НСК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4500570"/>
            <a:ext cx="4786346" cy="1838569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00563" y="5084763"/>
            <a:ext cx="4940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dirty="0" smtClean="0"/>
              <a:t>З</a:t>
            </a:r>
            <a:endParaRPr lang="ru-RU" sz="4000" dirty="0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2500306"/>
            <a:ext cx="23764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404813"/>
            <a:ext cx="14097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92825"/>
            <a:ext cx="1042988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285852" y="6286520"/>
            <a:ext cx="70263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/>
              <a:t>Подбери картинку к схеме. Нажми на слайд, лишние картинки исчезнут.</a:t>
            </a:r>
          </a:p>
        </p:txBody>
      </p:sp>
      <p:pic>
        <p:nvPicPr>
          <p:cNvPr id="10" name="Рисунок 9" descr="мозаич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1714488"/>
            <a:ext cx="1581036" cy="2071702"/>
          </a:xfrm>
          <a:prstGeom prst="rect">
            <a:avLst/>
          </a:prstGeom>
        </p:spPr>
      </p:pic>
      <p:pic>
        <p:nvPicPr>
          <p:cNvPr id="11" name="Рисунок 10" descr="зонти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24" y="500042"/>
            <a:ext cx="2287176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000233" y="5929330"/>
            <a:ext cx="5178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/>
              <a:t>Послушай слово, закончи нужным слогом: СЫ</a:t>
            </a:r>
            <a:r>
              <a:rPr lang="en-US" sz="1400" dirty="0"/>
              <a:t> </a:t>
            </a:r>
            <a:r>
              <a:rPr lang="ru-RU" sz="1400" dirty="0"/>
              <a:t>или</a:t>
            </a:r>
            <a:r>
              <a:rPr lang="en-US" sz="1400" dirty="0"/>
              <a:t> </a:t>
            </a:r>
            <a:r>
              <a:rPr lang="ru-RU" sz="1400" dirty="0" smtClean="0"/>
              <a:t>ЗЫ. </a:t>
            </a:r>
            <a:endParaRPr lang="ru-RU" sz="1400" dirty="0"/>
          </a:p>
          <a:p>
            <a:r>
              <a:rPr lang="ru-RU" sz="1400" dirty="0"/>
              <a:t>           Нажми на слайд, чтобы появилась картинка.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403350" y="1249363"/>
            <a:ext cx="100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1. но…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859338" y="1249363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2. о…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932363" y="3121025"/>
            <a:ext cx="995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4. ве…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403350" y="3121025"/>
            <a:ext cx="98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/>
              <a:t>3. </a:t>
            </a:r>
            <a:r>
              <a:rPr lang="ru-RU" sz="2000" dirty="0" smtClean="0"/>
              <a:t>та…</a:t>
            </a:r>
            <a:endParaRPr lang="ru-RU" sz="2000" dirty="0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476375" y="5013325"/>
            <a:ext cx="9826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/>
              <a:t>5. </a:t>
            </a:r>
            <a:r>
              <a:rPr lang="ru-RU" sz="2000" dirty="0" smtClean="0"/>
              <a:t>ко…</a:t>
            </a:r>
            <a:endParaRPr lang="ru-RU" sz="2000" dirty="0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003800" y="5084763"/>
            <a:ext cx="992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6. бу…</a:t>
            </a:r>
          </a:p>
        </p:txBody>
      </p:sp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2420938"/>
            <a:ext cx="14351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3" descr="ос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620713"/>
            <a:ext cx="1800225" cy="1790700"/>
          </a:xfrm>
          <a:prstGeom prst="rect">
            <a:avLst/>
          </a:prstGeom>
          <a:noFill/>
        </p:spPr>
      </p:pic>
      <p:pic>
        <p:nvPicPr>
          <p:cNvPr id="37902" name="Picture 14" descr="нос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549275"/>
            <a:ext cx="1341437" cy="1408113"/>
          </a:xfrm>
          <a:prstGeom prst="rect">
            <a:avLst/>
          </a:prstGeom>
          <a:noFill/>
        </p:spPr>
      </p:pic>
      <p:sp>
        <p:nvSpPr>
          <p:cNvPr id="37905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237288"/>
            <a:ext cx="792163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Рисунок 15" descr="таз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2643182"/>
            <a:ext cx="1725409" cy="1357322"/>
          </a:xfrm>
          <a:prstGeom prst="rect">
            <a:avLst/>
          </a:prstGeom>
        </p:spPr>
      </p:pic>
      <p:pic>
        <p:nvPicPr>
          <p:cNvPr id="18" name="Рисунок 17" descr="козы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4286256"/>
            <a:ext cx="1920739" cy="1357322"/>
          </a:xfrm>
          <a:prstGeom prst="rect">
            <a:avLst/>
          </a:prstGeom>
        </p:spPr>
      </p:pic>
      <p:pic>
        <p:nvPicPr>
          <p:cNvPr id="19" name="Рисунок 18" descr="бусы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4786322"/>
            <a:ext cx="1428760" cy="948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428992" y="3071810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6" descr="3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Рисунок 7" descr="Мальв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428868"/>
            <a:ext cx="3500461" cy="3500461"/>
          </a:xfrm>
          <a:prstGeom prst="rect">
            <a:avLst/>
          </a:prstGeom>
        </p:spPr>
      </p:pic>
      <p:sp>
        <p:nvSpPr>
          <p:cNvPr id="15" name="Выноска-облако 14"/>
          <p:cNvSpPr/>
          <p:nvPr/>
        </p:nvSpPr>
        <p:spPr>
          <a:xfrm>
            <a:off x="714348" y="2428868"/>
            <a:ext cx="4071966" cy="2071702"/>
          </a:xfrm>
          <a:prstGeom prst="cloudCallout">
            <a:avLst>
              <a:gd name="adj1" fmla="val 64021"/>
              <a:gd name="adj2" fmla="val 22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57225" y="2967335"/>
            <a:ext cx="38576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Молодец 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" name="Рисунок 19" descr="Рисунок1.png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5500702"/>
            <a:ext cx="1054521" cy="105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Рисунок 7" descr="Буратин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643182"/>
            <a:ext cx="2811799" cy="3699735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714348" y="2786058"/>
            <a:ext cx="3786214" cy="1785950"/>
          </a:xfrm>
          <a:prstGeom prst="cloudCallout">
            <a:avLst>
              <a:gd name="adj1" fmla="val 65691"/>
              <a:gd name="adj2" fmla="val 183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16813" y="2967334"/>
            <a:ext cx="27695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3" y="3000372"/>
            <a:ext cx="2714643" cy="1500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Подумай ещё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" name="Рисунок 12" descr="Рисунок1.png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5643578"/>
            <a:ext cx="1054521" cy="105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3779838" y="1844675"/>
            <a:ext cx="3240087" cy="1152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5" name="Рисунок 4" descr="3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Рисунок 5" descr="Буратино круп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608" y="3000372"/>
            <a:ext cx="3314152" cy="28904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6000" y="1857363"/>
            <a:ext cx="4484826" cy="101566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Century" pitchFamily="18" charset="0"/>
              </a:rPr>
              <a:t>СПАСИБО</a:t>
            </a:r>
            <a:endParaRPr lang="ru-RU" sz="6000" b="1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0603" y="2967335"/>
            <a:ext cx="218173" cy="949866"/>
          </a:xfrm>
          <a:prstGeom prst="rect">
            <a:avLst/>
          </a:prstGeom>
          <a:noFill/>
        </p:spPr>
        <p:txBody>
          <a:bodyPr wrap="none" lIns="108000" tIns="72000" rIns="108000" bIns="45720">
            <a:spAutoFi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62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857232"/>
            <a:ext cx="885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2"/>
              </a:rPr>
              <a:t>http://www.lookmi.ru/animals.html</a:t>
            </a:r>
            <a:r>
              <a:rPr lang="ru-RU" sz="1200" dirty="0" smtClean="0"/>
              <a:t> -заяц</a:t>
            </a:r>
          </a:p>
          <a:p>
            <a:r>
              <a:rPr lang="ru-RU" sz="1200" u="sng" dirty="0" smtClean="0">
                <a:hlinkClick r:id="rId3"/>
              </a:rPr>
              <a:t>http://fantlab.ru/blogarticle15263</a:t>
            </a:r>
            <a:r>
              <a:rPr lang="ru-RU" sz="1200" dirty="0" smtClean="0"/>
              <a:t> - солнце</a:t>
            </a:r>
          </a:p>
          <a:p>
            <a:r>
              <a:rPr lang="ru-RU" sz="1200" u="sng" dirty="0" smtClean="0">
                <a:hlinkClick r:id="rId4"/>
              </a:rPr>
              <a:t>http://900igr.net/detskie_prezentatsii/biologiya/dikie_1.files/031_Svinja.html</a:t>
            </a:r>
            <a:r>
              <a:rPr lang="ru-RU" sz="1200" dirty="0" smtClean="0"/>
              <a:t> - свинья</a:t>
            </a:r>
          </a:p>
          <a:p>
            <a:r>
              <a:rPr lang="ru-RU" sz="1200" u="sng" dirty="0" smtClean="0">
                <a:hlinkClick r:id="rId5"/>
              </a:rPr>
              <a:t>http://marafet.net/blog/soveti/4006.html</a:t>
            </a:r>
            <a:r>
              <a:rPr lang="ru-RU" sz="1200" dirty="0" smtClean="0"/>
              <a:t> - зонтик</a:t>
            </a:r>
          </a:p>
          <a:p>
            <a:r>
              <a:rPr lang="ru-RU" sz="1200" u="sng" dirty="0" smtClean="0">
                <a:hlinkClick r:id="rId6"/>
              </a:rPr>
              <a:t>http://www.luxhouse.net/fotografii-domov/foto-zaborov?page=7</a:t>
            </a:r>
            <a:r>
              <a:rPr lang="ru-RU" sz="1200" dirty="0" smtClean="0"/>
              <a:t> – забор</a:t>
            </a:r>
          </a:p>
          <a:p>
            <a:r>
              <a:rPr lang="ru-RU" sz="1200" u="sng" dirty="0" smtClean="0">
                <a:hlinkClick r:id="rId7"/>
              </a:rPr>
              <a:t>http://www.babyblog.ru/community/post/perambulator/518425</a:t>
            </a:r>
            <a:r>
              <a:rPr lang="ru-RU" sz="1200" dirty="0" smtClean="0"/>
              <a:t> - санки</a:t>
            </a:r>
          </a:p>
          <a:p>
            <a:r>
              <a:rPr lang="ru-RU" sz="1200" u="sng" dirty="0" smtClean="0">
                <a:hlinkClick r:id="rId8"/>
              </a:rPr>
              <a:t>http://bossgift.ru/7073.html</a:t>
            </a:r>
            <a:r>
              <a:rPr lang="ru-RU" sz="1200" dirty="0" smtClean="0"/>
              <a:t> - ваза</a:t>
            </a:r>
          </a:p>
          <a:p>
            <a:r>
              <a:rPr lang="ru-RU" sz="1200" u="sng" dirty="0" smtClean="0">
                <a:hlinkClick r:id="rId9"/>
              </a:rPr>
              <a:t>http://lakokraska.com/index.php/furnitura/zamok-navesnoj-vs-60-bulat-36-sht.html</a:t>
            </a:r>
            <a:r>
              <a:rPr lang="ru-RU" sz="1200" dirty="0" smtClean="0"/>
              <a:t> - замок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357430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10"/>
              </a:rPr>
              <a:t>http://hozdvoriki.ru/viewtopic.php?f=94&amp;t=499</a:t>
            </a:r>
            <a:r>
              <a:rPr lang="ru-RU" sz="1200" dirty="0" smtClean="0"/>
              <a:t> – коза</a:t>
            </a:r>
          </a:p>
          <a:p>
            <a:r>
              <a:rPr lang="ru-RU" sz="1200" u="sng" dirty="0" smtClean="0">
                <a:hlinkClick r:id="rId11"/>
              </a:rPr>
              <a:t>http://www.menuomsk.ru/delivery/menu/roza-gollandiya</a:t>
            </a:r>
            <a:r>
              <a:rPr lang="ru-RU" sz="1200" dirty="0" smtClean="0"/>
              <a:t> - роза</a:t>
            </a:r>
          </a:p>
          <a:p>
            <a:r>
              <a:rPr lang="ru-RU" sz="1200" u="sng" dirty="0" smtClean="0">
                <a:hlinkClick r:id="rId12"/>
              </a:rPr>
              <a:t>http://www.vluki.ru/news/2007/06/19/60500.html</a:t>
            </a:r>
            <a:r>
              <a:rPr lang="ru-RU" sz="1200" dirty="0" smtClean="0"/>
              <a:t> - зубы</a:t>
            </a:r>
          </a:p>
          <a:p>
            <a:r>
              <a:rPr lang="ru-RU" sz="1200" u="sng" dirty="0" smtClean="0">
                <a:hlinkClick r:id="rId13"/>
              </a:rPr>
              <a:t>http://club-lexus.ru/forum/viewtopic.php?t=57512</a:t>
            </a:r>
            <a:r>
              <a:rPr lang="ru-RU" sz="1200" dirty="0" smtClean="0"/>
              <a:t> – звезда</a:t>
            </a:r>
          </a:p>
          <a:p>
            <a:r>
              <a:rPr lang="ru-RU" sz="1200" u="sng" dirty="0" smtClean="0">
                <a:hlinkClick r:id="rId14"/>
              </a:rPr>
              <a:t>http://www.otoys.ru/HMA-9666</a:t>
            </a:r>
            <a:r>
              <a:rPr lang="ru-RU" sz="1200" dirty="0" smtClean="0"/>
              <a:t> - мозаика</a:t>
            </a:r>
          </a:p>
          <a:p>
            <a:r>
              <a:rPr lang="ru-RU" sz="1200" u="sng" dirty="0" smtClean="0">
                <a:hlinkClick r:id="rId15"/>
              </a:rPr>
              <a:t>http://fly-fox.narod.ru/foto.html</a:t>
            </a:r>
            <a:r>
              <a:rPr lang="ru-RU" sz="1200" dirty="0" smtClean="0"/>
              <a:t> - лиса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500438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16"/>
              </a:rPr>
              <a:t>http://modnaya.org/zhenskie-sumki/640-modnye-zhenskie-sumki-2013.html</a:t>
            </a:r>
            <a:r>
              <a:rPr lang="ru-RU" sz="1200" dirty="0" smtClean="0"/>
              <a:t> - сумка</a:t>
            </a:r>
          </a:p>
          <a:p>
            <a:r>
              <a:rPr lang="ru-RU" sz="1200" u="sng" dirty="0" smtClean="0">
                <a:hlinkClick r:id="rId17"/>
              </a:rPr>
              <a:t>http://strmama.ru/forum/thread1128.html#/forum/thread1128.html</a:t>
            </a:r>
            <a:r>
              <a:rPr lang="ru-RU" sz="1200" dirty="0" smtClean="0"/>
              <a:t> - носок</a:t>
            </a:r>
          </a:p>
          <a:p>
            <a:r>
              <a:rPr lang="ru-RU" sz="1200" dirty="0" smtClean="0"/>
              <a:t>http://regtime73.ru/taz/ - тазы</a:t>
            </a:r>
          </a:p>
          <a:p>
            <a:r>
              <a:rPr lang="ru-RU" sz="1200" dirty="0" smtClean="0"/>
              <a:t> http://www.agat-prestige.ru/bus6_b.jpg– бусы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4214818"/>
            <a:ext cx="90011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8"/>
              </a:rPr>
              <a:t>http://school.xvatit.com/index.php?title=%D0%A4%D0%B0%D0%B9%D0%BB:T41lt11.jpeg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роса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http://paietki.ru/photo/hairstyles/spit/dlinnaja_kosa_zapletennaja_naiskosok/7-0-2251 - коса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554501"/>
            <a:ext cx="885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19"/>
              </a:rPr>
              <a:t>http://images.yandex.ru/?uinfo=ww-1025-wh-768-fw-983-fh-562-pd-1</a:t>
            </a:r>
            <a:r>
              <a:rPr lang="ru-RU" sz="1200" dirty="0" smtClean="0"/>
              <a:t> – Буратино, </a:t>
            </a:r>
            <a:r>
              <a:rPr lang="ru-RU" sz="1200" dirty="0" err="1" smtClean="0"/>
              <a:t>Мальвина</a:t>
            </a:r>
            <a:r>
              <a:rPr lang="ru-RU" sz="1200" dirty="0" smtClean="0"/>
              <a:t>, коса, роса, фон.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12" y="50004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Использованные ресурсы: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795963" y="6021388"/>
            <a:ext cx="2236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dirty="0"/>
              <a:t>Звук</a:t>
            </a:r>
            <a:r>
              <a:rPr lang="ru-RU" sz="1200" dirty="0"/>
              <a:t> </a:t>
            </a:r>
            <a:r>
              <a:rPr lang="en-US" sz="1200" dirty="0" smtClean="0"/>
              <a:t>[</a:t>
            </a:r>
            <a:r>
              <a:rPr lang="ru-RU" sz="1200" dirty="0" err="1" smtClean="0"/>
              <a:t>З</a:t>
            </a:r>
            <a:r>
              <a:rPr lang="en-US" sz="1200" dirty="0" smtClean="0"/>
              <a:t>]</a:t>
            </a:r>
            <a:r>
              <a:rPr lang="ru-RU" sz="1200" dirty="0" smtClean="0"/>
              <a:t> </a:t>
            </a:r>
            <a:r>
              <a:rPr lang="ru-RU" sz="1200" dirty="0"/>
              <a:t>– </a:t>
            </a:r>
            <a:r>
              <a:rPr lang="ru-RU" sz="1200" dirty="0" smtClean="0"/>
              <a:t>«</a:t>
            </a:r>
            <a:r>
              <a:rPr lang="ru-RU" sz="1400" dirty="0" smtClean="0"/>
              <a:t>пищит</a:t>
            </a:r>
            <a:r>
              <a:rPr lang="ru-RU" sz="1200" dirty="0" smtClean="0"/>
              <a:t> </a:t>
            </a:r>
            <a:r>
              <a:rPr lang="ru-RU" sz="1400" dirty="0" smtClean="0"/>
              <a:t>комар</a:t>
            </a:r>
            <a:r>
              <a:rPr lang="ru-RU" sz="1200" dirty="0" smtClean="0"/>
              <a:t>».</a:t>
            </a:r>
            <a:endParaRPr lang="ru-RU" sz="1200" dirty="0"/>
          </a:p>
        </p:txBody>
      </p:sp>
      <p:pic>
        <p:nvPicPr>
          <p:cNvPr id="52232" name="Picture 8" descr="звук 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571480"/>
            <a:ext cx="3909149" cy="4071966"/>
          </a:xfrm>
          <a:prstGeom prst="rect">
            <a:avLst/>
          </a:prstGeom>
          <a:noFill/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971550" y="6021388"/>
            <a:ext cx="24561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dirty="0"/>
              <a:t>Звук</a:t>
            </a:r>
            <a:r>
              <a:rPr lang="ru-RU" sz="1200" dirty="0"/>
              <a:t> </a:t>
            </a:r>
            <a:r>
              <a:rPr lang="en-US" sz="1200" dirty="0"/>
              <a:t>[</a:t>
            </a:r>
            <a:r>
              <a:rPr lang="ru-RU" sz="1200" dirty="0"/>
              <a:t>С</a:t>
            </a:r>
            <a:r>
              <a:rPr lang="en-US" sz="1200" dirty="0"/>
              <a:t>]</a:t>
            </a:r>
            <a:r>
              <a:rPr lang="ru-RU" sz="1200" dirty="0"/>
              <a:t> – «</a:t>
            </a:r>
            <a:r>
              <a:rPr lang="ru-RU" sz="1400" dirty="0"/>
              <a:t>водичка</a:t>
            </a:r>
            <a:r>
              <a:rPr lang="ru-RU" sz="1200" dirty="0"/>
              <a:t> </a:t>
            </a:r>
            <a:r>
              <a:rPr lang="ru-RU" sz="1400" dirty="0"/>
              <a:t>льётся</a:t>
            </a:r>
            <a:r>
              <a:rPr lang="ru-RU" sz="1200" dirty="0"/>
              <a:t>».</a:t>
            </a:r>
          </a:p>
        </p:txBody>
      </p:sp>
      <p:sp>
        <p:nvSpPr>
          <p:cNvPr id="47106" name="AutoShape 2" descr="data:image/jpeg;base64,/9j/4AAQSkZJRgABAQAAAQABAAD/2wCEAAkGBhQQEBIUExISFBQVFRQVGBUVFBgUFhYUFRQVFxQVGhIYHCYeGBokGRQVHy8gJCcpLCwsFR4xNTAtNSYrLCkBCQoKDgwOGg8PFykcHBwpKSksKSkpKSksKSwpKSksLCksLCkpKSkpKSwpKSkpLCksLCkpKSkpLCksLCksLCwsKf/AABEIAMEBBAMBIgACEQEDEQH/xAAcAAEAAQUBAQAAAAAAAAAAAAAABgEDBAUHAgj/xABGEAACAgEBBQUFBAcFBgcBAAABAgADEQQFEiExQQYTUWFxByIygZEUUqGxIzNCYoLB0RVDcnOSRGODwtLwJDRTk6Lh8SX/xAAXAQEBAQEAAAAAAAAAAAAAAAAAAQID/8QAHhEBAQADAQEBAQEBAAAAAAAAAAECESExEkFRMiL/2gAMAwEAAhEDEQA/AO4xEQEREBERAREQPL2ADJIAHEk8AB4kzQ3dvdCrbv2qpj+5mz8UBE0/tO7PXauurcNhrXf7ytMkneA3XNeRvhcHI58eAnH7dmmpv2So4Eld9ARzDLgOh+QhY73T250LHH2zTqfB7BWf9L4M3Gn1KWKGR1dTyKkMD8xwnzLbqRnBUlORUMLE8iu/xX0zLmg3qG36LWHUmlmrsUfvVHG8PTMNfL6azK5nDtk+03Wp7ovqv8FuXdLelqkHPrJRofbKind1mluoYDJZP0qAePRgPPBhnVdJlC2JrNk9p9Nq1Bovqsz0Vxvf6Tx/CR7tbt3UXWnRaBgt4QvbbjeFK4O6PAOxwBCJpvSs5v7GO21mv01teobev07AFj8TI2d0nHUEMufKdIgIgyF9vvaOmzGor3Bbbac7m9u7tfLe5HJJ90D18IE0iUU8JWAiIgIiICIiAiIgIiICIiAiIgIiICIiAiIgUImg7R9i9PreLqUtxwtrO649SPiHkZIIgcP2/wCynV6di9DC9Rn4VAfHXKdfln5SHXE1ti6h1YftVkowPmh4H8J9QzX7V2FRqlxdSlnTJHvD0bmPrC7fNp1APVLB+8O7s+nI/jL6uzKONuF5MMO1Y8N0e9u+k6bt/wBjKNk6Vwv+7tBZfk/MSAbW7F6rSZNumuVVGe8qJurA8Sy8V+Yma6TJqtRYpx+qLn4baz3Tgj7w4fUyS9nttarQljRdW2/hnr1FW4XIxx75chvJsyNUOpLF8W5GOOScfLDAzYaampyO6IrYY9wsagSBjeXGSreY+Yl2albPsTt6vZ+1rrrgdPVerhkx3iKWfvEK2LnKhiw9DO57P2tVqFDU212L4owb8p867RofeTPxLxwwBLDOT764W1fTB48RK/Z3Ru+oDJ5UO6sp8VbPL90kkRtLg+lGnBu22mOs2xpnzlLNcunQeNem7rfb032cfWZXZ/2p6yrKWH7Ug4ZZdy9Og94cHIPRgD5yxTco2tslrM1aaitv0tw7pDc3evYSzHGd8r144EbY07sJWWqNQrqGVlZTyKkEH5jhLG1tqV6Wiy61gtdalmPgB5dT0A8TKjMiQj2f+0xdrWXoKGpNQVhvOGLIWK5IwN05HLjzk2ECsREBERAREQEREBERAREQEREBERAREQEREBERAoTIV2osfX6kaGosEGGvsXhurn4A33sfiw8Ju+123vsenLLxtciuperWNwHDrjn9J47K7BOlpO+2/a537WPVj09BxH1kqw1/YjRXoq2aWlgoCg7uGAAAA3xhuXnIbt32TaMMoq1TaZmOES1lsVj4KrkP+Jki7R+03R6QbotS+0sEFNLqzZP3mzhQADkmcD7W7Yu2nqu9az3zvPTX9yoH3FU/eKjf8+ELJfxMtreznaGlQ4WvU1DidxuI89yzBB81JMi39ptW53QwPIqWw38Nh4P6MD6zSdqu0ms1L41N9tgIGFLYQY4HFYwvMc8cecwtkpYT7r7o8DndPDPwkbp9Jea2ndpY+0a9R8astg5WrkMAOllOOI81JHpmWKNqW0E2ITjLAqo3ldgDus1Lghl8eHTmJTaGiFVVdjlN18e77y7uRn3X5Z8hylNJtcKF72sWEZVXDEsoOOOFw3055mXTxsNj9rFodXVrNIzKp36fdruJbjvVMu4AN4nlg4wfGSHtpqdobSSqlbaX04sG/ZV7hyCoD2rnG6hbeIXhxBI5SC9pNAamIU+7uIygqfdVt7IUHzyTMPSbebRsLdHZYqMqixHVGAcg7yjIIbIyQ2OGYx655TTuXZbZFei22+nqACLsyniP2mW8BnPiTvZJ850gTkvs82uNXtGrUIfcbSXUBW+JCttdgrz1GN4jyE60s0isREBERAREQEREBERAREQEREBERAREQEREBLOq1C1ozswVVGSTyAHMmWNrbXp0tTW32LXWvNmPXoABxJPQDiZwX2h+1E65u7rGNOrjK8d6zGcF8cAOXuccY48YEq1fb7SNrW1VztaKcrp6qhv9MtYzHCKfDJzknhwE5v2s9pmp2gW37HFZ5UISlSjPAMFObTjGSxx5TG2R2W1O0S7DdWtOGW4IG57oUdeI9Jrk2J9n1XdasWrusuVrGXZW5bp5fPwkmpVeNkoSGbgN79EvLgCN60jwxWD/AK5sdkbDu1TvqKyK1Dhq94ZJK/CoC+GAJvquztdtl9VQY1U1tQj8t65hl3PzwD6ST9i9jMUrqrUncGGGMbrknLFvA8cfOc8s/wCO0x1NottHYVbW1vah3Q5BTlgngFI8N/Ambr3LZQIpCn3VQcPdOQ2PHp6SYdpuyj0Vgtu7rg53f2SMYHmeR/hnnYVdd9FKqoQIDZrrDxOKSf0QOP2mG9jwIPGcZ9W/NbvzP+o5p2kR6Q1hral8BRW6HH6XiXCPyyiE8Je0Gz0Shgz4Y6feQlQVLkI3dNwOCy7wB8RLntD2o+otd3yCwLbvRA+EpT5IH+ZY9Zna3aNJ0611YBFdalShyzrjLiwHhgDkQZ0v+eM/rT6q3eqSo7u7kld5i1i44Bd/OQCxz55Eius0wDFThGBKlfBl55+skNGj7xyu6y4ID9CSeSjhwJ556DjMba2nTu3NQABtIJ8SiAgqSSQPePXjzPQTeN6mePGf7NNutRfugnORYg6b6H3h81yMdZ9S0WBlDDkQCPQ8RPjrYeoA1IYZHHI8gJ9b9nX3tHpieZopP1rWdb64642MREiEREBEZlCwgVnksB1mh1/atN/u9Mjam3liv9Wnm93wr6c572fsSxrFu1TrZYuSlaDFNWeqg8XfHDePyAgb2JSIFYiICJSVgIiICJSCYAmYm09rVaaprbnVEUZLH+Q6/Ka7aPaTBNenXv7uW6pwq+bv0HpIB7Tey+ss06tvPfa75cId2uutRkVqv+I5zzOJNrpAvaZ29baWoU1q6U1BlUE+8SxBLsvIEjhjpMrYvs/W3Qb1u6l1mWqOeZAyA4OAFbGePiPHE2uzPZ7W+j7pkzqrACGBJNTDio4cCOBB9ZPti9lr2VFuHdqoVSCVYkL0GOnXJnO528xb1IhHY++0aMJZQtXHdIHE2EcGJUcVfI5deEvdrOzjVU/brVVGrAWpGOLHcn9GCq8OBOcGdc02wqK2DLUgbh72OPDqT4+chPadDtHa2n0gyadPi27HLexlQT8gJPju6TLXjM7CdgaqNFV3wLWuO8syf23948vUSZ6bRpUMIqqPADEvhZRzgeE66kYttaDtuyjSPvHByu4BzL54ADrnjOXNddULkqsC1XBO8G6GJ3RjO90yoGR1xOk6E/b9T35z9npJFORjvLB8VuPAch58ZY7UbI02l0upv7sA7jniSQGbqFzgePCcs8Lb9R2wyknzZtwXblu++RklrRxx0qUDAH+JmlWtCuNxw7kgld083IOMkcznHDxm62PsQllLDJro748M7qlGudm8Ad4D1IlnYWyGU9/Z1A3c8efgB4ZwPMTncuddccWJtRvs9Jwf0jkrkZzk/rGzjkPhE0GqB+xKBw/TWcPRK+HrO49nPZZXcvfa+veYjFdW8VFadCxU8XPM+E597SuyI0ViaajeZXd3UNxYd4qe4T1A3Tx850wlk3XPKy3UQrY2hIestgLZgBsg4J4ANjiJ9Z9nf/KacAg4qrXI5e6gU4+k+W9lUHQalF1VYZWVTjPwh8ZzjjkdRzn0l2d7QKdDXbeRQFyp70hOC/CeJ4ZXBx5ztfXG+aSOJFG9o2nZylAu1LAZPcVsyj+LAEvHbOusx3WiVFODvX3buP8AhqucwykmZ4suCgkkADiSTgAeOZHjs/aFh97V0VDJ4U0lmC9BvWHn54l0djanA+0PbqjnP6Z/cz/lLhceREClva5LCyaRDqnUgNuHFakjPG0+79MxXsO3U8dXYCv/AKFeRX/E3N/TlN5RpURQqKqqOSqAoHoBwEuYgWdPpFrUKiqqjkqgKB8hL8RAREQNVt3adunQNVprNScgFEZUKjHxe9z49BNHT7QuOLdHqqz4YRv5iTEy1bQGGGVSPAjMmhH17faXHvtdX/jotH4qpH4zM03a/R2fDqqPQuFP0bBmWNkIPhynkpOP9J4SzfsGt/iqps/xVLn6gQMg7ZoHHv6f/cX+swdV2w0ic9RWx8EPeE/Jcz0vZ7TDnpKR/wANT/KZOm2ZRX+rqqQ/uooP1xHV41adprLf1GltYH9p/cX8f6wdjanUH/xF+4h/uqQV4eDWHiZIcT1Gv6bYeztl10Lu1oqjyHPzJ6zKZAeYB9Z6iVFtKQvJQPQAflPeJWUJgYe19pLpqbLXOFRSfU9B9cSJey3SM9N2ss+PV2Fx/lqcL/Oav2rXHWX6XZ9VgDWNmxc/CCRuk+PAMcemZ0PZuhWimupPhrVUHooxn585FX7rgqlmYADiSSAAPEkyL6nWvtI91QWXTA/pbsEGwA8aq/Xq3h6ymu2M9mpJ1bvbp8g1ouFrU9BYoGXPmTiSihAqgKAFAwAOAx5AR6eKafTrWiqoCqoAAHIAchIP7XNQW01OnU+9qLkTw4FlX83En05z2qobUbe2dXglKh3p8MqWfJ/0V/WTIibNsevuWpCgI6d22AASu5ucccziajYPYerTMXYm1t7eUMBu1nAzur6jPHlmSZRKy2SkysecTiftm2sKdbRaN1iq2qM+8u9u1jBGehblOtdpdPbZpNQlBC3NVYtZ8HKkLx6TgFXZZ9b/AGdoznTOftIcXFmIuViX8CS3dk484pEKbXqxcWmwsSSWQqSznlvO3Fh55nV/Z5UmppVbtI2sbSt3KICprU8XNpdmCknO7xzjdkG7WdgtRs641N3bnuzar1r8aA4PAjIIPMek7Z2A7SaRNPVp6TXu11rlqyDlyM2Fq/iDbxbMts8JP1uK+0FlQ3f7M1SKOlYpYeu6jy4O2lS/rKtXV/maaz81Bm9ovV1BUhgeRByJ7xINJpO2mjtJC6moEHGHPdnPhhwDNtRra3+CxGP7rA/kZS/QpYMOiMPBlDfmJrLOxmjJJ+y0hjzZF3D9VxKcbrMb0jY7C0rxqt1VJ/3eofH0YkTw3ZC/PDamuA8P0R/EpmBJ8ysj2m7MXIyE7Q1bBSDukV4YdVb3OIMkMIREQEREBERApiUKZnqIHjcnrBlYgUlYiAkf7Y9ql0GnLY37W92qofE7ngAB4Zm02ptNNNU9trbqIMn+g8SZEOy+yH1upO0NSuOmnqP92n3z5/8A3JVZPYjsWaC2q1Pv6y73nY8e7DfsL4eBMmIEophnxKgU4S0tO6eHLwnltXjnPSatT1gXVfMihY/22ox/szN9So/5ZKXYYzIol3/9tf3tIf8A4sP+qSrEviUJjMqBWcf7SdlNRrtqAVu1TU3MxtQjeqRldqrMEgniAOfWdhkR2h/4balNp+C9O6bhybgFOf8AEKx/FM1YgvavadndppdrVIbEsU1ahQe51VZIDgFf1doBDY4cunXZdluyedSne6erV6VlFlOsKqt9LLx7u1gQWwQQDx5DM6LtnY1Wrpem5A9bjBB6fvA9GHQ+Mgfs01z6TV6vZd7Zalu8qJ/arODvfNd1vXMa6b4kN2zb9HY9un/Soxy9X7XmR94+fA+Rm22R2kr1A4e4/I1vwbI5jz/PyE2uJr9p7Eqv4uuGGMOp3XHh70o2AMSN7+q0ec51VXiBi5B5j9rE2mzduVage4/Hqre6w9VhGxiIlCIiAiIgIiICIiAiIgJSVlMQKb0tWuZcKyKdstpsSmko/XX8Dg/q6v2mJ6f0Bko1GqtO1dXugk6PTnLEcrbAeWev9BJiNXugADAAAAHIAchKbJ2EmmpWpBwHM8izHmTLz6OItY77Slr+0jL7bOzLVmzDKi020PGWH13hPdmgI6TFfTkQMivabDh0mhfV42tUwP8As9o+u6ZtF05mlu0p/tGv/Jb8c/8ATM1YmA2rnrL9O0V6maCzSES9VpGPnNIklerVuRmn7X7L+0aVscGTDAjmMcCfkDvfwiWV0jDlmZdNjciM+vI+UC72d2mb9NW78Hxu2DwsQ7r/AIgn0IkJ9punGj1Wi2qgOabFovx+1TZkAn0JI/i9Judi3fZ9dbp2+C8C2vP3lGGHqVC/ND4zc9pNhJrdHfp2xi2tlz4NwKN8mCn5SRa2dWpDKrA5DAEEccgjIM9G4eB+kiPsp2g9mzakt4W6dn0zjrvUtj8iJMpUWDf+63yE1W1Nl1XcWofe6Og3W/1A/nmbyUxAiQTV0H9D3tq/cvVTj0tU5+om82Lq77FJv04obhgCwWZHHjwHDp9ZscQBJpdqxESoREQEREBERAREQESkx9fr0prax2CqoyT+XqYGF2l7QV6HTtdZyHAKObMeSj6TR9hdkue81uoB7/UZYA/3dR+FR4cMfQTH0ezm2td3+oUjSIQaKjkbzD+8J5+Mm9a4GP8AvHST1fHoSsRKihE8lPOe4gY7aXM8/YB1mVEDFOiUDlIvZRja1OeTVf8ALd/STGRXbD7u1NGfEFfkVtH5sPrJViSPpFI5SxXo90+UzRKyo8BB4Tw2B0l6eSIEf7X7NNlQur/W0Euh5+GeHUcASPAHxl/Q6p76EupIywya2PANyZd7yIImysUrxAyPDykYTVLoLiRn7La3HH9zaT1HRT/3yk8VINk6Faw7LX3bWubLB42EAFvngTYTyjggEEEHrPUqEREBERAREQEREBERAREQERMbaGvWit7HIVEUsSfAfzkt0Gv2ilFbWWNuqoyT/IDqZFK9BZtSwPepr0iHKVZw1hHJm8v/AM8552Vo7tpWjU6pDXQpzRQTneB/vHHXIkyOByknVEQKAAAAOAA5ADynpZRBme5pCIiAiIgIiIFDIb2m0xbaezmDAAFt4eIDLjHzMmRkW16b21dKPu1M31L/AMwJnJYlIlZQSs0hERApNZtfYKahWB90kbuQOY8GHUTaRA5zXtXVbGZV1CG7RZx3qAs1XqOZX8pPdBtGu9FsqdXRhkMpyD8xL71hgQQCDzBGQR6TF2dsinTBhTWlYdt5gg3QW8cCBmREQEREBERAREQEREBKRmYG19tVaasva2OirzZ2+6q82MDJ1msSpGexgqKMljyAkVTRPtOxbblZNIhzXU2QbT0d18OHAGKtM+sdbNSMKp3q9KOIXwe5urdd3pJSlBPxH+Ecpn31fFd7oo/pPddfU8TPSrieppCIiAiIgIiICIiBQyN6Ub21HP3NOgHzYn+ckbnn6SLdm27zXauzoq01D1VBvfjJViVxESoREQEREBERAREQEREBERAREQExtobRroQ2WutaLzZjgD5+PlMmYG1NhUarc7+pbRW2+obiA2MZ3eR+cCM3dvm1GV0FFlzcu8YFKl/e48T6cJc2X2Md7e/1lneXdMckH3V6IPT6yW06dUACqFA5ADA+gnvEmhbo0yoMKAB5S7EShERAREQEREBERAREQLOpsCqxPAAEk+QGSZFvZqhbSvcf76+2wea7xC/h+U323NmnU0WU941feLullAJAPMDPiMj5zI0GhSipK6xuoihVHkJFZMREqEREBERAREQEREBERAREQEREBERAREQEREBERAREQEREBERAREQEREBERAREQEREBERAREQEREBERARE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data:image/jpeg;base64,/9j/4AAQSkZJRgABAQAAAQABAAD/2wCEAAkGBhQQEBIUExISFBQVFRQVGBUVFBgUFhYUFRQVFxQVGhIYHCYeGBokGRQVHy8gJCcpLCwsFR4xNTAtNSYrLCkBCQoKDgwOGg8PFykcHBwpKSksKSkpKSksKSwpKSksLCksLCkpKSkpKSwpKSkpLCksLCkpKSkpLCksLCksLCwsKf/AABEIAMEBBAMBIgACEQEDEQH/xAAcAAEAAQUBAQAAAAAAAAAAAAAABgEDBAUHAgj/xABGEAACAgEBBQUFBAcFBgcBAAABAgADEQQFEiExQQYTUWFxByIygZEUUqGxIzNCYoLB0RVDcnOSRGODwtLwJDRTk6Lh8SX/xAAXAQEBAQEAAAAAAAAAAAAAAAAAAQID/8QAHhEBAQADAQEBAQEBAAAAAAAAAAECESExEkFRMiL/2gAMAwEAAhEDEQA/AO4xEQEREBERAREQPL2ADJIAHEk8AB4kzQ3dvdCrbv2qpj+5mz8UBE0/tO7PXauurcNhrXf7ytMkneA3XNeRvhcHI58eAnH7dmmpv2So4Eld9ARzDLgOh+QhY73T250LHH2zTqfB7BWf9L4M3Gn1KWKGR1dTyKkMD8xwnzLbqRnBUlORUMLE8iu/xX0zLmg3qG36LWHUmlmrsUfvVHG8PTMNfL6azK5nDtk+03Wp7ovqv8FuXdLelqkHPrJRofbKind1mluoYDJZP0qAePRgPPBhnVdJlC2JrNk9p9Nq1Bovqsz0Vxvf6Tx/CR7tbt3UXWnRaBgt4QvbbjeFK4O6PAOxwBCJpvSs5v7GO21mv01teobev07AFj8TI2d0nHUEMufKdIgIgyF9vvaOmzGor3Bbbac7m9u7tfLe5HJJ90D18IE0iUU8JWAiIgIiICIiAiIgIiICIiAiIgIiICIiAiIgUImg7R9i9PreLqUtxwtrO649SPiHkZIIgcP2/wCynV6di9DC9Rn4VAfHXKdfln5SHXE1ti6h1YftVkowPmh4H8J9QzX7V2FRqlxdSlnTJHvD0bmPrC7fNp1APVLB+8O7s+nI/jL6uzKONuF5MMO1Y8N0e9u+k6bt/wBjKNk6Vwv+7tBZfk/MSAbW7F6rSZNumuVVGe8qJurA8Sy8V+Yma6TJqtRYpx+qLn4baz3Tgj7w4fUyS9nttarQljRdW2/hnr1FW4XIxx75chvJsyNUOpLF8W5GOOScfLDAzYaampyO6IrYY9wsagSBjeXGSreY+Yl2albPsTt6vZ+1rrrgdPVerhkx3iKWfvEK2LnKhiw9DO57P2tVqFDU212L4owb8p867RofeTPxLxwwBLDOT764W1fTB48RK/Z3Ru+oDJ5UO6sp8VbPL90kkRtLg+lGnBu22mOs2xpnzlLNcunQeNem7rfb032cfWZXZ/2p6yrKWH7Ug4ZZdy9Og94cHIPRgD5yxTco2tslrM1aaitv0tw7pDc3evYSzHGd8r144EbY07sJWWqNQrqGVlZTyKkEH5jhLG1tqV6Wiy61gtdalmPgB5dT0A8TKjMiQj2f+0xdrWXoKGpNQVhvOGLIWK5IwN05HLjzk2ECsREBERAREQEREBERAREQEREBERAREQEREBERAoTIV2osfX6kaGosEGGvsXhurn4A33sfiw8Ju+123vsenLLxtciuperWNwHDrjn9J47K7BOlpO+2/a537WPVj09BxH1kqw1/YjRXoq2aWlgoCg7uGAAAA3xhuXnIbt32TaMMoq1TaZmOES1lsVj4KrkP+Jki7R+03R6QbotS+0sEFNLqzZP3mzhQADkmcD7W7Yu2nqu9az3zvPTX9yoH3FU/eKjf8+ELJfxMtreznaGlQ4WvU1DidxuI89yzBB81JMi39ptW53QwPIqWw38Nh4P6MD6zSdqu0ms1L41N9tgIGFLYQY4HFYwvMc8cecwtkpYT7r7o8DndPDPwkbp9Jea2ndpY+0a9R8astg5WrkMAOllOOI81JHpmWKNqW0E2ITjLAqo3ldgDus1Lghl8eHTmJTaGiFVVdjlN18e77y7uRn3X5Z8hylNJtcKF72sWEZVXDEsoOOOFw3055mXTxsNj9rFodXVrNIzKp36fdruJbjvVMu4AN4nlg4wfGSHtpqdobSSqlbaX04sG/ZV7hyCoD2rnG6hbeIXhxBI5SC9pNAamIU+7uIygqfdVt7IUHzyTMPSbebRsLdHZYqMqixHVGAcg7yjIIbIyQ2OGYx655TTuXZbZFei22+nqACLsyniP2mW8BnPiTvZJ850gTkvs82uNXtGrUIfcbSXUBW+JCttdgrz1GN4jyE60s0isREBERAREQEREBERAREQEREBERAREQEREBLOq1C1ozswVVGSTyAHMmWNrbXp0tTW32LXWvNmPXoABxJPQDiZwX2h+1E65u7rGNOrjK8d6zGcF8cAOXuccY48YEq1fb7SNrW1VztaKcrp6qhv9MtYzHCKfDJzknhwE5v2s9pmp2gW37HFZ5UISlSjPAMFObTjGSxx5TG2R2W1O0S7DdWtOGW4IG57oUdeI9Jrk2J9n1XdasWrusuVrGXZW5bp5fPwkmpVeNkoSGbgN79EvLgCN60jwxWD/AK5sdkbDu1TvqKyK1Dhq94ZJK/CoC+GAJvquztdtl9VQY1U1tQj8t65hl3PzwD6ST9i9jMUrqrUncGGGMbrknLFvA8cfOc8s/wCO0x1NottHYVbW1vah3Q5BTlgngFI8N/Ambr3LZQIpCn3VQcPdOQ2PHp6SYdpuyj0Vgtu7rg53f2SMYHmeR/hnnYVdd9FKqoQIDZrrDxOKSf0QOP2mG9jwIPGcZ9W/NbvzP+o5p2kR6Q1hral8BRW6HH6XiXCPyyiE8Je0Gz0Shgz4Y6feQlQVLkI3dNwOCy7wB8RLntD2o+otd3yCwLbvRA+EpT5IH+ZY9Zna3aNJ0611YBFdalShyzrjLiwHhgDkQZ0v+eM/rT6q3eqSo7u7kld5i1i44Bd/OQCxz55Eius0wDFThGBKlfBl55+skNGj7xyu6y4ID9CSeSjhwJ556DjMba2nTu3NQABtIJ8SiAgqSSQPePXjzPQTeN6mePGf7NNutRfugnORYg6b6H3h81yMdZ9S0WBlDDkQCPQ8RPjrYeoA1IYZHHI8gJ9b9nX3tHpieZopP1rWdb64642MREiEREBEZlCwgVnksB1mh1/atN/u9Mjam3liv9Wnm93wr6c572fsSxrFu1TrZYuSlaDFNWeqg8XfHDePyAgb2JSIFYiICJSVgIiICJSCYAmYm09rVaaprbnVEUZLH+Q6/Ka7aPaTBNenXv7uW6pwq+bv0HpIB7Tey+ss06tvPfa75cId2uutRkVqv+I5zzOJNrpAvaZ29baWoU1q6U1BlUE+8SxBLsvIEjhjpMrYvs/W3Qb1u6l1mWqOeZAyA4OAFbGePiPHE2uzPZ7W+j7pkzqrACGBJNTDio4cCOBB9ZPti9lr2VFuHdqoVSCVYkL0GOnXJnO528xb1IhHY++0aMJZQtXHdIHE2EcGJUcVfI5deEvdrOzjVU/brVVGrAWpGOLHcn9GCq8OBOcGdc02wqK2DLUgbh72OPDqT4+chPadDtHa2n0gyadPi27HLexlQT8gJPju6TLXjM7CdgaqNFV3wLWuO8syf23948vUSZ6bRpUMIqqPADEvhZRzgeE66kYttaDtuyjSPvHByu4BzL54ADrnjOXNddULkqsC1XBO8G6GJ3RjO90yoGR1xOk6E/b9T35z9npJFORjvLB8VuPAch58ZY7UbI02l0upv7sA7jniSQGbqFzgePCcs8Lb9R2wyknzZtwXblu++RklrRxx0qUDAH+JmlWtCuNxw7kgld083IOMkcznHDxm62PsQllLDJro748M7qlGudm8Ad4D1IlnYWyGU9/Z1A3c8efgB4ZwPMTncuddccWJtRvs9Jwf0jkrkZzk/rGzjkPhE0GqB+xKBw/TWcPRK+HrO49nPZZXcvfa+veYjFdW8VFadCxU8XPM+E597SuyI0ViaajeZXd3UNxYd4qe4T1A3Tx850wlk3XPKy3UQrY2hIestgLZgBsg4J4ANjiJ9Z9nf/KacAg4qrXI5e6gU4+k+W9lUHQalF1VYZWVTjPwh8ZzjjkdRzn0l2d7QKdDXbeRQFyp70hOC/CeJ4ZXBx5ztfXG+aSOJFG9o2nZylAu1LAZPcVsyj+LAEvHbOusx3WiVFODvX3buP8AhqucwykmZ4suCgkkADiSTgAeOZHjs/aFh97V0VDJ4U0lmC9BvWHn54l0djanA+0PbqjnP6Z/cz/lLhceREClva5LCyaRDqnUgNuHFakjPG0+79MxXsO3U8dXYCv/AKFeRX/E3N/TlN5RpURQqKqqOSqAoHoBwEuYgWdPpFrUKiqqjkqgKB8hL8RAREQNVt3adunQNVprNScgFEZUKjHxe9z49BNHT7QuOLdHqqz4YRv5iTEy1bQGGGVSPAjMmhH17faXHvtdX/jotH4qpH4zM03a/R2fDqqPQuFP0bBmWNkIPhynkpOP9J4SzfsGt/iqps/xVLn6gQMg7ZoHHv6f/cX+swdV2w0ic9RWx8EPeE/Jcz0vZ7TDnpKR/wANT/KZOm2ZRX+rqqQ/uooP1xHV41adprLf1GltYH9p/cX8f6wdjanUH/xF+4h/uqQV4eDWHiZIcT1Gv6bYeztl10Lu1oqjyHPzJ6zKZAeYB9Z6iVFtKQvJQPQAflPeJWUJgYe19pLpqbLXOFRSfU9B9cSJey3SM9N2ss+PV2Fx/lqcL/Oav2rXHWX6XZ9VgDWNmxc/CCRuk+PAMcemZ0PZuhWimupPhrVUHooxn585FX7rgqlmYADiSSAAPEkyL6nWvtI91QWXTA/pbsEGwA8aq/Xq3h6ymu2M9mpJ1bvbp8g1ouFrU9BYoGXPmTiSihAqgKAFAwAOAx5AR6eKafTrWiqoCqoAAHIAchIP7XNQW01OnU+9qLkTw4FlX83En05z2qobUbe2dXglKh3p8MqWfJ/0V/WTIibNsevuWpCgI6d22AASu5ucccziajYPYerTMXYm1t7eUMBu1nAzur6jPHlmSZRKy2SkysecTiftm2sKdbRaN1iq2qM+8u9u1jBGehblOtdpdPbZpNQlBC3NVYtZ8HKkLx6TgFXZZ9b/AGdoznTOftIcXFmIuViX8CS3dk484pEKbXqxcWmwsSSWQqSznlvO3Fh55nV/Z5UmppVbtI2sbSt3KICprU8XNpdmCknO7xzjdkG7WdgtRs641N3bnuzar1r8aA4PAjIIPMek7Z2A7SaRNPVp6TXu11rlqyDlyM2Fq/iDbxbMts8JP1uK+0FlQ3f7M1SKOlYpYeu6jy4O2lS/rKtXV/maaz81Bm9ovV1BUhgeRByJ7xINJpO2mjtJC6moEHGHPdnPhhwDNtRra3+CxGP7rA/kZS/QpYMOiMPBlDfmJrLOxmjJJ+y0hjzZF3D9VxKcbrMb0jY7C0rxqt1VJ/3eofH0YkTw3ZC/PDamuA8P0R/EpmBJ8ysj2m7MXIyE7Q1bBSDukV4YdVb3OIMkMIREQEREBERApiUKZnqIHjcnrBlYgUlYiAkf7Y9ql0GnLY37W92qofE7ngAB4Zm02ptNNNU9trbqIMn+g8SZEOy+yH1upO0NSuOmnqP92n3z5/8A3JVZPYjsWaC2q1Pv6y73nY8e7DfsL4eBMmIEophnxKgU4S0tO6eHLwnltXjnPSatT1gXVfMihY/22ox/szN9So/5ZKXYYzIol3/9tf3tIf8A4sP+qSrEviUJjMqBWcf7SdlNRrtqAVu1TU3MxtQjeqRldqrMEgniAOfWdhkR2h/4balNp+C9O6bhybgFOf8AEKx/FM1YgvavadndppdrVIbEsU1ahQe51VZIDgFf1doBDY4cunXZdluyedSne6erV6VlFlOsKqt9LLx7u1gQWwQQDx5DM6LtnY1Wrpem5A9bjBB6fvA9GHQ+Mgfs01z6TV6vZd7Zalu8qJ/arODvfNd1vXMa6b4kN2zb9HY9un/Soxy9X7XmR94+fA+Rm22R2kr1A4e4/I1vwbI5jz/PyE2uJr9p7Eqv4uuGGMOp3XHh70o2AMSN7+q0ec51VXiBi5B5j9rE2mzduVage4/Hqre6w9VhGxiIlCIiAiIgIiICIiAiIgJSVlMQKb0tWuZcKyKdstpsSmko/XX8Dg/q6v2mJ6f0Bko1GqtO1dXugk6PTnLEcrbAeWev9BJiNXugADAAAAHIAchKbJ2EmmpWpBwHM8izHmTLz6OItY77Slr+0jL7bOzLVmzDKi020PGWH13hPdmgI6TFfTkQMivabDh0mhfV42tUwP8As9o+u6ZtF05mlu0p/tGv/Jb8c/8ATM1YmA2rnrL9O0V6maCzSES9VpGPnNIklerVuRmn7X7L+0aVscGTDAjmMcCfkDvfwiWV0jDlmZdNjciM+vI+UC72d2mb9NW78Hxu2DwsQ7r/AIgn0IkJ9punGj1Wi2qgOabFovx+1TZkAn0JI/i9Judi3fZ9dbp2+C8C2vP3lGGHqVC/ND4zc9pNhJrdHfp2xi2tlz4NwKN8mCn5SRa2dWpDKrA5DAEEccgjIM9G4eB+kiPsp2g9mzakt4W6dn0zjrvUtj8iJMpUWDf+63yE1W1Nl1XcWofe6Og3W/1A/nmbyUxAiQTV0H9D3tq/cvVTj0tU5+om82Lq77FJv04obhgCwWZHHjwHDp9ZscQBJpdqxESoREQEREBERAREQESkx9fr0prax2CqoyT+XqYGF2l7QV6HTtdZyHAKObMeSj6TR9hdkue81uoB7/UZYA/3dR+FR4cMfQTH0ezm2td3+oUjSIQaKjkbzD+8J5+Mm9a4GP8AvHST1fHoSsRKihE8lPOe4gY7aXM8/YB1mVEDFOiUDlIvZRja1OeTVf8ALd/STGRXbD7u1NGfEFfkVtH5sPrJViSPpFI5SxXo90+UzRKyo8BB4Tw2B0l6eSIEf7X7NNlQur/W0Euh5+GeHUcASPAHxl/Q6p76EupIywya2PANyZd7yIImysUrxAyPDykYTVLoLiRn7La3HH9zaT1HRT/3yk8VINk6Faw7LX3bWubLB42EAFvngTYTyjggEEEHrPUqEREBERAREQEREBERAREQERMbaGvWit7HIVEUsSfAfzkt0Gv2ilFbWWNuqoyT/IDqZFK9BZtSwPepr0iHKVZw1hHJm8v/AM8552Vo7tpWjU6pDXQpzRQTneB/vHHXIkyOByknVEQKAAAAOAA5ADynpZRBme5pCIiAiIgIiIFDIb2m0xbaezmDAAFt4eIDLjHzMmRkW16b21dKPu1M31L/AMwJnJYlIlZQSs0hERApNZtfYKahWB90kbuQOY8GHUTaRA5zXtXVbGZV1CG7RZx3qAs1XqOZX8pPdBtGu9FsqdXRhkMpyD8xL71hgQQCDzBGQR6TF2dsinTBhTWlYdt5gg3QW8cCBmREQEREBERAREQEREBKRmYG19tVaasva2OirzZ2+6q82MDJ1msSpGexgqKMljyAkVTRPtOxbblZNIhzXU2QbT0d18OHAGKtM+sdbNSMKp3q9KOIXwe5urdd3pJSlBPxH+Ecpn31fFd7oo/pPddfU8TPSrieppCIiAiIgIiICIiBQyN6Ub21HP3NOgHzYn+ckbnn6SLdm27zXauzoq01D1VBvfjJViVxESoREQEREBERAREQEREBERAREQExtobRroQ2WutaLzZjgD5+PlMmYG1NhUarc7+pbRW2+obiA2MZ3eR+cCM3dvm1GV0FFlzcu8YFKl/e48T6cJc2X2Md7e/1lneXdMckH3V6IPT6yW06dUACqFA5ADA+gnvEmhbo0yoMKAB5S7EShERAREQEREBERAREQLOpsCqxPAAEk+QGSZFvZqhbSvcf76+2wea7xC/h+U323NmnU0WU941feLullAJAPMDPiMj5zI0GhSipK6xuoihVHkJFZMREqEREBERAREQEREBERAREQEREBERAREQEREBERAREQEREBERAREQEREBERAREQEREBERAREQEREBERARE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ком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714488"/>
            <a:ext cx="3190875" cy="2371725"/>
          </a:xfrm>
          <a:prstGeom prst="rect">
            <a:avLst/>
          </a:prstGeom>
        </p:spPr>
      </p:pic>
      <p:pic>
        <p:nvPicPr>
          <p:cNvPr id="21" name="Рисунок 20" descr="Колокольч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643446"/>
            <a:ext cx="753433" cy="1000132"/>
          </a:xfrm>
          <a:prstGeom prst="rect">
            <a:avLst/>
          </a:prstGeom>
        </p:spPr>
      </p:pic>
      <p:pic>
        <p:nvPicPr>
          <p:cNvPr id="22" name="Рисунок 21" descr="Колокольчик гл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4643446"/>
            <a:ext cx="768197" cy="1019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57158" y="6143644"/>
            <a:ext cx="70586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 smtClean="0"/>
              <a:t>Выбери картинки </a:t>
            </a:r>
            <a:r>
              <a:rPr lang="ru-RU" sz="1400" dirty="0"/>
              <a:t>со звуком </a:t>
            </a:r>
            <a:r>
              <a:rPr lang="en-US" sz="1400" dirty="0"/>
              <a:t>[</a:t>
            </a:r>
            <a:r>
              <a:rPr lang="ru-RU" sz="1400" dirty="0"/>
              <a:t>С</a:t>
            </a:r>
            <a:r>
              <a:rPr lang="en-US" sz="1400" dirty="0"/>
              <a:t>]</a:t>
            </a:r>
            <a:r>
              <a:rPr lang="ru-RU" sz="1400" dirty="0"/>
              <a:t>. Нажми на картинку, чтобы узнать верный ли ответ.</a:t>
            </a:r>
          </a:p>
        </p:txBody>
      </p:sp>
      <p:pic>
        <p:nvPicPr>
          <p:cNvPr id="1126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714356"/>
            <a:ext cx="1473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2357430"/>
            <a:ext cx="20526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с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838" y="2781300"/>
            <a:ext cx="1512887" cy="1512888"/>
          </a:xfrm>
          <a:prstGeom prst="rect">
            <a:avLst/>
          </a:prstGeom>
          <a:noFill/>
        </p:spPr>
      </p:pic>
      <p:sp>
        <p:nvSpPr>
          <p:cNvPr id="1127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165850"/>
            <a:ext cx="10429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Рисунок 12" descr="сумочка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1" y="428605"/>
            <a:ext cx="1285883" cy="2074005"/>
          </a:xfrm>
          <a:prstGeom prst="rect">
            <a:avLst/>
          </a:prstGeom>
        </p:spPr>
      </p:pic>
      <p:pic>
        <p:nvPicPr>
          <p:cNvPr id="14" name="Рисунок 13" descr="ва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48" y="3500438"/>
            <a:ext cx="1033470" cy="2000264"/>
          </a:xfrm>
          <a:prstGeom prst="rect">
            <a:avLst/>
          </a:prstGeom>
        </p:spPr>
      </p:pic>
      <p:pic>
        <p:nvPicPr>
          <p:cNvPr id="15" name="Рисунок 14" descr="саночки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5984" y="4214818"/>
            <a:ext cx="1714512" cy="1714512"/>
          </a:xfrm>
          <a:prstGeom prst="rect">
            <a:avLst/>
          </a:prstGeom>
        </p:spPr>
      </p:pic>
      <p:pic>
        <p:nvPicPr>
          <p:cNvPr id="19" name="Рисунок 18" descr="лис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8" y="3857628"/>
            <a:ext cx="1428760" cy="1948309"/>
          </a:xfrm>
          <a:prstGeom prst="rect">
            <a:avLst/>
          </a:prstGeom>
        </p:spPr>
      </p:pic>
      <p:pic>
        <p:nvPicPr>
          <p:cNvPr id="20" name="Рисунок 19" descr="зубы2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4612" y="1142984"/>
            <a:ext cx="1785950" cy="1273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428604"/>
            <a:ext cx="23764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3857628"/>
            <a:ext cx="14097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85720" y="6215082"/>
            <a:ext cx="70362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/>
              <a:t>Выбери картинки со звуком </a:t>
            </a:r>
            <a:r>
              <a:rPr lang="en-US" sz="1400" dirty="0" smtClean="0"/>
              <a:t>[</a:t>
            </a:r>
            <a:r>
              <a:rPr lang="ru-RU" sz="1400" dirty="0" smtClean="0"/>
              <a:t>З</a:t>
            </a:r>
            <a:r>
              <a:rPr lang="en-US" sz="1400" dirty="0" smtClean="0"/>
              <a:t>]</a:t>
            </a:r>
            <a:r>
              <a:rPr lang="ru-RU" sz="1400" dirty="0"/>
              <a:t>. Нажми на картинку, чтобы узнать верный ли ответ.</a:t>
            </a:r>
          </a:p>
          <a:p>
            <a:endParaRPr lang="ru-RU" sz="1200" dirty="0"/>
          </a:p>
        </p:txBody>
      </p:sp>
      <p:sp>
        <p:nvSpPr>
          <p:cNvPr id="13326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042988" cy="5048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Рисунок 15" descr="замочек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857231"/>
            <a:ext cx="1214446" cy="1597955"/>
          </a:xfrm>
          <a:prstGeom prst="rect">
            <a:avLst/>
          </a:prstGeom>
        </p:spPr>
      </p:pic>
      <p:pic>
        <p:nvPicPr>
          <p:cNvPr id="17" name="Рисунок 16" descr="роз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" y="3286124"/>
            <a:ext cx="1571636" cy="2286016"/>
          </a:xfrm>
          <a:prstGeom prst="rect">
            <a:avLst/>
          </a:prstGeom>
        </p:spPr>
      </p:pic>
      <p:pic>
        <p:nvPicPr>
          <p:cNvPr id="18" name="Рисунок 17" descr="солнце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388" y="785794"/>
            <a:ext cx="1928825" cy="187537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00496" y="2357430"/>
            <a:ext cx="1357322" cy="175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звезд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16" y="3143248"/>
            <a:ext cx="1571636" cy="1498293"/>
          </a:xfrm>
          <a:prstGeom prst="rect">
            <a:avLst/>
          </a:prstGeom>
        </p:spPr>
      </p:pic>
      <p:pic>
        <p:nvPicPr>
          <p:cNvPr id="14" name="Рисунок 13" descr="коз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0298" y="4429132"/>
            <a:ext cx="1643074" cy="1665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4868863"/>
            <a:ext cx="1008062" cy="1008062"/>
          </a:xfrm>
          <a:prstGeom prst="rect">
            <a:avLst/>
          </a:prstGeom>
          <a:noFill/>
        </p:spPr>
      </p:pic>
      <p:sp>
        <p:nvSpPr>
          <p:cNvPr id="2355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042988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57224" y="6308725"/>
            <a:ext cx="74514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/>
              <a:t>Какой звук в названии </a:t>
            </a:r>
            <a:r>
              <a:rPr lang="ru-RU" sz="1400" dirty="0" smtClean="0"/>
              <a:t>картинки </a:t>
            </a:r>
            <a:r>
              <a:rPr lang="en-US" sz="1400" dirty="0"/>
              <a:t>[</a:t>
            </a:r>
            <a:r>
              <a:rPr lang="ru-RU" sz="1400" dirty="0"/>
              <a:t>С</a:t>
            </a:r>
            <a:r>
              <a:rPr lang="en-US" sz="1400" dirty="0"/>
              <a:t>] </a:t>
            </a:r>
            <a:r>
              <a:rPr lang="ru-RU" sz="1400" dirty="0"/>
              <a:t>или </a:t>
            </a:r>
            <a:r>
              <a:rPr lang="en-US" sz="1400" dirty="0" smtClean="0"/>
              <a:t>[</a:t>
            </a:r>
            <a:r>
              <a:rPr lang="ru-RU" sz="1400" dirty="0" smtClean="0"/>
              <a:t>З</a:t>
            </a:r>
            <a:r>
              <a:rPr lang="en-US" sz="1400" dirty="0" smtClean="0"/>
              <a:t>]</a:t>
            </a:r>
            <a:r>
              <a:rPr lang="ru-RU" sz="1400" dirty="0"/>
              <a:t>? Нажми на соответствующую букву.</a:t>
            </a:r>
          </a:p>
        </p:txBody>
      </p:sp>
      <p:pic>
        <p:nvPicPr>
          <p:cNvPr id="7" name="Рисунок 6" descr="буква З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5000636"/>
            <a:ext cx="1428760" cy="912818"/>
          </a:xfrm>
          <a:prstGeom prst="rect">
            <a:avLst/>
          </a:prstGeom>
        </p:spPr>
      </p:pic>
      <p:pic>
        <p:nvPicPr>
          <p:cNvPr id="11" name="Рисунок 10" descr="розочк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36" y="1000108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8538" y="4652963"/>
            <a:ext cx="1008062" cy="1008062"/>
          </a:xfrm>
          <a:prstGeom prst="rect">
            <a:avLst/>
          </a:prstGeom>
          <a:noFill/>
        </p:spPr>
      </p:pic>
      <p:sp>
        <p:nvSpPr>
          <p:cNvPr id="2150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6092825"/>
            <a:ext cx="1042988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85786" y="6237288"/>
            <a:ext cx="7859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/>
              <a:t>Какой звук в названии </a:t>
            </a:r>
            <a:r>
              <a:rPr lang="ru-RU" sz="1400" dirty="0" smtClean="0"/>
              <a:t>картинки </a:t>
            </a:r>
            <a:r>
              <a:rPr lang="en-US" sz="1400" dirty="0"/>
              <a:t>[</a:t>
            </a:r>
            <a:r>
              <a:rPr lang="ru-RU" sz="1400" dirty="0"/>
              <a:t>С</a:t>
            </a:r>
            <a:r>
              <a:rPr lang="en-US" sz="1400" dirty="0"/>
              <a:t>] </a:t>
            </a:r>
            <a:r>
              <a:rPr lang="ru-RU" sz="1400" dirty="0"/>
              <a:t>или </a:t>
            </a:r>
            <a:r>
              <a:rPr lang="en-US" sz="1400" dirty="0" smtClean="0"/>
              <a:t>[</a:t>
            </a:r>
            <a:r>
              <a:rPr lang="ru-RU" sz="1400" dirty="0" smtClean="0"/>
              <a:t>З</a:t>
            </a:r>
            <a:r>
              <a:rPr lang="en-US" sz="1400" dirty="0" smtClean="0"/>
              <a:t>]</a:t>
            </a:r>
            <a:r>
              <a:rPr lang="ru-RU" sz="1400" dirty="0"/>
              <a:t>? Нажми на соответствующую букву.</a:t>
            </a:r>
          </a:p>
        </p:txBody>
      </p:sp>
      <p:pic>
        <p:nvPicPr>
          <p:cNvPr id="7" name="Рисунок 6" descr="буква З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4786322"/>
            <a:ext cx="1453608" cy="928694"/>
          </a:xfrm>
          <a:prstGeom prst="rect">
            <a:avLst/>
          </a:prstGeom>
        </p:spPr>
      </p:pic>
      <p:pic>
        <p:nvPicPr>
          <p:cNvPr id="9" name="Рисунок 8" descr="рос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546" y="785794"/>
            <a:ext cx="4429156" cy="3277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4941888"/>
            <a:ext cx="1081088" cy="1081087"/>
          </a:xfrm>
          <a:prstGeom prst="rect">
            <a:avLst/>
          </a:prstGeom>
          <a:noFill/>
        </p:spPr>
      </p:pic>
      <p:sp>
        <p:nvSpPr>
          <p:cNvPr id="1946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042988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00034" y="6215082"/>
            <a:ext cx="78583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/>
              <a:t>Какой звук в названии картинки, </a:t>
            </a:r>
            <a:r>
              <a:rPr lang="en-US" sz="1400" dirty="0"/>
              <a:t>[</a:t>
            </a:r>
            <a:r>
              <a:rPr lang="ru-RU" sz="1400" dirty="0"/>
              <a:t>С</a:t>
            </a:r>
            <a:r>
              <a:rPr lang="en-US" sz="1400" dirty="0"/>
              <a:t>] </a:t>
            </a:r>
            <a:r>
              <a:rPr lang="ru-RU" sz="1400" dirty="0"/>
              <a:t>или </a:t>
            </a:r>
            <a:r>
              <a:rPr lang="en-US" sz="1400" dirty="0" smtClean="0"/>
              <a:t>[</a:t>
            </a:r>
            <a:r>
              <a:rPr lang="ru-RU" sz="1400" dirty="0" smtClean="0"/>
              <a:t>З</a:t>
            </a:r>
            <a:r>
              <a:rPr lang="en-US" sz="1400" dirty="0" smtClean="0"/>
              <a:t>]</a:t>
            </a:r>
            <a:r>
              <a:rPr lang="ru-RU" sz="1400" dirty="0"/>
              <a:t>? Нажми на соответствующую букву.</a:t>
            </a:r>
          </a:p>
        </p:txBody>
      </p:sp>
      <p:pic>
        <p:nvPicPr>
          <p:cNvPr id="7" name="Рисунок 6" descr="буква З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5072074"/>
            <a:ext cx="1500198" cy="958460"/>
          </a:xfrm>
          <a:prstGeom prst="rect">
            <a:avLst/>
          </a:prstGeom>
        </p:spPr>
      </p:pic>
      <p:pic>
        <p:nvPicPr>
          <p:cNvPr id="9" name="Рисунок 8" descr="коса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571480"/>
            <a:ext cx="2581281" cy="4306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5084763"/>
            <a:ext cx="1009650" cy="1009650"/>
          </a:xfrm>
          <a:prstGeom prst="rect">
            <a:avLst/>
          </a:prstGeom>
          <a:noFill/>
        </p:spPr>
      </p:pic>
      <p:sp>
        <p:nvSpPr>
          <p:cNvPr id="1536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237288"/>
            <a:ext cx="1042988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42910" y="6215083"/>
            <a:ext cx="76657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/>
              <a:t>Какой звук в названии </a:t>
            </a:r>
            <a:r>
              <a:rPr lang="ru-RU" sz="1400" dirty="0" smtClean="0"/>
              <a:t>картинки </a:t>
            </a:r>
            <a:r>
              <a:rPr lang="en-US" sz="1400" dirty="0"/>
              <a:t>[</a:t>
            </a:r>
            <a:r>
              <a:rPr lang="ru-RU" sz="1400" dirty="0"/>
              <a:t>С</a:t>
            </a:r>
            <a:r>
              <a:rPr lang="en-US" sz="1400" dirty="0"/>
              <a:t>] </a:t>
            </a:r>
            <a:r>
              <a:rPr lang="ru-RU" sz="1400" dirty="0"/>
              <a:t>или </a:t>
            </a:r>
            <a:r>
              <a:rPr lang="en-US" sz="1400" dirty="0" smtClean="0"/>
              <a:t>[</a:t>
            </a:r>
            <a:r>
              <a:rPr lang="ru-RU" sz="1400" dirty="0" smtClean="0"/>
              <a:t>З</a:t>
            </a:r>
            <a:r>
              <a:rPr lang="en-US" sz="1400" dirty="0" smtClean="0"/>
              <a:t>]</a:t>
            </a:r>
            <a:r>
              <a:rPr lang="ru-RU" sz="1400" dirty="0"/>
              <a:t>? Нажми на соответствующую букву.</a:t>
            </a:r>
          </a:p>
        </p:txBody>
      </p:sp>
      <p:pic>
        <p:nvPicPr>
          <p:cNvPr id="7" name="Рисунок 6" descr="буква З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5143512"/>
            <a:ext cx="1453608" cy="928694"/>
          </a:xfrm>
          <a:prstGeom prst="rect">
            <a:avLst/>
          </a:prstGeom>
        </p:spPr>
      </p:pic>
      <p:pic>
        <p:nvPicPr>
          <p:cNvPr id="10" name="Рисунок 9" descr="коза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74" y="928670"/>
            <a:ext cx="3714776" cy="3586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00034" y="5929330"/>
            <a:ext cx="7212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 smtClean="0"/>
              <a:t>Назови картинки. Какая </a:t>
            </a:r>
            <a:r>
              <a:rPr lang="ru-RU" sz="1400" dirty="0"/>
              <a:t>картинка лишняя? Почему? Нажми на слайд, чтобы проверить.</a:t>
            </a:r>
          </a:p>
        </p:txBody>
      </p:sp>
      <p:sp>
        <p:nvSpPr>
          <p:cNvPr id="2560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1008062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солнце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14290"/>
            <a:ext cx="3085918" cy="3000396"/>
          </a:xfrm>
          <a:prstGeom prst="rect">
            <a:avLst/>
          </a:prstGeom>
        </p:spPr>
      </p:pic>
      <p:pic>
        <p:nvPicPr>
          <p:cNvPr id="12" name="Рисунок 11" descr="заяц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1071546"/>
            <a:ext cx="2571768" cy="1851673"/>
          </a:xfrm>
          <a:prstGeom prst="rect">
            <a:avLst/>
          </a:prstGeom>
        </p:spPr>
      </p:pic>
      <p:pic>
        <p:nvPicPr>
          <p:cNvPr id="14" name="Рисунок 13" descr="свинья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3429000"/>
            <a:ext cx="1614495" cy="21431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394</Words>
  <Application>Microsoft Office PowerPoint</Application>
  <PresentationFormat>Экран (4:3)</PresentationFormat>
  <Paragraphs>64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Александр</cp:lastModifiedBy>
  <cp:revision>133</cp:revision>
  <dcterms:created xsi:type="dcterms:W3CDTF">2010-08-28T17:10:33Z</dcterms:created>
  <dcterms:modified xsi:type="dcterms:W3CDTF">2014-02-19T19:19:11Z</dcterms:modified>
</cp:coreProperties>
</file>