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6600"/>
    <a:srgbClr val="660066"/>
    <a:srgbClr val="663300"/>
    <a:srgbClr val="009900"/>
    <a:srgbClr val="00CC00"/>
    <a:srgbClr val="339933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5F09E-6459-4740-8529-A7EDE26DB4AD}" type="datetimeFigureOut">
              <a:rPr lang="ru-RU" smtClean="0"/>
              <a:pPr/>
              <a:t>26.08.2019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61A1A-9456-40DB-B4EA-A01009DEF6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19B-CA08-47AE-AA5C-C57D29AB9789}" type="datetimeFigureOut">
              <a:rPr lang="ru-RU" smtClean="0"/>
              <a:pPr/>
              <a:t>26.08.2019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BB63-B173-46D4-91C8-8B3DBC055C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19B-CA08-47AE-AA5C-C57D29AB9789}" type="datetimeFigureOut">
              <a:rPr lang="ru-RU" smtClean="0"/>
              <a:pPr/>
              <a:t>26.08.2019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BB63-B173-46D4-91C8-8B3DBC055C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19B-CA08-47AE-AA5C-C57D29AB9789}" type="datetimeFigureOut">
              <a:rPr lang="ru-RU" smtClean="0"/>
              <a:pPr/>
              <a:t>26.08.2019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BB63-B173-46D4-91C8-8B3DBC055C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19B-CA08-47AE-AA5C-C57D29AB9789}" type="datetimeFigureOut">
              <a:rPr lang="ru-RU" smtClean="0"/>
              <a:pPr/>
              <a:t>26.08.2019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BB63-B173-46D4-91C8-8B3DBC055C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19B-CA08-47AE-AA5C-C57D29AB9789}" type="datetimeFigureOut">
              <a:rPr lang="ru-RU" smtClean="0"/>
              <a:pPr/>
              <a:t>26.08.2019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BB63-B173-46D4-91C8-8B3DBC055C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19B-CA08-47AE-AA5C-C57D29AB9789}" type="datetimeFigureOut">
              <a:rPr lang="ru-RU" smtClean="0"/>
              <a:pPr/>
              <a:t>26.08.2019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BB63-B173-46D4-91C8-8B3DBC055C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19B-CA08-47AE-AA5C-C57D29AB9789}" type="datetimeFigureOut">
              <a:rPr lang="ru-RU" smtClean="0"/>
              <a:pPr/>
              <a:t>26.08.2019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BB63-B173-46D4-91C8-8B3DBC055C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19B-CA08-47AE-AA5C-C57D29AB9789}" type="datetimeFigureOut">
              <a:rPr lang="ru-RU" smtClean="0"/>
              <a:pPr/>
              <a:t>26.08.2019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BB63-B173-46D4-91C8-8B3DBC055C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19B-CA08-47AE-AA5C-C57D29AB9789}" type="datetimeFigureOut">
              <a:rPr lang="ru-RU" smtClean="0"/>
              <a:pPr/>
              <a:t>26.08.2019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BB63-B173-46D4-91C8-8B3DBC055C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19B-CA08-47AE-AA5C-C57D29AB9789}" type="datetimeFigureOut">
              <a:rPr lang="ru-RU" smtClean="0"/>
              <a:pPr/>
              <a:t>26.08.2019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BB63-B173-46D4-91C8-8B3DBC055C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19B-CA08-47AE-AA5C-C57D29AB9789}" type="datetimeFigureOut">
              <a:rPr lang="ru-RU" smtClean="0"/>
              <a:pPr/>
              <a:t>26.08.2019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BB63-B173-46D4-91C8-8B3DBC055C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E619B-CA08-47AE-AA5C-C57D29AB9789}" type="datetimeFigureOut">
              <a:rPr lang="ru-RU" smtClean="0"/>
              <a:pPr/>
              <a:t>26.08.2019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FBB63-B173-46D4-91C8-8B3DBC055C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ZipHG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9"/>
            <a:ext cx="6408712" cy="2664296"/>
          </a:xfrm>
        </p:spPr>
        <p:txBody>
          <a:bodyPr>
            <a:noAutofit/>
          </a:bodyPr>
          <a:lstStyle/>
          <a:p>
            <a:r>
              <a:rPr lang="ru-RU" sz="4600" b="1" dirty="0" smtClean="0">
                <a:solidFill>
                  <a:srgbClr val="C00000"/>
                </a:solidFill>
                <a:latin typeface="Monotype Corsiva" pitchFamily="66" charset="0"/>
              </a:rPr>
              <a:t>Артикуляционная гимнастика.</a:t>
            </a:r>
            <a:br>
              <a:rPr lang="ru-RU" sz="4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600" b="1" dirty="0" smtClean="0">
                <a:solidFill>
                  <a:srgbClr val="C00000"/>
                </a:solidFill>
                <a:latin typeface="Monotype Corsiva" pitchFamily="66" charset="0"/>
              </a:rPr>
              <a:t>Сказка «Приключение язычка»</a:t>
            </a:r>
            <a:endParaRPr lang="ru-RU" sz="4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933056"/>
            <a:ext cx="68407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i="1" dirty="0" smtClean="0"/>
              <a:t>Подготовила: педагог дополнительного образования </a:t>
            </a:r>
          </a:p>
          <a:p>
            <a:pPr algn="ctr"/>
            <a:r>
              <a:rPr lang="ru-RU" sz="1900" b="1" i="1" dirty="0" smtClean="0"/>
              <a:t>Тимошина Екатерина Андреевна</a:t>
            </a:r>
          </a:p>
          <a:p>
            <a:pPr algn="ctr"/>
            <a:r>
              <a:rPr lang="ru-RU" sz="1900" b="1" i="1" dirty="0" smtClean="0"/>
              <a:t>МБДОУ Детский сад №20 «Малыш» </a:t>
            </a:r>
          </a:p>
          <a:p>
            <a:pPr algn="ctr"/>
            <a:r>
              <a:rPr lang="ru-RU" sz="1900" b="1" i="1" dirty="0" smtClean="0"/>
              <a:t>г. Балахна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12" descr="Nature-with-Sky-ppt-Backgrounds-1000x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29518"/>
            <a:ext cx="9144001" cy="68875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1520" y="1"/>
            <a:ext cx="864096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905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905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Артикуляционная гимнастика</a:t>
            </a:r>
          </a:p>
          <a:p>
            <a:pPr indent="1905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336600"/>
                </a:solidFill>
                <a:cs typeface="Times New Roman" pitchFamily="18" charset="0"/>
              </a:rPr>
              <a:t>Гимнастика для рук и ног - дело привычное нам. Понятно, для чего мы тренируем мышцы. А вот зачем тренировать язык? Язык - главная мышца органов речи и для него гимнастика просто необходима. Язык должен быть достаточно хорошо развит, чтобы выполнять тонкие целенаправленные движения, именуемые звукопроизношением. </a:t>
            </a:r>
            <a:endParaRPr lang="ru-RU" sz="2000" dirty="0" smtClean="0">
              <a:solidFill>
                <a:srgbClr val="336600"/>
              </a:solidFill>
              <a:ea typeface="Calibri" pitchFamily="34" charset="0"/>
              <a:cs typeface="Times New Roman" pitchFamily="18" charset="0"/>
            </a:endParaRPr>
          </a:p>
          <a:p>
            <a:pPr lvl="0" indent="4500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663300"/>
                </a:solidFill>
                <a:ea typeface="Calibri" pitchFamily="34" charset="0"/>
                <a:cs typeface="Times New Roman" pitchFamily="18" charset="0"/>
              </a:rPr>
              <a:t>Недостатки произношения мешают ребенку развиваться и общаться со сверстниками. Чтобы эта проблема не возникала в дальнейшем, стоит начать заниматься артикуляционной гимнастикой как можно раньше.</a:t>
            </a:r>
            <a:endParaRPr lang="ru-RU" sz="2000" dirty="0" smtClean="0">
              <a:solidFill>
                <a:srgbClr val="663300"/>
              </a:solidFill>
              <a:cs typeface="Times New Roman" pitchFamily="18" charset="0"/>
            </a:endParaRPr>
          </a:p>
          <a:p>
            <a:pPr lvl="0" indent="4500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Поначалу артикуляционную гимнастику необходимо выполнять перед зеркалом. Ребенок должен видеть, что делает язык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Если некоторые упражнения не получаются с первого раза, повторите их еще раз вместе. Будьте терпеливы и ласковы. Занимайтесь с ребенком ежедневно по 5-7 минут.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lvl="0" indent="4500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660066"/>
                </a:solidFill>
                <a:ea typeface="Calibri" pitchFamily="34" charset="0"/>
                <a:cs typeface="Times New Roman" pitchFamily="18" charset="0"/>
              </a:rPr>
              <a:t>Для того, чтобы ребенок  с охотой выполнял артикуляционную гимнастику, предлагаем вам проводить ее в веселой, привлекательной для ребенка форме, например в виде сказки «Приключение Язычка».</a:t>
            </a:r>
            <a:endParaRPr lang="ru-RU" sz="2000" dirty="0" smtClean="0">
              <a:solidFill>
                <a:srgbClr val="660066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6995120" cy="1488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76672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3" name="Содержимое 12" descr="Nature-with-Sky-ppt-Backgrounds-1000x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7518"/>
          </a:xfrm>
        </p:spPr>
      </p:pic>
      <p:sp>
        <p:nvSpPr>
          <p:cNvPr id="16" name="TextBox 15"/>
          <p:cNvSpPr txBox="1"/>
          <p:nvPr/>
        </p:nvSpPr>
        <p:spPr>
          <a:xfrm>
            <a:off x="107504" y="116633"/>
            <a:ext cx="8928992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Жил – был маленький Язычок. У него были друзья: </a:t>
            </a:r>
          </a:p>
          <a:p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лягушка и слоник. Лягушка всегда улыбалась, а </a:t>
            </a:r>
          </a:p>
          <a:p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слоник показывал всем свой длинный и красивый </a:t>
            </a:r>
          </a:p>
          <a:p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хобот. Сейчас мы с тобой будем превращаться в </a:t>
            </a:r>
          </a:p>
          <a:p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лягушку, а затем в слоника.</a:t>
            </a:r>
          </a:p>
          <a:p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Описание упражнения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«1» - улыбнуться, показать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сомкнутые зубки, удерживать губы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таком положении.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счёт «2» - сомкнутые губки вытянуть вперёд и удерживать 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таком положении.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Чередовать движения «лягушка - слоник» под счёт «раз-два». Повторить 5-6 раз. </a:t>
            </a:r>
            <a:endParaRPr lang="ru-RU" sz="2000" dirty="0" smtClean="0"/>
          </a:p>
          <a:p>
            <a:endParaRPr lang="ru-RU" sz="2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2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endParaRPr lang="ru-RU" sz="2200" b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16.jpg"/>
          <p:cNvPicPr>
            <a:picLocks noChangeAspect="1"/>
          </p:cNvPicPr>
          <p:nvPr/>
        </p:nvPicPr>
        <p:blipFill>
          <a:blip r:embed="rId3" cstate="print"/>
          <a:srcRect l="64175" t="26900" r="10625" b="45800"/>
          <a:stretch>
            <a:fillRect/>
          </a:stretch>
        </p:blipFill>
        <p:spPr>
          <a:xfrm>
            <a:off x="2555776" y="5229199"/>
            <a:ext cx="1512168" cy="140787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Рисунок 8" descr="image.jpg"/>
          <p:cNvPicPr>
            <a:picLocks noChangeAspect="1"/>
          </p:cNvPicPr>
          <p:nvPr/>
        </p:nvPicPr>
        <p:blipFill>
          <a:blip r:embed="rId4" cstate="print"/>
          <a:srcRect l="4355" t="4851" r="67669" b="75200"/>
          <a:stretch>
            <a:fillRect/>
          </a:stretch>
        </p:blipFill>
        <p:spPr>
          <a:xfrm>
            <a:off x="4644008" y="5229200"/>
            <a:ext cx="1539171" cy="136815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2" name="Рисунок 11" descr="img6.jpg"/>
          <p:cNvPicPr>
            <a:picLocks noChangeAspect="1"/>
          </p:cNvPicPr>
          <p:nvPr/>
        </p:nvPicPr>
        <p:blipFill>
          <a:blip r:embed="rId5" cstate="print"/>
          <a:srcRect l="28027" t="13251" r="31100" b="17795"/>
          <a:stretch>
            <a:fillRect/>
          </a:stretch>
        </p:blipFill>
        <p:spPr>
          <a:xfrm>
            <a:off x="6936650" y="188640"/>
            <a:ext cx="2105653" cy="2664296"/>
          </a:xfrm>
          <a:prstGeom prst="rect">
            <a:avLst/>
          </a:prstGeom>
        </p:spPr>
      </p:pic>
      <p:pic>
        <p:nvPicPr>
          <p:cNvPr id="15" name="Рисунок 14" descr="img5.jpg"/>
          <p:cNvPicPr>
            <a:picLocks noChangeAspect="1"/>
          </p:cNvPicPr>
          <p:nvPr/>
        </p:nvPicPr>
        <p:blipFill>
          <a:blip r:embed="rId6" cstate="print"/>
          <a:srcRect l="4325" t="25200" r="38188" b="12851"/>
          <a:stretch>
            <a:fillRect/>
          </a:stretch>
        </p:blipFill>
        <p:spPr>
          <a:xfrm>
            <a:off x="4211960" y="1700808"/>
            <a:ext cx="2583745" cy="2088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Nature-with-Sky-ppt-Backgrounds-1000x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7518"/>
          </a:xfrm>
        </p:spPr>
      </p:pic>
      <p:sp>
        <p:nvSpPr>
          <p:cNvPr id="11" name="TextBox 10"/>
          <p:cNvSpPr txBox="1"/>
          <p:nvPr/>
        </p:nvSpPr>
        <p:spPr>
          <a:xfrm>
            <a:off x="107504" y="116632"/>
            <a:ext cx="88569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200" b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2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У Язычка жил домашний питомец. Это была </a:t>
            </a:r>
          </a:p>
          <a:p>
            <a:pPr algn="r"/>
            <a:r>
              <a:rPr lang="ru-RU" sz="22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любимая кошечка. Когда она сердилась, </a:t>
            </a:r>
          </a:p>
          <a:p>
            <a:pPr algn="r"/>
            <a:r>
              <a:rPr lang="ru-RU" sz="22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то выгибала спинку. Давай покажем, как </a:t>
            </a:r>
          </a:p>
          <a:p>
            <a:pPr algn="r"/>
            <a:r>
              <a:rPr lang="ru-RU" sz="22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кошка сердилась и выгибала спинку. </a:t>
            </a:r>
          </a:p>
          <a:p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Описание упражнения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улыбнуться, открыть рот, кончик языка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упереть за нижние зубы, «спинку» выгнуть, а боковые края языка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прижать к верхним коренным зубам. Удерживать язык в таком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положении под счёт до 8, до 10.</a:t>
            </a:r>
          </a:p>
          <a:p>
            <a:pPr algn="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Кошечка любила, когда ей гладили спинку. Тогда она переставала сердиться и становилась доброй. Давай погладим ее. </a:t>
            </a:r>
          </a:p>
          <a:p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Описание упражнения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 язык в положении «сердитая киска»;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прижать его верхними зубами и «почесать» в направлении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корня языка к кончику. Повторить 5-6 раз. </a:t>
            </a:r>
          </a:p>
          <a:p>
            <a:pPr algn="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7" name="Рисунок 6" descr="012labgi0l1241807600.jpg"/>
          <p:cNvPicPr>
            <a:picLocks noChangeAspect="1"/>
          </p:cNvPicPr>
          <p:nvPr/>
        </p:nvPicPr>
        <p:blipFill>
          <a:blip r:embed="rId3" cstate="print"/>
          <a:srcRect l="64715" t="5901" r="8798" b="75199"/>
          <a:stretch>
            <a:fillRect/>
          </a:stretch>
        </p:blipFill>
        <p:spPr>
          <a:xfrm>
            <a:off x="7380312" y="2564904"/>
            <a:ext cx="1296144" cy="1296144"/>
          </a:xfrm>
          <a:prstGeom prst="rect">
            <a:avLst/>
          </a:prstGeom>
        </p:spPr>
      </p:pic>
      <p:pic>
        <p:nvPicPr>
          <p:cNvPr id="10" name="Рисунок 9" descr="slide-23.jpg"/>
          <p:cNvPicPr>
            <a:picLocks noChangeAspect="1"/>
          </p:cNvPicPr>
          <p:nvPr/>
        </p:nvPicPr>
        <p:blipFill>
          <a:blip r:embed="rId4" cstate="print"/>
          <a:srcRect l="397" t="718" r="41925" b="11498"/>
          <a:stretch>
            <a:fillRect/>
          </a:stretch>
        </p:blipFill>
        <p:spPr>
          <a:xfrm>
            <a:off x="498809" y="116632"/>
            <a:ext cx="2344998" cy="2592288"/>
          </a:xfrm>
          <a:prstGeom prst="rect">
            <a:avLst/>
          </a:prstGeom>
        </p:spPr>
      </p:pic>
      <p:pic>
        <p:nvPicPr>
          <p:cNvPr id="13" name="Рисунок 12" descr="012labgi0l1241807600.jpg"/>
          <p:cNvPicPr>
            <a:picLocks noChangeAspect="1"/>
          </p:cNvPicPr>
          <p:nvPr/>
        </p:nvPicPr>
        <p:blipFill>
          <a:blip r:embed="rId3" cstate="print"/>
          <a:srcRect l="64715" t="25850" r="8798" b="55250"/>
          <a:stretch>
            <a:fillRect/>
          </a:stretch>
        </p:blipFill>
        <p:spPr>
          <a:xfrm>
            <a:off x="7380312" y="5157192"/>
            <a:ext cx="1296144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Содержимое 12" descr="Nature-with-Sky-ppt-Backgrounds-1000x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" name="TextBox 13"/>
          <p:cNvSpPr txBox="1"/>
          <p:nvPr/>
        </p:nvSpPr>
        <p:spPr>
          <a:xfrm>
            <a:off x="179512" y="188641"/>
            <a:ext cx="885698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Возле дома Язычка протекал ручеёк. Язычок </a:t>
            </a:r>
          </a:p>
          <a:p>
            <a:r>
              <a:rPr lang="ru-RU" sz="22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решил сделать лодку </a:t>
            </a:r>
            <a:r>
              <a:rPr lang="ru-RU" sz="22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отправить её </a:t>
            </a:r>
          </a:p>
          <a:p>
            <a:r>
              <a:rPr lang="ru-RU" sz="22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в плавание. Лодка получилась красивая, с </a:t>
            </a:r>
          </a:p>
          <a:p>
            <a:r>
              <a:rPr lang="ru-RU" sz="22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розовым парусом. Давай покажем ее парус.</a:t>
            </a:r>
          </a:p>
          <a:p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Описание упражнения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улыбнуться, широко открыть рот, кончик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языка поднять и поставить на бугорки (альвеолы) за верхними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зубами. Удерживать язык в таком положении под счёт до 8;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потом до 10. Опустить язык, повторить упражнение 2-3 раза.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Запустил Язычок лодку, а сам побежал по берегу, чтобы посмотреть, как она плывёт. По дороге он увидел маляра, который </a:t>
            </a:r>
          </a:p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синей краской красил крышу дома. Давай покажем его. </a:t>
            </a:r>
          </a:p>
          <a:p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Описание упражнения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улыбнуться, открыть рот, язык поднять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вверх и кончиком языка проводить по нёбу от верхних зубов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горла и обратно.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Выполнять медленно, под счёт до 8.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mlconvd-QWLCjr34x1.jpg"/>
          <p:cNvPicPr>
            <a:picLocks noChangeAspect="1"/>
          </p:cNvPicPr>
          <p:nvPr/>
        </p:nvPicPr>
        <p:blipFill>
          <a:blip r:embed="rId3" cstate="print"/>
          <a:srcRect l="24946" t="33200" r="1806" b="20889"/>
          <a:stretch>
            <a:fillRect/>
          </a:stretch>
        </p:blipFill>
        <p:spPr>
          <a:xfrm>
            <a:off x="6876256" y="116632"/>
            <a:ext cx="2068593" cy="1750348"/>
          </a:xfrm>
          <a:prstGeom prst="rect">
            <a:avLst/>
          </a:prstGeom>
        </p:spPr>
      </p:pic>
      <p:pic>
        <p:nvPicPr>
          <p:cNvPr id="9" name="Рисунок 8" descr="htmlconvd-QWLCjr34x1.jpg"/>
          <p:cNvPicPr>
            <a:picLocks noChangeAspect="1"/>
          </p:cNvPicPr>
          <p:nvPr/>
        </p:nvPicPr>
        <p:blipFill>
          <a:blip r:embed="rId3" cstate="print"/>
          <a:srcRect l="388" r="69845" b="79400"/>
          <a:stretch>
            <a:fillRect/>
          </a:stretch>
        </p:blipFill>
        <p:spPr>
          <a:xfrm>
            <a:off x="251520" y="1916832"/>
            <a:ext cx="1310257" cy="1224136"/>
          </a:xfrm>
          <a:prstGeom prst="rect">
            <a:avLst/>
          </a:prstGeom>
        </p:spPr>
      </p:pic>
      <p:pic>
        <p:nvPicPr>
          <p:cNvPr id="10" name="Рисунок 9" descr="018.jpg"/>
          <p:cNvPicPr>
            <a:picLocks noChangeAspect="1"/>
          </p:cNvPicPr>
          <p:nvPr/>
        </p:nvPicPr>
        <p:blipFill>
          <a:blip r:embed="rId4" cstate="print"/>
          <a:srcRect l="16926" t="26900" r="53937" b="39500"/>
          <a:stretch>
            <a:fillRect/>
          </a:stretch>
        </p:blipFill>
        <p:spPr>
          <a:xfrm>
            <a:off x="5868144" y="5373216"/>
            <a:ext cx="1440160" cy="1245544"/>
          </a:xfrm>
          <a:prstGeom prst="rect">
            <a:avLst/>
          </a:prstGeom>
        </p:spPr>
      </p:pic>
      <p:pic>
        <p:nvPicPr>
          <p:cNvPr id="11" name="Рисунок 10" descr="018.jpg"/>
          <p:cNvPicPr>
            <a:picLocks noChangeAspect="1"/>
          </p:cNvPicPr>
          <p:nvPr/>
        </p:nvPicPr>
        <p:blipFill>
          <a:blip r:embed="rId4" cstate="print"/>
          <a:srcRect l="51575" t="19550" r="24800" b="33200"/>
          <a:stretch>
            <a:fillRect/>
          </a:stretch>
        </p:blipFill>
        <p:spPr>
          <a:xfrm>
            <a:off x="7524328" y="3789040"/>
            <a:ext cx="1416157" cy="2124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Nature-with-Sky-ppt-Backgrounds-1000x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885698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Пока Язычок смотрел, как маляр красит забор, лодка </a:t>
            </a:r>
          </a:p>
          <a:p>
            <a:pPr algn="r"/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уплыла далеко-далеко. Бросился Язычок догонять ее. </a:t>
            </a:r>
          </a:p>
          <a:p>
            <a:pPr algn="r"/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Вдруг в траве что-то мелькнуло. Остановился он </a:t>
            </a:r>
          </a:p>
          <a:p>
            <a:pPr algn="r"/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посмотреть и увидел, что это гриб. Давай покажем его. </a:t>
            </a:r>
          </a:p>
          <a:p>
            <a:pPr algn="r"/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Описание упражнения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улыбнуться, открыть рот, «приклеить»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язык к нёбу. Рот широко открыт. Если не получается сразу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«приклеить» язычок к нёбу, предложите ребёнку медленно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пощёлкать языком.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3284984"/>
            <a:ext cx="892899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Насобирал Язычок полную корзинку грибов и вдруг </a:t>
            </a:r>
          </a:p>
          <a:p>
            <a:pPr algn="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слышит: кто-то стучит. Поднял голову вверх - а это дятел </a:t>
            </a:r>
          </a:p>
          <a:p>
            <a:pPr algn="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сидит на сосне. Давай изобразим его. </a:t>
            </a:r>
          </a:p>
          <a:p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Описание упражнения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улыбнуться, открыть рот, поднять язык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вверх. Кончиком языка с силой «ударять» по бугоркам (альвеолам)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верхними зубами и произносить звуки: «д-д-д...». Выполнять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10-20 секунд сначала медленно, затем всё быстрее и быстрее.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Следить, чтобы «работал» только кончик языка, а сам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язык не прыгал.</a:t>
            </a:r>
          </a:p>
        </p:txBody>
      </p:sp>
      <p:pic>
        <p:nvPicPr>
          <p:cNvPr id="13" name="Рисунок 12" descr="img7.jpg"/>
          <p:cNvPicPr>
            <a:picLocks noChangeAspect="1"/>
          </p:cNvPicPr>
          <p:nvPr/>
        </p:nvPicPr>
        <p:blipFill>
          <a:blip r:embed="rId3" cstate="print"/>
          <a:srcRect l="63387" t="13251" r="9051" b="57350"/>
          <a:stretch>
            <a:fillRect/>
          </a:stretch>
        </p:blipFill>
        <p:spPr>
          <a:xfrm>
            <a:off x="7164288" y="1844824"/>
            <a:ext cx="1440160" cy="1224136"/>
          </a:xfrm>
          <a:prstGeom prst="rect">
            <a:avLst/>
          </a:prstGeom>
        </p:spPr>
      </p:pic>
      <p:pic>
        <p:nvPicPr>
          <p:cNvPr id="14" name="Рисунок 13" descr="0007-007-.jpg"/>
          <p:cNvPicPr>
            <a:picLocks noChangeAspect="1"/>
          </p:cNvPicPr>
          <p:nvPr/>
        </p:nvPicPr>
        <p:blipFill>
          <a:blip r:embed="rId4" cstate="print"/>
          <a:srcRect l="56665" t="12028" r="4298" b="13754"/>
          <a:stretch>
            <a:fillRect/>
          </a:stretch>
        </p:blipFill>
        <p:spPr>
          <a:xfrm>
            <a:off x="107504" y="188642"/>
            <a:ext cx="1584176" cy="1515298"/>
          </a:xfrm>
          <a:prstGeom prst="rect">
            <a:avLst/>
          </a:prstGeom>
        </p:spPr>
      </p:pic>
      <p:pic>
        <p:nvPicPr>
          <p:cNvPr id="15" name="Рисунок 14" descr="img4.jpg"/>
          <p:cNvPicPr>
            <a:picLocks noChangeAspect="1"/>
          </p:cNvPicPr>
          <p:nvPr/>
        </p:nvPicPr>
        <p:blipFill>
          <a:blip r:embed="rId5" cstate="print"/>
          <a:srcRect l="12201" t="21650" r="51575" b="39500"/>
          <a:stretch>
            <a:fillRect/>
          </a:stretch>
        </p:blipFill>
        <p:spPr>
          <a:xfrm>
            <a:off x="7380312" y="5373216"/>
            <a:ext cx="1440160" cy="1309484"/>
          </a:xfrm>
          <a:prstGeom prst="rect">
            <a:avLst/>
          </a:prstGeom>
        </p:spPr>
      </p:pic>
      <p:pic>
        <p:nvPicPr>
          <p:cNvPr id="16" name="Рисунок 15" descr="img4.jpg"/>
          <p:cNvPicPr>
            <a:picLocks noChangeAspect="1"/>
          </p:cNvPicPr>
          <p:nvPr/>
        </p:nvPicPr>
        <p:blipFill>
          <a:blip r:embed="rId5" cstate="print"/>
          <a:srcRect l="53150" t="16401" r="21650" b="32150"/>
          <a:stretch>
            <a:fillRect/>
          </a:stretch>
        </p:blipFill>
        <p:spPr>
          <a:xfrm>
            <a:off x="179512" y="3212976"/>
            <a:ext cx="1269692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Nature-with-Sky-ppt-Backgrounds-1000x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878497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Послушал Язычок, как дятел стучит, и дальше пошёл. </a:t>
            </a:r>
          </a:p>
          <a:p>
            <a:r>
              <a:rPr lang="ru-RU" sz="22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Вдруг кто-то тонко запищал над его ухом, и Язычок </a:t>
            </a:r>
          </a:p>
          <a:p>
            <a:r>
              <a:rPr lang="ru-RU" sz="22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почувствовал, что кто-то укусил его. Это был комар. </a:t>
            </a:r>
          </a:p>
          <a:p>
            <a:r>
              <a:rPr lang="ru-RU" sz="22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Давай покажем, как он звенел.</a:t>
            </a:r>
          </a:p>
          <a:p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Описание упражнения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улыбнуться, открыть широко рот, поднять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язык вверх и упереть его в бугорки. Пытаться произнести «дзззз»,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отрывисто, протяжно, 10-15 секунд. Нажимать языком на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бугорки энергично.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2852936"/>
            <a:ext cx="8856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Язычок искал свою лодку и встретил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зайца. Он заводил мотор </a:t>
            </a:r>
          </a:p>
          <a:p>
            <a:pPr algn="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машине и попросил Язычка помочь ему. Он согласился. </a:t>
            </a:r>
          </a:p>
          <a:p>
            <a:pPr algn="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Давай тоже попробуем завести мотор. </a:t>
            </a:r>
          </a:p>
          <a:p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Описание упражнения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улыбнуться, широко открыть рот,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поднять язык вверх, с силой ударять кончиком языка по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бугоркам за верхними зубами и произносить: «дын-дын-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дын...» (медленно, затем быстрее). Повторять 5-10 секунд.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Помог Язычок зайцу завести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мотор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они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быстро на машине нашли потерянную лодку. </a:t>
            </a:r>
            <a:endParaRPr lang="ru-RU" sz="2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9e6261aa1416d0b9b024936e66b84e44.jpg"/>
          <p:cNvPicPr>
            <a:picLocks noChangeAspect="1"/>
          </p:cNvPicPr>
          <p:nvPr/>
        </p:nvPicPr>
        <p:blipFill>
          <a:blip r:embed="rId3" cstate="print"/>
          <a:srcRect l="4326" t="8302" r="67325" b="50000"/>
          <a:stretch>
            <a:fillRect/>
          </a:stretch>
        </p:blipFill>
        <p:spPr>
          <a:xfrm>
            <a:off x="7524328" y="1844824"/>
            <a:ext cx="1261169" cy="1152128"/>
          </a:xfrm>
          <a:prstGeom prst="rect">
            <a:avLst/>
          </a:prstGeom>
        </p:spPr>
      </p:pic>
      <p:pic>
        <p:nvPicPr>
          <p:cNvPr id="13" name="Рисунок 12" descr="hello_html_57610d5d.jpg"/>
          <p:cNvPicPr>
            <a:picLocks noChangeAspect="1"/>
          </p:cNvPicPr>
          <p:nvPr/>
        </p:nvPicPr>
        <p:blipFill>
          <a:blip r:embed="rId4" cstate="print"/>
          <a:srcRect l="11610" r="8657" b="2751"/>
          <a:stretch>
            <a:fillRect/>
          </a:stretch>
        </p:blipFill>
        <p:spPr>
          <a:xfrm>
            <a:off x="7308304" y="116632"/>
            <a:ext cx="1558150" cy="1512168"/>
          </a:xfrm>
          <a:prstGeom prst="rect">
            <a:avLst/>
          </a:prstGeom>
        </p:spPr>
      </p:pic>
      <p:pic>
        <p:nvPicPr>
          <p:cNvPr id="14" name="Рисунок 13" descr="hello_html_m17444286.jpg"/>
          <p:cNvPicPr>
            <a:picLocks noChangeAspect="1"/>
          </p:cNvPicPr>
          <p:nvPr/>
        </p:nvPicPr>
        <p:blipFill>
          <a:blip r:embed="rId5" cstate="print"/>
          <a:srcRect l="34945" t="3526" r="3677" b="46474"/>
          <a:stretch>
            <a:fillRect/>
          </a:stretch>
        </p:blipFill>
        <p:spPr>
          <a:xfrm>
            <a:off x="179512" y="3933056"/>
            <a:ext cx="2232248" cy="1791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Nature-with-Sky-ppt-Backgrounds-1000x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87517"/>
          </a:xfrm>
        </p:spPr>
      </p:pic>
      <p:sp>
        <p:nvSpPr>
          <p:cNvPr id="5" name="TextBox 4"/>
          <p:cNvSpPr txBox="1"/>
          <p:nvPr/>
        </p:nvSpPr>
        <p:spPr>
          <a:xfrm>
            <a:off x="3635896" y="1916833"/>
            <a:ext cx="6120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за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внимание!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310120161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104456" cy="475252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1520" y="602128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Сказка составлена по книге Косиновой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Е.М. Гимнастика для развития речи. – М.: ООО "Библиотека Ильи Резника", ООО "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Эксмо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", 2003  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FEFE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FEFE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871</Words>
  <Application>Microsoft Office PowerPoint</Application>
  <PresentationFormat>Экран (4:3)</PresentationFormat>
  <Paragraphs>112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Артикуляционная гимнастика. Сказка «Приключение язычка»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ТИМОШИНЫ</dc:creator>
  <cp:lastModifiedBy>ТИМОШИНЫ</cp:lastModifiedBy>
  <cp:revision>52</cp:revision>
  <dcterms:created xsi:type="dcterms:W3CDTF">2018-12-23T17:21:51Z</dcterms:created>
  <dcterms:modified xsi:type="dcterms:W3CDTF">2019-08-26T07:48:45Z</dcterms:modified>
</cp:coreProperties>
</file>