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8" r:id="rId3"/>
    <p:sldId id="284" r:id="rId4"/>
    <p:sldId id="286" r:id="rId5"/>
    <p:sldId id="287" r:id="rId6"/>
    <p:sldId id="288" r:id="rId7"/>
    <p:sldId id="289" r:id="rId8"/>
    <p:sldId id="290" r:id="rId9"/>
    <p:sldId id="282" r:id="rId10"/>
    <p:sldId id="273" r:id="rId11"/>
    <p:sldId id="281" r:id="rId12"/>
    <p:sldId id="291" r:id="rId13"/>
    <p:sldId id="293" r:id="rId14"/>
    <p:sldId id="294" r:id="rId15"/>
    <p:sldId id="292" r:id="rId16"/>
    <p:sldId id="295" r:id="rId17"/>
    <p:sldId id="297" r:id="rId18"/>
    <p:sldId id="296" r:id="rId19"/>
    <p:sldId id="299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227B-8DE6-4823-BC5D-5B09E82345CA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0AB31-5E37-4F05-B8A2-A91C0E29829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Арт-терапевтические технологии  </a:t>
          </a:r>
          <a:endParaRPr lang="ru-RU" dirty="0"/>
        </a:p>
      </dgm:t>
    </dgm:pt>
    <dgm:pt modelId="{A1CD592C-612F-42B1-B03C-1CB46761F963}" type="parTrans" cxnId="{CBC198D2-0D64-4973-86C4-1087D5C0FBD7}">
      <dgm:prSet/>
      <dgm:spPr/>
      <dgm:t>
        <a:bodyPr/>
        <a:lstStyle/>
        <a:p>
          <a:endParaRPr lang="ru-RU"/>
        </a:p>
      </dgm:t>
    </dgm:pt>
    <dgm:pt modelId="{F4822969-BAE6-4BDD-A72D-39FE03D6D931}" type="sibTrans" cxnId="{CBC198D2-0D64-4973-86C4-1087D5C0FBD7}">
      <dgm:prSet/>
      <dgm:spPr/>
      <dgm:t>
        <a:bodyPr/>
        <a:lstStyle/>
        <a:p>
          <a:endParaRPr lang="ru-RU"/>
        </a:p>
      </dgm:t>
    </dgm:pt>
    <dgm:pt modelId="{5C39CD91-A233-42DF-985C-8FEB47CC8E31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Телесно-ориентированные техники</a:t>
          </a:r>
          <a:endParaRPr lang="ru-RU" dirty="0"/>
        </a:p>
      </dgm:t>
    </dgm:pt>
    <dgm:pt modelId="{1CDD23C8-154C-409A-8DCA-A6BA033E037E}" type="parTrans" cxnId="{9DB183FB-214C-46F3-87A4-ACE4288DEF92}">
      <dgm:prSet/>
      <dgm:spPr/>
      <dgm:t>
        <a:bodyPr/>
        <a:lstStyle/>
        <a:p>
          <a:endParaRPr lang="ru-RU"/>
        </a:p>
      </dgm:t>
    </dgm:pt>
    <dgm:pt modelId="{F09068FD-948A-44CB-86CA-2B15DED329E7}" type="sibTrans" cxnId="{9DB183FB-214C-46F3-87A4-ACE4288DEF92}">
      <dgm:prSet/>
      <dgm:spPr/>
      <dgm:t>
        <a:bodyPr/>
        <a:lstStyle/>
        <a:p>
          <a:endParaRPr lang="ru-RU"/>
        </a:p>
      </dgm:t>
    </dgm:pt>
    <dgm:pt modelId="{EDAA345B-D9DA-4FE8-A88A-6EB9DB9FF81E}">
      <dgm:prSet phldrT="[Текст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Современные технологии логопедического и пальцевого массажа</a:t>
          </a:r>
          <a:endParaRPr lang="ru-RU" dirty="0"/>
        </a:p>
      </dgm:t>
    </dgm:pt>
    <dgm:pt modelId="{34BA6F3D-DA50-4513-BEEF-70D5E05D234E}" type="parTrans" cxnId="{BE511263-3250-42F2-BE2A-CDE43AC207D2}">
      <dgm:prSet/>
      <dgm:spPr/>
      <dgm:t>
        <a:bodyPr/>
        <a:lstStyle/>
        <a:p>
          <a:endParaRPr lang="ru-RU"/>
        </a:p>
      </dgm:t>
    </dgm:pt>
    <dgm:pt modelId="{FD032322-98AB-4FDB-A109-CE2B55BCBD37}" type="sibTrans" cxnId="{BE511263-3250-42F2-BE2A-CDE43AC207D2}">
      <dgm:prSet/>
      <dgm:spPr/>
      <dgm:t>
        <a:bodyPr/>
        <a:lstStyle/>
        <a:p>
          <a:endParaRPr lang="ru-RU"/>
        </a:p>
      </dgm:t>
    </dgm:pt>
    <dgm:pt modelId="{9173DB72-D5D6-49C6-9DFA-799BD4000DAD}">
      <dgm:prSet phldrT="[Текст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Компьютерные технологии</a:t>
          </a:r>
          <a:endParaRPr lang="ru-RU" dirty="0"/>
        </a:p>
      </dgm:t>
    </dgm:pt>
    <dgm:pt modelId="{623AA98D-0755-47B8-A5FC-605EEB903527}" type="parTrans" cxnId="{E3491CE8-5F91-49F8-888E-5BB9E6BBA7F7}">
      <dgm:prSet/>
      <dgm:spPr/>
      <dgm:t>
        <a:bodyPr/>
        <a:lstStyle/>
        <a:p>
          <a:endParaRPr lang="ru-RU"/>
        </a:p>
      </dgm:t>
    </dgm:pt>
    <dgm:pt modelId="{7A3B9598-9EE3-4756-9E4B-6566517D446A}" type="sibTrans" cxnId="{E3491CE8-5F91-49F8-888E-5BB9E6BBA7F7}">
      <dgm:prSet/>
      <dgm:spPr/>
      <dgm:t>
        <a:bodyPr/>
        <a:lstStyle/>
        <a:p>
          <a:endParaRPr lang="ru-RU"/>
        </a:p>
      </dgm:t>
    </dgm:pt>
    <dgm:pt modelId="{5E4FDBE9-285C-4BDB-8D9E-75C030EB9D1E}">
      <dgm:prSet phldrT="[Текст]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Криотерапия и искусственная локальная </a:t>
          </a:r>
          <a:r>
            <a:rPr lang="ru-RU" dirty="0" err="1" smtClean="0"/>
            <a:t>гипер</a:t>
          </a:r>
          <a:r>
            <a:rPr lang="ru-RU" dirty="0" smtClean="0"/>
            <a:t>- и гипотермия</a:t>
          </a:r>
          <a:endParaRPr lang="ru-RU" dirty="0"/>
        </a:p>
      </dgm:t>
    </dgm:pt>
    <dgm:pt modelId="{E11BF870-E890-4DDF-B32D-0986D95C1F35}" type="parTrans" cxnId="{453148D5-C742-4DBA-BE33-37F42BC85C60}">
      <dgm:prSet/>
      <dgm:spPr/>
      <dgm:t>
        <a:bodyPr/>
        <a:lstStyle/>
        <a:p>
          <a:endParaRPr lang="ru-RU"/>
        </a:p>
      </dgm:t>
    </dgm:pt>
    <dgm:pt modelId="{CA0EC628-8C17-40C2-9899-DBB6D4EAED03}" type="sibTrans" cxnId="{453148D5-C742-4DBA-BE33-37F42BC85C60}">
      <dgm:prSet/>
      <dgm:spPr/>
      <dgm:t>
        <a:bodyPr/>
        <a:lstStyle/>
        <a:p>
          <a:endParaRPr lang="ru-RU"/>
        </a:p>
      </dgm:t>
    </dgm:pt>
    <dgm:pt modelId="{BD272155-BCBA-4D31-AFFA-0CDBED27611B}">
      <dgm:prSet phldrT="[Текст]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Современные технологии развития лексико-грамматических компонентов и связной речи</a:t>
          </a:r>
          <a:endParaRPr lang="ru-RU" dirty="0"/>
        </a:p>
      </dgm:t>
    </dgm:pt>
    <dgm:pt modelId="{7A6FA2FB-3205-45D0-813E-05E61F7354B9}" type="parTrans" cxnId="{D6E4A82F-33F7-4FC6-B50C-58A160C873AF}">
      <dgm:prSet/>
      <dgm:spPr/>
      <dgm:t>
        <a:bodyPr/>
        <a:lstStyle/>
        <a:p>
          <a:endParaRPr lang="ru-RU"/>
        </a:p>
      </dgm:t>
    </dgm:pt>
    <dgm:pt modelId="{9ECABE16-E40F-4A1D-88EE-2302F9D282F7}" type="sibTrans" cxnId="{D6E4A82F-33F7-4FC6-B50C-58A160C873AF}">
      <dgm:prSet/>
      <dgm:spPr/>
      <dgm:t>
        <a:bodyPr/>
        <a:lstStyle/>
        <a:p>
          <a:endParaRPr lang="ru-RU"/>
        </a:p>
      </dgm:t>
    </dgm:pt>
    <dgm:pt modelId="{50281868-4A8F-4AE6-BE86-16EA3C99CEAD}">
      <dgm:prSet phldrT="[Текст]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Современные технологии сенсорного развития</a:t>
          </a:r>
          <a:endParaRPr lang="ru-RU" dirty="0"/>
        </a:p>
      </dgm:t>
    </dgm:pt>
    <dgm:pt modelId="{B0D54098-DE6A-4C78-8A0A-83E23CEDE822}" type="parTrans" cxnId="{6F09DFAB-8318-4E6C-9DB9-D7A2BFE5C8E6}">
      <dgm:prSet/>
      <dgm:spPr/>
      <dgm:t>
        <a:bodyPr/>
        <a:lstStyle/>
        <a:p>
          <a:endParaRPr lang="ru-RU"/>
        </a:p>
      </dgm:t>
    </dgm:pt>
    <dgm:pt modelId="{F37F85EA-F574-4259-AB88-656BD9EFCD92}" type="sibTrans" cxnId="{6F09DFAB-8318-4E6C-9DB9-D7A2BFE5C8E6}">
      <dgm:prSet/>
      <dgm:spPr/>
      <dgm:t>
        <a:bodyPr/>
        <a:lstStyle/>
        <a:p>
          <a:endParaRPr lang="ru-RU"/>
        </a:p>
      </dgm:t>
    </dgm:pt>
    <dgm:pt modelId="{F55A4967-7765-4CE1-9F34-4FE703AD66C8}" type="pres">
      <dgm:prSet presAssocID="{8C95227B-8DE6-4823-BC5D-5B09E82345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FF12BE-028B-41C1-A743-0531C09FC97A}" type="pres">
      <dgm:prSet presAssocID="{8C95227B-8DE6-4823-BC5D-5B09E82345CA}" presName="Name1" presStyleCnt="0"/>
      <dgm:spPr/>
    </dgm:pt>
    <dgm:pt modelId="{79822BC0-C972-4227-B901-15D3A8EDA65B}" type="pres">
      <dgm:prSet presAssocID="{8C95227B-8DE6-4823-BC5D-5B09E82345CA}" presName="cycle" presStyleCnt="0"/>
      <dgm:spPr/>
    </dgm:pt>
    <dgm:pt modelId="{2AACBC2D-9EEE-4EAE-9F4B-451DFC7F46FB}" type="pres">
      <dgm:prSet presAssocID="{8C95227B-8DE6-4823-BC5D-5B09E82345CA}" presName="srcNode" presStyleLbl="node1" presStyleIdx="0" presStyleCnt="7"/>
      <dgm:spPr/>
    </dgm:pt>
    <dgm:pt modelId="{2236541E-0A08-4C91-B09B-BB0934CD8C59}" type="pres">
      <dgm:prSet presAssocID="{8C95227B-8DE6-4823-BC5D-5B09E82345CA}" presName="conn" presStyleLbl="parChTrans1D2" presStyleIdx="0" presStyleCnt="1"/>
      <dgm:spPr/>
      <dgm:t>
        <a:bodyPr/>
        <a:lstStyle/>
        <a:p>
          <a:endParaRPr lang="ru-RU"/>
        </a:p>
      </dgm:t>
    </dgm:pt>
    <dgm:pt modelId="{968C73DA-BE9E-4FE6-AB06-2DC8E7EEF118}" type="pres">
      <dgm:prSet presAssocID="{8C95227B-8DE6-4823-BC5D-5B09E82345CA}" presName="extraNode" presStyleLbl="node1" presStyleIdx="0" presStyleCnt="7"/>
      <dgm:spPr/>
    </dgm:pt>
    <dgm:pt modelId="{ED093F5B-3E62-4CD3-8B2A-9D90CB293225}" type="pres">
      <dgm:prSet presAssocID="{8C95227B-8DE6-4823-BC5D-5B09E82345CA}" presName="dstNode" presStyleLbl="node1" presStyleIdx="0" presStyleCnt="7"/>
      <dgm:spPr/>
    </dgm:pt>
    <dgm:pt modelId="{561DA71F-6AE7-4586-A32C-1BDE9CDD1D5E}" type="pres">
      <dgm:prSet presAssocID="{EDAA345B-D9DA-4FE8-A88A-6EB9DB9FF8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46CD-1576-4FFF-889E-F52C25BC01A5}" type="pres">
      <dgm:prSet presAssocID="{EDAA345B-D9DA-4FE8-A88A-6EB9DB9FF81E}" presName="accent_1" presStyleCnt="0"/>
      <dgm:spPr/>
    </dgm:pt>
    <dgm:pt modelId="{6FE4958E-6006-4237-94B8-81D35E893ECA}" type="pres">
      <dgm:prSet presAssocID="{EDAA345B-D9DA-4FE8-A88A-6EB9DB9FF81E}" presName="accentRepeatNode" presStyleLbl="solidFgAcc1" presStyleIdx="0" presStyleCnt="7"/>
      <dgm:spPr/>
    </dgm:pt>
    <dgm:pt modelId="{46C6C20B-ECB3-4087-BDC6-084DCBA1A8DF}" type="pres">
      <dgm:prSet presAssocID="{00E0AB31-5E37-4F05-B8A2-A91C0E29829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64314-7C95-481E-A673-2F138D627E8E}" type="pres">
      <dgm:prSet presAssocID="{00E0AB31-5E37-4F05-B8A2-A91C0E29829A}" presName="accent_2" presStyleCnt="0"/>
      <dgm:spPr/>
    </dgm:pt>
    <dgm:pt modelId="{1BA643BA-D713-4F39-8EC5-E5C960EE5A77}" type="pres">
      <dgm:prSet presAssocID="{00E0AB31-5E37-4F05-B8A2-A91C0E29829A}" presName="accentRepeatNode" presStyleLbl="solidFgAcc1" presStyleIdx="1" presStyleCnt="7"/>
      <dgm:spPr/>
    </dgm:pt>
    <dgm:pt modelId="{70AEB655-0C59-4FA9-B065-488817FE5278}" type="pres">
      <dgm:prSet presAssocID="{50281868-4A8F-4AE6-BE86-16EA3C99CE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EE685-8CE6-48BC-99DA-840C5F3074FD}" type="pres">
      <dgm:prSet presAssocID="{50281868-4A8F-4AE6-BE86-16EA3C99CEAD}" presName="accent_3" presStyleCnt="0"/>
      <dgm:spPr/>
    </dgm:pt>
    <dgm:pt modelId="{DCCF954B-BEF5-4050-9FA3-D6FCB8A0C6B1}" type="pres">
      <dgm:prSet presAssocID="{50281868-4A8F-4AE6-BE86-16EA3C99CEAD}" presName="accentRepeatNode" presStyleLbl="solidFgAcc1" presStyleIdx="2" presStyleCnt="7"/>
      <dgm:spPr/>
    </dgm:pt>
    <dgm:pt modelId="{AC3E4552-AB9B-43E8-9A00-7677C08D5487}" type="pres">
      <dgm:prSet presAssocID="{5C39CD91-A233-42DF-985C-8FEB47CC8E3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829A7-525C-4BEF-BC5F-60C6033A28EC}" type="pres">
      <dgm:prSet presAssocID="{5C39CD91-A233-42DF-985C-8FEB47CC8E31}" presName="accent_4" presStyleCnt="0"/>
      <dgm:spPr/>
    </dgm:pt>
    <dgm:pt modelId="{865DD2A1-4D49-441E-AB40-3DDFD92B97E8}" type="pres">
      <dgm:prSet presAssocID="{5C39CD91-A233-42DF-985C-8FEB47CC8E31}" presName="accentRepeatNode" presStyleLbl="solidFgAcc1" presStyleIdx="3" presStyleCnt="7"/>
      <dgm:spPr/>
    </dgm:pt>
    <dgm:pt modelId="{68557E66-6BD4-4489-984C-3328A282A2B8}" type="pres">
      <dgm:prSet presAssocID="{5E4FDBE9-285C-4BDB-8D9E-75C030EB9D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B4ABD-45A4-4889-86DB-082A751F807A}" type="pres">
      <dgm:prSet presAssocID="{5E4FDBE9-285C-4BDB-8D9E-75C030EB9D1E}" presName="accent_5" presStyleCnt="0"/>
      <dgm:spPr/>
    </dgm:pt>
    <dgm:pt modelId="{4346E38F-8070-433B-9D82-2904E03D43A0}" type="pres">
      <dgm:prSet presAssocID="{5E4FDBE9-285C-4BDB-8D9E-75C030EB9D1E}" presName="accentRepeatNode" presStyleLbl="solidFgAcc1" presStyleIdx="4" presStyleCnt="7"/>
      <dgm:spPr/>
    </dgm:pt>
    <dgm:pt modelId="{DB72593C-5FAD-48C1-9240-4010F79F7EA7}" type="pres">
      <dgm:prSet presAssocID="{BD272155-BCBA-4D31-AFFA-0CDBED27611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E55F5-BC40-45DE-90DA-A72E3B150A65}" type="pres">
      <dgm:prSet presAssocID="{BD272155-BCBA-4D31-AFFA-0CDBED27611B}" presName="accent_6" presStyleCnt="0"/>
      <dgm:spPr/>
    </dgm:pt>
    <dgm:pt modelId="{F31C7AF2-0B2D-4E00-BFC4-8181B164DE79}" type="pres">
      <dgm:prSet presAssocID="{BD272155-BCBA-4D31-AFFA-0CDBED27611B}" presName="accentRepeatNode" presStyleLbl="solidFgAcc1" presStyleIdx="5" presStyleCnt="7"/>
      <dgm:spPr/>
    </dgm:pt>
    <dgm:pt modelId="{85782CA0-53CE-4CAD-AA38-631124BEF1FA}" type="pres">
      <dgm:prSet presAssocID="{9173DB72-D5D6-49C6-9DFA-799BD4000DA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198E9-D90E-46BD-A12F-2AA388FB28E0}" type="pres">
      <dgm:prSet presAssocID="{9173DB72-D5D6-49C6-9DFA-799BD4000DAD}" presName="accent_7" presStyleCnt="0"/>
      <dgm:spPr/>
    </dgm:pt>
    <dgm:pt modelId="{2D8FA19B-08A9-4451-94A4-204C44C58987}" type="pres">
      <dgm:prSet presAssocID="{9173DB72-D5D6-49C6-9DFA-799BD4000DAD}" presName="accentRepeatNode" presStyleLbl="solidFgAcc1" presStyleIdx="6" presStyleCnt="7"/>
      <dgm:spPr/>
    </dgm:pt>
  </dgm:ptLst>
  <dgm:cxnLst>
    <dgm:cxn modelId="{AF51E317-AA8C-4DF6-BCA3-3675FB87075C}" type="presOf" srcId="{5C39CD91-A233-42DF-985C-8FEB47CC8E31}" destId="{AC3E4552-AB9B-43E8-9A00-7677C08D5487}" srcOrd="0" destOrd="0" presId="urn:microsoft.com/office/officeart/2008/layout/VerticalCurvedList"/>
    <dgm:cxn modelId="{E3491CE8-5F91-49F8-888E-5BB9E6BBA7F7}" srcId="{8C95227B-8DE6-4823-BC5D-5B09E82345CA}" destId="{9173DB72-D5D6-49C6-9DFA-799BD4000DAD}" srcOrd="6" destOrd="0" parTransId="{623AA98D-0755-47B8-A5FC-605EEB903527}" sibTransId="{7A3B9598-9EE3-4756-9E4B-6566517D446A}"/>
    <dgm:cxn modelId="{A6F2D257-48EC-4908-AC40-33E2F5615C88}" type="presOf" srcId="{BD272155-BCBA-4D31-AFFA-0CDBED27611B}" destId="{DB72593C-5FAD-48C1-9240-4010F79F7EA7}" srcOrd="0" destOrd="0" presId="urn:microsoft.com/office/officeart/2008/layout/VerticalCurvedList"/>
    <dgm:cxn modelId="{BE511263-3250-42F2-BE2A-CDE43AC207D2}" srcId="{8C95227B-8DE6-4823-BC5D-5B09E82345CA}" destId="{EDAA345B-D9DA-4FE8-A88A-6EB9DB9FF81E}" srcOrd="0" destOrd="0" parTransId="{34BA6F3D-DA50-4513-BEEF-70D5E05D234E}" sibTransId="{FD032322-98AB-4FDB-A109-CE2B55BCBD37}"/>
    <dgm:cxn modelId="{F832349F-C0DE-4721-9845-08C7AD555125}" type="presOf" srcId="{9173DB72-D5D6-49C6-9DFA-799BD4000DAD}" destId="{85782CA0-53CE-4CAD-AA38-631124BEF1FA}" srcOrd="0" destOrd="0" presId="urn:microsoft.com/office/officeart/2008/layout/VerticalCurvedList"/>
    <dgm:cxn modelId="{4162804E-0EF4-4508-9CD0-C0BC073541CB}" type="presOf" srcId="{EDAA345B-D9DA-4FE8-A88A-6EB9DB9FF81E}" destId="{561DA71F-6AE7-4586-A32C-1BDE9CDD1D5E}" srcOrd="0" destOrd="0" presId="urn:microsoft.com/office/officeart/2008/layout/VerticalCurvedList"/>
    <dgm:cxn modelId="{CBC198D2-0D64-4973-86C4-1087D5C0FBD7}" srcId="{8C95227B-8DE6-4823-BC5D-5B09E82345CA}" destId="{00E0AB31-5E37-4F05-B8A2-A91C0E29829A}" srcOrd="1" destOrd="0" parTransId="{A1CD592C-612F-42B1-B03C-1CB46761F963}" sibTransId="{F4822969-BAE6-4BDD-A72D-39FE03D6D931}"/>
    <dgm:cxn modelId="{6F09DFAB-8318-4E6C-9DB9-D7A2BFE5C8E6}" srcId="{8C95227B-8DE6-4823-BC5D-5B09E82345CA}" destId="{50281868-4A8F-4AE6-BE86-16EA3C99CEAD}" srcOrd="2" destOrd="0" parTransId="{B0D54098-DE6A-4C78-8A0A-83E23CEDE822}" sibTransId="{F37F85EA-F574-4259-AB88-656BD9EFCD92}"/>
    <dgm:cxn modelId="{A18A5A87-9263-4E6A-85FA-F520E1B585CD}" type="presOf" srcId="{FD032322-98AB-4FDB-A109-CE2B55BCBD37}" destId="{2236541E-0A08-4C91-B09B-BB0934CD8C59}" srcOrd="0" destOrd="0" presId="urn:microsoft.com/office/officeart/2008/layout/VerticalCurvedList"/>
    <dgm:cxn modelId="{D00F3B2D-D7C9-4BC2-BC66-36E6C31C1AA1}" type="presOf" srcId="{50281868-4A8F-4AE6-BE86-16EA3C99CEAD}" destId="{70AEB655-0C59-4FA9-B065-488817FE5278}" srcOrd="0" destOrd="0" presId="urn:microsoft.com/office/officeart/2008/layout/VerticalCurvedList"/>
    <dgm:cxn modelId="{9DB183FB-214C-46F3-87A4-ACE4288DEF92}" srcId="{8C95227B-8DE6-4823-BC5D-5B09E82345CA}" destId="{5C39CD91-A233-42DF-985C-8FEB47CC8E31}" srcOrd="3" destOrd="0" parTransId="{1CDD23C8-154C-409A-8DCA-A6BA033E037E}" sibTransId="{F09068FD-948A-44CB-86CA-2B15DED329E7}"/>
    <dgm:cxn modelId="{453148D5-C742-4DBA-BE33-37F42BC85C60}" srcId="{8C95227B-8DE6-4823-BC5D-5B09E82345CA}" destId="{5E4FDBE9-285C-4BDB-8D9E-75C030EB9D1E}" srcOrd="4" destOrd="0" parTransId="{E11BF870-E890-4DDF-B32D-0986D95C1F35}" sibTransId="{CA0EC628-8C17-40C2-9899-DBB6D4EAED03}"/>
    <dgm:cxn modelId="{677A50B2-B0B1-43C3-80F6-04F6DA9D59D1}" type="presOf" srcId="{00E0AB31-5E37-4F05-B8A2-A91C0E29829A}" destId="{46C6C20B-ECB3-4087-BDC6-084DCBA1A8DF}" srcOrd="0" destOrd="0" presId="urn:microsoft.com/office/officeart/2008/layout/VerticalCurvedList"/>
    <dgm:cxn modelId="{B6C520F6-8DC3-4920-A927-40857E47F631}" type="presOf" srcId="{8C95227B-8DE6-4823-BC5D-5B09E82345CA}" destId="{F55A4967-7765-4CE1-9F34-4FE703AD66C8}" srcOrd="0" destOrd="0" presId="urn:microsoft.com/office/officeart/2008/layout/VerticalCurvedList"/>
    <dgm:cxn modelId="{10E70DEE-87F9-425A-B5B0-A36E45BD9E48}" type="presOf" srcId="{5E4FDBE9-285C-4BDB-8D9E-75C030EB9D1E}" destId="{68557E66-6BD4-4489-984C-3328A282A2B8}" srcOrd="0" destOrd="0" presId="urn:microsoft.com/office/officeart/2008/layout/VerticalCurvedList"/>
    <dgm:cxn modelId="{D6E4A82F-33F7-4FC6-B50C-58A160C873AF}" srcId="{8C95227B-8DE6-4823-BC5D-5B09E82345CA}" destId="{BD272155-BCBA-4D31-AFFA-0CDBED27611B}" srcOrd="5" destOrd="0" parTransId="{7A6FA2FB-3205-45D0-813E-05E61F7354B9}" sibTransId="{9ECABE16-E40F-4A1D-88EE-2302F9D282F7}"/>
    <dgm:cxn modelId="{466B1780-ECA0-4267-B5F9-E972296A24CF}" type="presParOf" srcId="{F55A4967-7765-4CE1-9F34-4FE703AD66C8}" destId="{84FF12BE-028B-41C1-A743-0531C09FC97A}" srcOrd="0" destOrd="0" presId="urn:microsoft.com/office/officeart/2008/layout/VerticalCurvedList"/>
    <dgm:cxn modelId="{184DA0FB-078A-4D58-A89C-54CF12760F6B}" type="presParOf" srcId="{84FF12BE-028B-41C1-A743-0531C09FC97A}" destId="{79822BC0-C972-4227-B901-15D3A8EDA65B}" srcOrd="0" destOrd="0" presId="urn:microsoft.com/office/officeart/2008/layout/VerticalCurvedList"/>
    <dgm:cxn modelId="{EB6DD7D9-9826-4D40-B7F1-C2EBA8102F17}" type="presParOf" srcId="{79822BC0-C972-4227-B901-15D3A8EDA65B}" destId="{2AACBC2D-9EEE-4EAE-9F4B-451DFC7F46FB}" srcOrd="0" destOrd="0" presId="urn:microsoft.com/office/officeart/2008/layout/VerticalCurvedList"/>
    <dgm:cxn modelId="{125BBFAE-1C71-4255-8578-100301D4DB24}" type="presParOf" srcId="{79822BC0-C972-4227-B901-15D3A8EDA65B}" destId="{2236541E-0A08-4C91-B09B-BB0934CD8C59}" srcOrd="1" destOrd="0" presId="urn:microsoft.com/office/officeart/2008/layout/VerticalCurvedList"/>
    <dgm:cxn modelId="{F633271C-93BC-41CC-8B94-D7AD5258BAC2}" type="presParOf" srcId="{79822BC0-C972-4227-B901-15D3A8EDA65B}" destId="{968C73DA-BE9E-4FE6-AB06-2DC8E7EEF118}" srcOrd="2" destOrd="0" presId="urn:microsoft.com/office/officeart/2008/layout/VerticalCurvedList"/>
    <dgm:cxn modelId="{66C24035-84B0-476A-8668-0E1C680725FC}" type="presParOf" srcId="{79822BC0-C972-4227-B901-15D3A8EDA65B}" destId="{ED093F5B-3E62-4CD3-8B2A-9D90CB293225}" srcOrd="3" destOrd="0" presId="urn:microsoft.com/office/officeart/2008/layout/VerticalCurvedList"/>
    <dgm:cxn modelId="{A502811A-6ABD-43D8-9296-D5C447E3A382}" type="presParOf" srcId="{84FF12BE-028B-41C1-A743-0531C09FC97A}" destId="{561DA71F-6AE7-4586-A32C-1BDE9CDD1D5E}" srcOrd="1" destOrd="0" presId="urn:microsoft.com/office/officeart/2008/layout/VerticalCurvedList"/>
    <dgm:cxn modelId="{D0E25361-A924-483B-8BB3-086A598E03FA}" type="presParOf" srcId="{84FF12BE-028B-41C1-A743-0531C09FC97A}" destId="{FD3346CD-1576-4FFF-889E-F52C25BC01A5}" srcOrd="2" destOrd="0" presId="urn:microsoft.com/office/officeart/2008/layout/VerticalCurvedList"/>
    <dgm:cxn modelId="{C2D9F002-04C9-4224-82AB-4FE397F444A6}" type="presParOf" srcId="{FD3346CD-1576-4FFF-889E-F52C25BC01A5}" destId="{6FE4958E-6006-4237-94B8-81D35E893ECA}" srcOrd="0" destOrd="0" presId="urn:microsoft.com/office/officeart/2008/layout/VerticalCurvedList"/>
    <dgm:cxn modelId="{4C0EA7AB-EFF5-4EAE-ACD6-91A63602239B}" type="presParOf" srcId="{84FF12BE-028B-41C1-A743-0531C09FC97A}" destId="{46C6C20B-ECB3-4087-BDC6-084DCBA1A8DF}" srcOrd="3" destOrd="0" presId="urn:microsoft.com/office/officeart/2008/layout/VerticalCurvedList"/>
    <dgm:cxn modelId="{33805175-31C1-4D9C-9D5F-1B78BEE7612C}" type="presParOf" srcId="{84FF12BE-028B-41C1-A743-0531C09FC97A}" destId="{E6564314-7C95-481E-A673-2F138D627E8E}" srcOrd="4" destOrd="0" presId="urn:microsoft.com/office/officeart/2008/layout/VerticalCurvedList"/>
    <dgm:cxn modelId="{1095A543-AB40-4FEB-9CD1-272FFC51655E}" type="presParOf" srcId="{E6564314-7C95-481E-A673-2F138D627E8E}" destId="{1BA643BA-D713-4F39-8EC5-E5C960EE5A77}" srcOrd="0" destOrd="0" presId="urn:microsoft.com/office/officeart/2008/layout/VerticalCurvedList"/>
    <dgm:cxn modelId="{6F3F0338-0DDD-4508-99E9-20B3D4C36877}" type="presParOf" srcId="{84FF12BE-028B-41C1-A743-0531C09FC97A}" destId="{70AEB655-0C59-4FA9-B065-488817FE5278}" srcOrd="5" destOrd="0" presId="urn:microsoft.com/office/officeart/2008/layout/VerticalCurvedList"/>
    <dgm:cxn modelId="{B2542B26-752F-4E8E-B483-490688BD8722}" type="presParOf" srcId="{84FF12BE-028B-41C1-A743-0531C09FC97A}" destId="{536EE685-8CE6-48BC-99DA-840C5F3074FD}" srcOrd="6" destOrd="0" presId="urn:microsoft.com/office/officeart/2008/layout/VerticalCurvedList"/>
    <dgm:cxn modelId="{77766466-4402-47E4-8D42-EB858746ECEE}" type="presParOf" srcId="{536EE685-8CE6-48BC-99DA-840C5F3074FD}" destId="{DCCF954B-BEF5-4050-9FA3-D6FCB8A0C6B1}" srcOrd="0" destOrd="0" presId="urn:microsoft.com/office/officeart/2008/layout/VerticalCurvedList"/>
    <dgm:cxn modelId="{A8B2C5FE-8B0F-47E1-B3F1-2EB0A2254CF9}" type="presParOf" srcId="{84FF12BE-028B-41C1-A743-0531C09FC97A}" destId="{AC3E4552-AB9B-43E8-9A00-7677C08D5487}" srcOrd="7" destOrd="0" presId="urn:microsoft.com/office/officeart/2008/layout/VerticalCurvedList"/>
    <dgm:cxn modelId="{D12BB49F-E465-4FC0-A60E-5FEF5B6504B1}" type="presParOf" srcId="{84FF12BE-028B-41C1-A743-0531C09FC97A}" destId="{E2C829A7-525C-4BEF-BC5F-60C6033A28EC}" srcOrd="8" destOrd="0" presId="urn:microsoft.com/office/officeart/2008/layout/VerticalCurvedList"/>
    <dgm:cxn modelId="{23D46118-62F3-4FCA-ADEE-46302DB73B5E}" type="presParOf" srcId="{E2C829A7-525C-4BEF-BC5F-60C6033A28EC}" destId="{865DD2A1-4D49-441E-AB40-3DDFD92B97E8}" srcOrd="0" destOrd="0" presId="urn:microsoft.com/office/officeart/2008/layout/VerticalCurvedList"/>
    <dgm:cxn modelId="{1EE85DFA-8D79-479B-BD69-4F2881DC7CF8}" type="presParOf" srcId="{84FF12BE-028B-41C1-A743-0531C09FC97A}" destId="{68557E66-6BD4-4489-984C-3328A282A2B8}" srcOrd="9" destOrd="0" presId="urn:microsoft.com/office/officeart/2008/layout/VerticalCurvedList"/>
    <dgm:cxn modelId="{CFF57D2C-0AF5-4109-82B8-9224A50B205B}" type="presParOf" srcId="{84FF12BE-028B-41C1-A743-0531C09FC97A}" destId="{131B4ABD-45A4-4889-86DB-082A751F807A}" srcOrd="10" destOrd="0" presId="urn:microsoft.com/office/officeart/2008/layout/VerticalCurvedList"/>
    <dgm:cxn modelId="{55EB9A9D-6804-4AF9-BEFC-897F08B47271}" type="presParOf" srcId="{131B4ABD-45A4-4889-86DB-082A751F807A}" destId="{4346E38F-8070-433B-9D82-2904E03D43A0}" srcOrd="0" destOrd="0" presId="urn:microsoft.com/office/officeart/2008/layout/VerticalCurvedList"/>
    <dgm:cxn modelId="{708EC3CA-8DCE-479A-A714-F85DAA547BFD}" type="presParOf" srcId="{84FF12BE-028B-41C1-A743-0531C09FC97A}" destId="{DB72593C-5FAD-48C1-9240-4010F79F7EA7}" srcOrd="11" destOrd="0" presId="urn:microsoft.com/office/officeart/2008/layout/VerticalCurvedList"/>
    <dgm:cxn modelId="{07033AAA-107B-4ADF-B111-956308A9D7A9}" type="presParOf" srcId="{84FF12BE-028B-41C1-A743-0531C09FC97A}" destId="{C3CE55F5-BC40-45DE-90DA-A72E3B150A65}" srcOrd="12" destOrd="0" presId="urn:microsoft.com/office/officeart/2008/layout/VerticalCurvedList"/>
    <dgm:cxn modelId="{511D98B4-5676-4122-A774-6FC996498E15}" type="presParOf" srcId="{C3CE55F5-BC40-45DE-90DA-A72E3B150A65}" destId="{F31C7AF2-0B2D-4E00-BFC4-8181B164DE79}" srcOrd="0" destOrd="0" presId="urn:microsoft.com/office/officeart/2008/layout/VerticalCurvedList"/>
    <dgm:cxn modelId="{D5C33658-E774-469B-A171-A51575B47BB0}" type="presParOf" srcId="{84FF12BE-028B-41C1-A743-0531C09FC97A}" destId="{85782CA0-53CE-4CAD-AA38-631124BEF1FA}" srcOrd="13" destOrd="0" presId="urn:microsoft.com/office/officeart/2008/layout/VerticalCurvedList"/>
    <dgm:cxn modelId="{7B9EFC8B-4DD2-4066-BB36-93B89BD4EFB3}" type="presParOf" srcId="{84FF12BE-028B-41C1-A743-0531C09FC97A}" destId="{102198E9-D90E-46BD-A12F-2AA388FB28E0}" srcOrd="14" destOrd="0" presId="urn:microsoft.com/office/officeart/2008/layout/VerticalCurvedList"/>
    <dgm:cxn modelId="{9DE3C7F5-4E7E-471F-A085-D29B105649E6}" type="presParOf" srcId="{102198E9-D90E-46BD-A12F-2AA388FB28E0}" destId="{2D8FA19B-08A9-4451-94A4-204C44C589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6541E-0A08-4C91-B09B-BB0934CD8C59}">
      <dsp:nvSpPr>
        <dsp:cNvPr id="0" name=""/>
        <dsp:cNvSpPr/>
      </dsp:nvSpPr>
      <dsp:spPr>
        <a:xfrm>
          <a:off x="-7128230" y="-1090603"/>
          <a:ext cx="8490526" cy="8490526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DA71F-6AE7-4586-A32C-1BDE9CDD1D5E}">
      <dsp:nvSpPr>
        <dsp:cNvPr id="0" name=""/>
        <dsp:cNvSpPr/>
      </dsp:nvSpPr>
      <dsp:spPr>
        <a:xfrm>
          <a:off x="442598" y="286821"/>
          <a:ext cx="6601963" cy="57339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Современные технологии логопедического и пальцевого массажа</a:t>
          </a:r>
          <a:endParaRPr lang="ru-RU" sz="1700" kern="1200" dirty="0"/>
        </a:p>
      </dsp:txBody>
      <dsp:txXfrm>
        <a:off x="442598" y="286821"/>
        <a:ext cx="6601963" cy="573391"/>
      </dsp:txXfrm>
    </dsp:sp>
    <dsp:sp modelId="{6FE4958E-6006-4237-94B8-81D35E893ECA}">
      <dsp:nvSpPr>
        <dsp:cNvPr id="0" name=""/>
        <dsp:cNvSpPr/>
      </dsp:nvSpPr>
      <dsp:spPr>
        <a:xfrm>
          <a:off x="84229" y="215147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C6C20B-ECB3-4087-BDC6-084DCBA1A8DF}">
      <dsp:nvSpPr>
        <dsp:cNvPr id="0" name=""/>
        <dsp:cNvSpPr/>
      </dsp:nvSpPr>
      <dsp:spPr>
        <a:xfrm>
          <a:off x="961855" y="1147412"/>
          <a:ext cx="6082706" cy="573391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Арт-терапевтические технологии  </a:t>
          </a:r>
          <a:endParaRPr lang="ru-RU" sz="1700" kern="1200" dirty="0"/>
        </a:p>
      </dsp:txBody>
      <dsp:txXfrm>
        <a:off x="961855" y="1147412"/>
        <a:ext cx="6082706" cy="573391"/>
      </dsp:txXfrm>
    </dsp:sp>
    <dsp:sp modelId="{1BA643BA-D713-4F39-8EC5-E5C960EE5A77}">
      <dsp:nvSpPr>
        <dsp:cNvPr id="0" name=""/>
        <dsp:cNvSpPr/>
      </dsp:nvSpPr>
      <dsp:spPr>
        <a:xfrm>
          <a:off x="603486" y="1075739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EB655-0C59-4FA9-B065-488817FE5278}">
      <dsp:nvSpPr>
        <dsp:cNvPr id="0" name=""/>
        <dsp:cNvSpPr/>
      </dsp:nvSpPr>
      <dsp:spPr>
        <a:xfrm>
          <a:off x="1246406" y="2007373"/>
          <a:ext cx="5798156" cy="573391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Современные технологии сенсорного развития</a:t>
          </a:r>
          <a:endParaRPr lang="ru-RU" sz="1700" kern="1200" dirty="0"/>
        </a:p>
      </dsp:txBody>
      <dsp:txXfrm>
        <a:off x="1246406" y="2007373"/>
        <a:ext cx="5798156" cy="573391"/>
      </dsp:txXfrm>
    </dsp:sp>
    <dsp:sp modelId="{DCCF954B-BEF5-4050-9FA3-D6FCB8A0C6B1}">
      <dsp:nvSpPr>
        <dsp:cNvPr id="0" name=""/>
        <dsp:cNvSpPr/>
      </dsp:nvSpPr>
      <dsp:spPr>
        <a:xfrm>
          <a:off x="888036" y="1935699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E4552-AB9B-43E8-9A00-7677C08D5487}">
      <dsp:nvSpPr>
        <dsp:cNvPr id="0" name=""/>
        <dsp:cNvSpPr/>
      </dsp:nvSpPr>
      <dsp:spPr>
        <a:xfrm>
          <a:off x="1337260" y="2867964"/>
          <a:ext cx="5707302" cy="573391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Телесно-ориентированные техники</a:t>
          </a:r>
          <a:endParaRPr lang="ru-RU" sz="1700" kern="1200" dirty="0"/>
        </a:p>
      </dsp:txBody>
      <dsp:txXfrm>
        <a:off x="1337260" y="2867964"/>
        <a:ext cx="5707302" cy="573391"/>
      </dsp:txXfrm>
    </dsp:sp>
    <dsp:sp modelId="{865DD2A1-4D49-441E-AB40-3DDFD92B97E8}">
      <dsp:nvSpPr>
        <dsp:cNvPr id="0" name=""/>
        <dsp:cNvSpPr/>
      </dsp:nvSpPr>
      <dsp:spPr>
        <a:xfrm>
          <a:off x="978890" y="2796290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57E66-6BD4-4489-984C-3328A282A2B8}">
      <dsp:nvSpPr>
        <dsp:cNvPr id="0" name=""/>
        <dsp:cNvSpPr/>
      </dsp:nvSpPr>
      <dsp:spPr>
        <a:xfrm>
          <a:off x="1246406" y="3728555"/>
          <a:ext cx="5798156" cy="573391"/>
        </a:xfrm>
        <a:prstGeom prst="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Криотерапия и искусственная локальная </a:t>
          </a:r>
          <a:r>
            <a:rPr lang="ru-RU" sz="1700" kern="1200" dirty="0" err="1" smtClean="0"/>
            <a:t>гипер</a:t>
          </a:r>
          <a:r>
            <a:rPr lang="ru-RU" sz="1700" kern="1200" dirty="0" smtClean="0"/>
            <a:t>- и гипотермия</a:t>
          </a:r>
          <a:endParaRPr lang="ru-RU" sz="1700" kern="1200" dirty="0"/>
        </a:p>
      </dsp:txBody>
      <dsp:txXfrm>
        <a:off x="1246406" y="3728555"/>
        <a:ext cx="5798156" cy="573391"/>
      </dsp:txXfrm>
    </dsp:sp>
    <dsp:sp modelId="{4346E38F-8070-433B-9D82-2904E03D43A0}">
      <dsp:nvSpPr>
        <dsp:cNvPr id="0" name=""/>
        <dsp:cNvSpPr/>
      </dsp:nvSpPr>
      <dsp:spPr>
        <a:xfrm>
          <a:off x="888036" y="3656881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72593C-5FAD-48C1-9240-4010F79F7EA7}">
      <dsp:nvSpPr>
        <dsp:cNvPr id="0" name=""/>
        <dsp:cNvSpPr/>
      </dsp:nvSpPr>
      <dsp:spPr>
        <a:xfrm>
          <a:off x="961855" y="4588516"/>
          <a:ext cx="6082706" cy="573391"/>
        </a:xfrm>
        <a:prstGeom prst="rec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Современные технологии развития лексико-грамматических компонентов и связной речи</a:t>
          </a:r>
          <a:endParaRPr lang="ru-RU" sz="1700" kern="1200" dirty="0"/>
        </a:p>
      </dsp:txBody>
      <dsp:txXfrm>
        <a:off x="961855" y="4588516"/>
        <a:ext cx="6082706" cy="573391"/>
      </dsp:txXfrm>
    </dsp:sp>
    <dsp:sp modelId="{F31C7AF2-0B2D-4E00-BFC4-8181B164DE79}">
      <dsp:nvSpPr>
        <dsp:cNvPr id="0" name=""/>
        <dsp:cNvSpPr/>
      </dsp:nvSpPr>
      <dsp:spPr>
        <a:xfrm>
          <a:off x="603486" y="4516842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782CA0-53CE-4CAD-AA38-631124BEF1FA}">
      <dsp:nvSpPr>
        <dsp:cNvPr id="0" name=""/>
        <dsp:cNvSpPr/>
      </dsp:nvSpPr>
      <dsp:spPr>
        <a:xfrm>
          <a:off x="442598" y="5449107"/>
          <a:ext cx="6601963" cy="573391"/>
        </a:xfrm>
        <a:prstGeom prst="rect">
          <a:avLst/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Компьютерные технологии</a:t>
          </a:r>
          <a:endParaRPr lang="ru-RU" sz="1700" kern="1200" dirty="0"/>
        </a:p>
      </dsp:txBody>
      <dsp:txXfrm>
        <a:off x="442598" y="5449107"/>
        <a:ext cx="6601963" cy="573391"/>
      </dsp:txXfrm>
    </dsp:sp>
    <dsp:sp modelId="{2D8FA19B-08A9-4451-94A4-204C44C58987}">
      <dsp:nvSpPr>
        <dsp:cNvPr id="0" name=""/>
        <dsp:cNvSpPr/>
      </dsp:nvSpPr>
      <dsp:spPr>
        <a:xfrm>
          <a:off x="84229" y="5377433"/>
          <a:ext cx="716738" cy="71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3575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Современные логопедические технологии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857628"/>
            <a:ext cx="4680520" cy="2466972"/>
          </a:xfrm>
        </p:spPr>
        <p:txBody>
          <a:bodyPr/>
          <a:lstStyle/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Учитель-логопед </a:t>
            </a:r>
          </a:p>
          <a:p>
            <a:pPr algn="r">
              <a:buNone/>
            </a:pPr>
            <a:r>
              <a:rPr lang="ru-RU" b="1" i="1" dirty="0" smtClean="0"/>
              <a:t>ГБДОУ «Детский сад № 89»</a:t>
            </a:r>
          </a:p>
          <a:p>
            <a:pPr algn="r">
              <a:buNone/>
            </a:pPr>
            <a:r>
              <a:rPr lang="ru-RU" b="1" i="1" dirty="0"/>
              <a:t>Захарова </a:t>
            </a:r>
            <a:r>
              <a:rPr lang="ru-RU" b="1" i="1" dirty="0" smtClean="0"/>
              <a:t>Е.А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1" r="3777" b="-536"/>
          <a:stretch/>
        </p:blipFill>
        <p:spPr>
          <a:xfrm>
            <a:off x="435476" y="4010994"/>
            <a:ext cx="36724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848487" cy="5060619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применение эфирных масел и масляных суспензий с целью укрепления здоровья человека.</a:t>
            </a:r>
          </a:p>
          <a:p>
            <a:pPr marL="0" indent="0">
              <a:buFont typeface="Arial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арома-ламп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свечей на занятиях успокаивает перевозбужденную нервную систему детей, способствует улучшению настроения, повышает работоспособность и концентрацию внимания.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225458" cy="2179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Аромотерапия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764704"/>
            <a:ext cx="522007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Непоседливых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успокаивает запах мускатного 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шалфея.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Эмоциональные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мозговые блоки, несогласованность в поступках и действиях корректируют запахи –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кедра, мяты, пихты, полыни,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эвкалипта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вкалипт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показан при медлительности, эмоциональных перегрузках, поскольку оказывает балансирующее действие, придавая некоторый интеллектуальный энтузиазм.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Масло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герани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успокаивающее, балансирующее, для лечения депрессии, нервного напряжения, страха.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концентрация внимания,  рассеянность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кипарис, мята, роза, розмарин,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базилик, тимьян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шалфей, лаванда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Мелисса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–тонизирующие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 на мозг,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стимулятор физической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умственной активности.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Эфирное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масло ромашки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применяется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стимулирующего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гармонизирующего действия на нервную и иммунную системы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>
              <a:lnSpc>
                <a:spcPct val="115000"/>
              </a:lnSpc>
            </a:pPr>
            <a:r>
              <a:rPr lang="ru-RU" sz="1400" dirty="0"/>
              <a:t>Ароматерапию часто  применяют в сочетании с музыкотерапией.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226840" cy="2421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28849" y="2328"/>
            <a:ext cx="2886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2" y="4143747"/>
            <a:ext cx="3401772" cy="209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92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5620096" y="2840336"/>
            <a:ext cx="6165304" cy="48463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Современные технологии сенсорного развития</a:t>
            </a: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907167"/>
            <a:ext cx="47525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способ развивает эмоционально-волевую сферу и способствует качественной коррекции речи. Терапию песком предложил Карл Густав Юнг, основатель аналитической терапии. Она помогает совершенствовать умения и навыки практического общения с использованием вербальных и невербальных средств. В процессе занятий раскрывается индивидуальность, разрешаются психологические затруднения. Кроме того, песочная терапия развивает образное мышление, связную речь, познавательные функции, обогащает словарный запас.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610" y="0"/>
            <a:ext cx="369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6644"/>
            <a:ext cx="2375782" cy="3167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8" y="3861048"/>
            <a:ext cx="3578460" cy="2017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544" y="4221088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отпечатков кулачков, ладоней;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Поочередное сжимание и разжимание пальцев, погруженных в песок;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 ладонями по песку;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всевозможных узоров, букв на поверхности песка;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Откапывание/Закапывание предметов в песок;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16632"/>
            <a:ext cx="5199560" cy="48463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Телесно-ориентированные техники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4572000" cy="2302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Дыхательные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упражнения. Они улучшают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ритмику организма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способствуют развитию произвольности и самоконтроля. Занятия обязательно проводятся в хорошо проветренном помещении или при открытой форточке. Их можно делать как в положении стоя, так и сидя.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Упражнения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направленные на релаксацию. С их помощью можно расслабиться, вспомнить какие-то события и ощущения.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149080"/>
            <a:ext cx="4572000" cy="2302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Растяжка—это комплекс упражнений, связанный с напряжением и расслаблением различных частей тела. Очень хорошо их использовать при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гипотонусе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гипертонусе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мышц.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Данный способ основан на соединении движений кистей рук с движениями артикуляционного аппарата. Он синхронизирует работу полушарий головного мозга, улучшает речь и мышление.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елесноориентированные техни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560" y="964062"/>
            <a:ext cx="3858895" cy="24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76639"/>
            <a:ext cx="1660012" cy="1245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64" y="3295174"/>
            <a:ext cx="1724419" cy="129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4589"/>
            <a:ext cx="1734202" cy="121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47" y="5179001"/>
            <a:ext cx="1743672" cy="130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5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8355" y="0"/>
            <a:ext cx="9480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Искусственная локальная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 гипертермия (ИЛГ)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—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это контрастное термальное воздействие низкотемператур­ных (лед) и высокотемпературных (вода) аппликаций.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Использование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ИЛГ в логопедической практике как средства коррекции мышечного тонуса способству­ет нормализации мышечных реакций. Все это создает благоприятные условия для коррекционной работы.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проведения ИЛГ используются лед и теплая вода. </a:t>
            </a:r>
          </a:p>
          <a:p>
            <a:pPr indent="4572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Существуют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различные ва­рианты воздействия: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только гипотермия (</a:t>
            </a:r>
            <a:r>
              <a:rPr lang="ru-RU" sz="14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холодовой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массаж);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только гипертермия (тепловой массаж);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гипотермия, затем </a:t>
            </a:r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гипертермия;</a:t>
            </a:r>
            <a:endParaRPr lang="ru-RU" sz="140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поочередное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использование тепловых и </a:t>
            </a:r>
            <a:r>
              <a:rPr lang="ru-RU" sz="14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холодовых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воздействий.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33" y="40770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Авторы методических рекомендаций К.А. Семено­ва, О.В. Степанченко и Л.И. Виноградова предлагают следующую методику использования ИЛГ в логопеди­ческой практике. Лед в марле накладывается поочередно на мышцы артикуляционного аппарата: круговая мышца рта, большая скуловая мышца, подбородок в области подчелюст­ной ямки, язычная мускулатура. При накладывании льда на язык, придерживая последний за кончик марлевой салфеткой, делаем скользящие движения по кончику, спинке и боковым краям языка. Для активизации центральных отделов </a:t>
            </a:r>
            <a:r>
              <a:rPr lang="ru-RU" sz="14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речедвигательного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анализатора контрастное термальное воздействие можно применять и на мышцы верхних конечностей, особенно на кисть правой руки. При этом в качестве низкотемпературного агента выступает лед, а в качестве высокотемпературного — шерстяная варежка, опущенная в горячий на­стой трав успокоительного сбора. Продолжительность экспозиции в первый день проведения ИЛГ 10 с, затем при ежедневном увеличении процедуры на 10-15 с, сле­дует довести воздействие до 4 минут и в этом режиме продолжить курс, состоящий из 20-25 сеансов. Целе­сообразно проводить по три курса ИЛГ с перерывом в 10 дней, затем через 6 месяцев повторить полный курс лечения.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79" y="3116358"/>
            <a:ext cx="1276025" cy="960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7" y="3083481"/>
            <a:ext cx="1532483" cy="10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33" y="764704"/>
            <a:ext cx="352839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сказок: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едитативная.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сказок;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кукол;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и сочинительство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казочная форма для речевого развит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725" y="1075044"/>
            <a:ext cx="3834130" cy="239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44100" y="3645024"/>
            <a:ext cx="3789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моторного, слухового и зрительного анализаторов;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игровая мотивация детской 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звуковой культуры речи;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лексико-грамматических языковых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коммуникативной направленности всех детских высказываний.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6201"/>
            <a:ext cx="1995686" cy="2660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ятиугольник 12"/>
          <p:cNvSpPr/>
          <p:nvPr/>
        </p:nvSpPr>
        <p:spPr>
          <a:xfrm rot="5400000">
            <a:off x="5818681" y="2480296"/>
            <a:ext cx="5661248" cy="700656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технологии развития лексико-грамматических компонентов и связной </a:t>
            </a:r>
            <a:r>
              <a:rPr lang="ru-RU" sz="2000" dirty="0" smtClean="0"/>
              <a:t>речи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45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5818681" y="2480296"/>
            <a:ext cx="5661248" cy="700656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технологии развития лексико-грамматических компонентов и связной </a:t>
            </a:r>
            <a:r>
              <a:rPr lang="ru-RU" sz="2000" dirty="0" smtClean="0"/>
              <a:t>речи</a:t>
            </a:r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764704"/>
            <a:ext cx="790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Одним из эффективных методов речевого развития ребенка, позволяющим быстро получить результат, яв­ляется работа над созданием нерифмованного стихотво­рения,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синквейна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французского языка пе­реводится как «пять строк»,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пятистрочная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строфа сти­хотворения.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4" y="2357134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Правила составления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синквейна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1) первая строка — одно слово, обычно существитель­ное, отражающее главную идею;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2) вторая строка — два слова, прилагательные, описы­вающие основную мысль;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3) третья строка — три слова, глаголы, описывающие действия в рамках темы;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4) четвертая строка — фраза из нескольких слов, по­казывающая отношение к теме;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5) пятая строка— слова, связанные с первым, отража­ющие сущность темы.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53221" y="2375612"/>
            <a:ext cx="225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0017" y="303424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Дождь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Грибной, летний.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Льет, капает, стучит.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 люблю гулять под дождем.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Лужи, тучи, вода.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0017" y="4476111"/>
            <a:ext cx="2093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Ветер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Сильный, холодный.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Срывает, дует, воет.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Ветер осенью холодный.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Осень, холод, сквозняки.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09503" y="5301208"/>
            <a:ext cx="2538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Белый, трусливый.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Прыгает, грызет, прячется.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зайца маленькие зайчата.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Лес, морковь, капуста.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3539" y="0"/>
            <a:ext cx="315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endParaRPr lang="ru-RU" sz="2800" dirty="0"/>
          </a:p>
        </p:txBody>
      </p:sp>
      <p:pic>
        <p:nvPicPr>
          <p:cNvPr id="3" name="Рисунок 2" descr="Мнемотехника: упражнен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29" y="1052736"/>
            <a:ext cx="2899410" cy="147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1052736"/>
            <a:ext cx="504056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это система приемов, облегчающих запоминание и увеличивающих объем памяти путем образования дополнительных ассоциаций.</a:t>
            </a:r>
          </a:p>
          <a:p>
            <a:r>
              <a:rPr lang="ru-RU" dirty="0" smtClean="0"/>
              <a:t>Особенность методики – применение не изображения предметов, а символов для опосредованного запоминания.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4" y="2780928"/>
            <a:ext cx="2286000" cy="1720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63" y="3284984"/>
            <a:ext cx="2212976" cy="1668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48401"/>
            <a:ext cx="5268060" cy="1581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5" y="3261550"/>
            <a:ext cx="2335876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53498"/>
            <a:ext cx="3645024" cy="48463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Компьютерные технологии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039888" cy="203988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776177">
            <a:off x="5424900" y="718221"/>
            <a:ext cx="2159850" cy="1634990"/>
          </a:xfrm>
          <a:prstGeom prst="cloudCallout">
            <a:avLst>
              <a:gd name="adj1" fmla="val -35930"/>
              <a:gd name="adj2" fmla="val 95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24705" y="1074051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 «Видимая речь»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6200000">
            <a:off x="373156" y="1628800"/>
            <a:ext cx="1872208" cy="1728192"/>
          </a:xfrm>
          <a:prstGeom prst="cloudCallout">
            <a:avLst>
              <a:gd name="adj1" fmla="val -26205"/>
              <a:gd name="adj2" fmla="val 101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5164" y="21697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Тигры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3785601">
            <a:off x="6172561" y="3882253"/>
            <a:ext cx="2061102" cy="1779030"/>
          </a:xfrm>
          <a:prstGeom prst="cloudCallout">
            <a:avLst>
              <a:gd name="adj1" fmla="val -28826"/>
              <a:gd name="adj2" fmla="val 85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18243" y="4437112"/>
            <a:ext cx="168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 Яга учится читать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13247600">
            <a:off x="536745" y="4610076"/>
            <a:ext cx="2010155" cy="1772760"/>
          </a:xfrm>
          <a:prstGeom prst="cloudCallout">
            <a:avLst>
              <a:gd name="adj1" fmla="val -31750"/>
              <a:gd name="adj2" fmla="val 91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62783" y="517329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азбука»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4838"/>
            <a:ext cx="799288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комплексной логопедической 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логопедические технологии,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требуя особых усилий, оптимизируют процесс коррекции речи детей и способствуют оздоровлению всего организма ребенка. Кроме того, это помогает организовывать занятия интереснее и разнообразнее.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176" y="170080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88840"/>
            <a:ext cx="6228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Логопедические технологии в системе общей коррекционной работы.</a:t>
            </a:r>
            <a:r>
              <a:rPr lang="ru-RU" dirty="0"/>
              <a:t> Современная логопедия находится в постоянном активном поиске путей совершенствования и оптимизации процесса обучения и развития детей на разных возрастных этапах и в различных образовательных условиях, которые характерны для детей с особыми образовательными потребностями. В настоящее время особенно актуально стоит вопрос о владении каждым логопедом современными коррекционными технологиями и методиками, </a:t>
            </a:r>
            <a:r>
              <a:rPr lang="ru-RU" dirty="0" smtClean="0"/>
              <a:t>и применении </a:t>
            </a:r>
            <a:r>
              <a:rPr lang="ru-RU" dirty="0"/>
              <a:t>их в практической профессиональной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3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Акименко В.М. Новые педагогические технологии: учебно-метод. пособие .- Ростов н/Д; изд. Феникс, 2008.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Акименко В.М. Развивающие технологии в логопедии.- Ростов н/Д; изд. Феникс, 2011.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Акименко В.М. Речевые нарушения у детей.- Ростов н/Д; изд. Феникс, 2008.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Баннов А. Учимся думать вместе: Материалы для тренинга учителей. — М.: ИНТУИТ.РУ, 2007.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Приемы педагогической техники.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М.:Вита-Пресс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2003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Душка Н.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работе по развитию речи дошкольников Журнал «Логопед», №5 (2005).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Борозинец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Н.М.,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Шеховцова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Т.С. Логопедические технологии: Учебно-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методическоепособие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Ставрополь, 2008.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200" y="1132998"/>
            <a:ext cx="2695200" cy="5140684"/>
          </a:xfrm>
          <a:prstGeom prst="ellipse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Современные логопедические технологии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9067144"/>
              </p:ext>
            </p:extLst>
          </p:nvPr>
        </p:nvGraphicFramePr>
        <p:xfrm>
          <a:off x="1835696" y="548680"/>
          <a:ext cx="712879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2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5400000">
            <a:off x="5534396" y="2782020"/>
            <a:ext cx="6238404" cy="674364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/>
              <a:t>Современные технологии логопедического и пальцевого массажа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7734" y="0"/>
            <a:ext cx="47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Логопедический массаж</a:t>
            </a:r>
            <a:endParaRPr lang="ru-RU" sz="2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829" y="799702"/>
            <a:ext cx="366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активная процедура механического воздействия, целью которой является коррекция разнообразных речевых расстройств (дизартрий, алалий и других). Массаж помогает укрепить и расслабить артикуляционные мышцы, улучшает кинестетическое восприятие, стимулирует мышечные ощущения.</a:t>
            </a:r>
            <a:endParaRPr lang="ru-RU" sz="1600" dirty="0"/>
          </a:p>
        </p:txBody>
      </p:sp>
      <p:pic>
        <p:nvPicPr>
          <p:cNvPr id="7" name="Рисунок 6" descr="Логопедический массаж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660" y="936198"/>
            <a:ext cx="3687301" cy="202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140" y="3108543"/>
            <a:ext cx="445646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виды логопедического массажа: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ручной (классический);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аппаратный (с помощью вакуумных, вибрационных приборов);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точечный (воздействие на биологически активные точки);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самомассаж (ребенок выполняет процедуру самостоятельно).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есть массаж зондами, камнями, травяными мешочками, каштанами.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126951"/>
            <a:ext cx="374441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полный курс необходимо 10-20 сеансов, иногда больше. Продолжительность сеанса определяется психоэмоциональным состоянием ребенка (наличием или отсутствием страха, нервного напряжения). Среднее время процедуры – 5-6 минут.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0" y="5326731"/>
            <a:ext cx="1462162" cy="146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77" y="5447970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0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62" y="5090477"/>
            <a:ext cx="1951766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41168"/>
            <a:ext cx="2349278" cy="132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6295" r="4818" b="16926"/>
          <a:stretch/>
        </p:blipFill>
        <p:spPr>
          <a:xfrm>
            <a:off x="4588735" y="3040774"/>
            <a:ext cx="2399392" cy="16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84634"/>
            <a:ext cx="2263095" cy="145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ятиугольник 3"/>
          <p:cNvSpPr/>
          <p:nvPr/>
        </p:nvSpPr>
        <p:spPr>
          <a:xfrm rot="5400000">
            <a:off x="5449792" y="2894087"/>
            <a:ext cx="6439457" cy="64451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/>
              <a:t>Современные технологии логопедического и пальцевого массажа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35596" y="1176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Японская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пальцевого массажа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92696"/>
            <a:ext cx="8167749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всех дошкольных учреждениях Японии, начиная с 2-х летнего возраста, применяется методика пальцевого массажа и самомассажа. Японский ученый НАМИКОШИ ТОКУХИРО считает, что массаж каждого пальца положительно влияет на определенный орган: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массаж большого пальца – повышает активность мозга,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массаж указательного пальца – стимулирует желудок и поджелудочную железу,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массаж среднего пальца – улучшает работу кишечника,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массаж безымянного пальца – стимулирует печень,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724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массаж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мизинца – способствует улучшению сердечной деятельности, снимает психическое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нервное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Японский ученый ЙОСИРО ЦУЦУМИ разработал систему упражнений для самомассажа: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пальцев,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 большого и до мизинца. Растирают сначала подушечку пальца, а затем медленно поднимаются к основанию. Такой массаж желательно сопровождать веселыми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рифмовками;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ладонных поверхностей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каменными, металлическими или стеклянными разноцветными шариками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их нужно вертеть в руках,  щелкать по ним пальцами,  «стрелять»,  направлять в специальные желобки и лунки-отверстия, состязаться в точности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попадания;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грецкими орехами: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катать два ореха между ладонями, один орех прокатывать между пальцами,  удерживать несколько орехов между растопыренными пальцами ведущей руки и обеих рук;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шестигранными карандашами: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пропускать карандаш между одним и двумя-тремя пальцами, удерживать в определенном положении в правой и левой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руке;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«четками».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Перебирание четок развивает пальчики, успокаивает нервы. Перебирание сочетают со счетом, прямым и обратным.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5400000">
            <a:off x="5968260" y="2448996"/>
            <a:ext cx="5517232" cy="61924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/>
              <a:t>Современные технологии логопедического и пальцевого массажа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1262" y="188640"/>
            <a:ext cx="7141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Массаж пальцев рук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применением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терапии, ниток,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прищепок, шишек, ткани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воска, шерсти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др. материалов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68760"/>
            <a:ext cx="2621807" cy="2242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12077"/>
            <a:ext cx="2418468" cy="2355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/>
          <a:stretch/>
        </p:blipFill>
        <p:spPr>
          <a:xfrm>
            <a:off x="3651901" y="4281648"/>
            <a:ext cx="1775805" cy="214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43" y="1703965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560" y="4293096"/>
            <a:ext cx="2765823" cy="2074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15" y="4293096"/>
            <a:ext cx="2604972" cy="195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4624" y="133409"/>
            <a:ext cx="4351352" cy="48463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Арт-терапевтические технологии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3" name="Рисунок 2" descr="Музыкальная терапия для развития реч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580" y="993970"/>
            <a:ext cx="2736304" cy="1786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57754" y="742663"/>
            <a:ext cx="44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Музыкотерапия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7284" y="1206044"/>
            <a:ext cx="3185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лекарство, которое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слушают.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37796"/>
            <a:ext cx="6300192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логопедических занятиях можно использовать  следующие приёмы музыкотерапии: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-Прослушивание музыкальных произведений, например, во время штриховки или рисования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-Ритмические движения под музыку.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-Сочетание музыки с работой по развитию ручного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музыкальное сопровождение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64450"/>
            <a:ext cx="8820472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Наибольшим возбуждающим воздействием обладает: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 Вагнера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оперетты Оффенбаха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«Болеро» Равеля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«Весна священная» Стравинского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«Каприз № 24»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Паганини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связано с нарастающим ритмом. Эти мелодии должны использоваться в работе с вялыми,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паретичными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Успокаивающее, уравновешивающее действие на нервную систему оказывают:</a:t>
            </a:r>
            <a:endParaRPr lang="ru-RU" sz="1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Франсиса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Гойи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«Времена года» Чайковского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«Лунная соната» Бетховена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фонограмма пения птиц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5" y="3023675"/>
            <a:ext cx="2709637" cy="180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92972"/>
            <a:ext cx="1145809" cy="165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81" y="5672929"/>
            <a:ext cx="1646312" cy="109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30304"/>
            <a:ext cx="4211960" cy="470959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Арт-терапевтические технологии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673983"/>
            <a:ext cx="44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Изо-терапия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анятия изотерапи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92" y="1269922"/>
            <a:ext cx="2703195" cy="1688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843808" y="1206044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изо-терапии, используемые для развития речи: техника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пальцевая живопись; рисование мягкой бумагой; рисование тычком жёсткой полусухой кистью; рисование на стекле;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рисование на манке; техника рисования листьями, палочками, камушками и т. п. ; техника отпечатывания ватой; техника «оттиск пробками»; рисование ладонями.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2481"/>
          <a:stretch/>
        </p:blipFill>
        <p:spPr>
          <a:xfrm>
            <a:off x="411041" y="5033875"/>
            <a:ext cx="2448272" cy="1654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3401621"/>
            <a:ext cx="2952328" cy="147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Новая папка\SAM_34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363" y="5081097"/>
            <a:ext cx="1859842" cy="160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74" y="3783375"/>
            <a:ext cx="2626582" cy="2188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2" y="3134493"/>
            <a:ext cx="1527726" cy="172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35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029474"/>
            <a:ext cx="7704856" cy="3768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14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Новая папка\SAM_3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664" y="3971000"/>
            <a:ext cx="3424335" cy="2568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10352" y="5967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124" y="1201718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строит работу следующим образом: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берут игрушки и предметы определенных цветов, выполняют с ними разные действия и моделируют ситуации;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обговаривают проделанную работу с многократным повторением нужных звуков.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особых цветовых пристрастий;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чувствительности и восприимчивости;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и углубление восприятия цветовой гаммы;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возможностей управления эмоционально-волевыми процессами;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озрастание интереса к познавательной деятельности.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91592"/>
            <a:ext cx="2546090" cy="2547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000" r="2750" b="8000"/>
          <a:stretch/>
        </p:blipFill>
        <p:spPr>
          <a:xfrm>
            <a:off x="6012160" y="2122640"/>
            <a:ext cx="1670257" cy="1095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ятиугольник 10"/>
          <p:cNvSpPr/>
          <p:nvPr/>
        </p:nvSpPr>
        <p:spPr>
          <a:xfrm>
            <a:off x="4632" y="142130"/>
            <a:ext cx="4320480" cy="484632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/>
              <a:t>Арт-терапевтические технологии</a:t>
            </a:r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84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1201</TotalTime>
  <Words>1347</Words>
  <Application>Microsoft Office PowerPoint</Application>
  <PresentationFormat>Экран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Calibri</vt:lpstr>
      <vt:lpstr>Constantia</vt:lpstr>
      <vt:lpstr>Courier New</vt:lpstr>
      <vt:lpstr>Symbol</vt:lpstr>
      <vt:lpstr>Tahoma</vt:lpstr>
      <vt:lpstr>Times New Roman</vt:lpstr>
      <vt:lpstr>Wingdings</vt:lpstr>
      <vt:lpstr>Wingdings 2</vt:lpstr>
      <vt:lpstr>Поток</vt:lpstr>
      <vt:lpstr> Современные логопедические технологии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казаховеды ясли сад2</dc:creator>
  <cp:lastModifiedBy>Елена Захарова</cp:lastModifiedBy>
  <cp:revision>96</cp:revision>
  <dcterms:created xsi:type="dcterms:W3CDTF">2015-02-25T04:35:52Z</dcterms:created>
  <dcterms:modified xsi:type="dcterms:W3CDTF">2018-10-02T20:02:03Z</dcterms:modified>
</cp:coreProperties>
</file>