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4" r:id="rId1"/>
  </p:sldMasterIdLst>
  <p:sldIdLst>
    <p:sldId id="302" r:id="rId2"/>
    <p:sldId id="303" r:id="rId3"/>
    <p:sldId id="304" r:id="rId4"/>
    <p:sldId id="307" r:id="rId5"/>
    <p:sldId id="317" r:id="rId6"/>
    <p:sldId id="306" r:id="rId7"/>
    <p:sldId id="311" r:id="rId8"/>
    <p:sldId id="312" r:id="rId9"/>
    <p:sldId id="313" r:id="rId10"/>
    <p:sldId id="314" r:id="rId11"/>
    <p:sldId id="318" r:id="rId12"/>
    <p:sldId id="319" r:id="rId13"/>
    <p:sldId id="315" r:id="rId14"/>
    <p:sldId id="316" r:id="rId15"/>
    <p:sldId id="321" r:id="rId16"/>
    <p:sldId id="32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91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4530"/>
            <a:ext cx="6858000" cy="2387600"/>
          </a:xfrm>
        </p:spPr>
        <p:txBody>
          <a:bodyPr anchor="b">
            <a:normAutofit/>
          </a:bodyPr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DBB9-2963-4044-ACD1-E08C861221F2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4DA-B6C9-43E2-815F-11D150B46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863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DBB9-2963-4044-ACD1-E08C861221F2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4DA-B6C9-43E2-815F-11D150B46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265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0363"/>
            <a:ext cx="5800725" cy="58118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DBB9-2963-4044-ACD1-E08C861221F2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4DA-B6C9-43E2-815F-11D150B46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00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DBB9-2963-4044-ACD1-E08C861221F2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4DA-B6C9-43E2-815F-11D150B46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60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12423"/>
            <a:ext cx="7886700" cy="2851208"/>
          </a:xfrm>
        </p:spPr>
        <p:txBody>
          <a:bodyPr anchor="b">
            <a:normAutofit/>
          </a:bodyPr>
          <a:lstStyle>
            <a:lvl1pPr>
              <a:defRPr sz="45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52634"/>
            <a:ext cx="78867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DBB9-2963-4044-ACD1-E08C861221F2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4DA-B6C9-43E2-815F-11D150B46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9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845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86200" cy="435133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DBB9-2963-4044-ACD1-E08C861221F2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4DA-B6C9-43E2-815F-11D150B46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950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681851"/>
            <a:ext cx="386715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45" y="2507551"/>
            <a:ext cx="3867150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851"/>
            <a:ext cx="38862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7551"/>
            <a:ext cx="3886201" cy="3680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DBB9-2963-4044-ACD1-E08C861221F2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4DA-B6C9-43E2-815F-11D150B460F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5427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DBB9-2963-4044-ACD1-E08C861221F2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4DA-B6C9-43E2-815F-11D150B460FF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351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DBB9-2963-4044-ACD1-E08C861221F2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4DA-B6C9-43E2-815F-11D150B46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436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DBB9-2963-4044-ACD1-E08C861221F2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4DA-B6C9-43E2-815F-11D150B46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57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17DBB9-2963-4044-ACD1-E08C861221F2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814DA-B6C9-43E2-815F-11D150B46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580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8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845" y="365760"/>
            <a:ext cx="78867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845" y="1828801"/>
            <a:ext cx="78867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717DBB9-2963-4044-ACD1-E08C861221F2}" type="datetimeFigureOut">
              <a:rPr lang="ru-RU" smtClean="0"/>
              <a:t>30.05.2018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63145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814DA-B6C9-43E2-815F-11D150B460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8892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28900" y="5171090"/>
            <a:ext cx="3850728" cy="1102710"/>
          </a:xfrm>
        </p:spPr>
        <p:txBody>
          <a:bodyPr>
            <a:normAutofit fontScale="32500" lnSpcReduction="20000"/>
          </a:bodyPr>
          <a:lstStyle/>
          <a:p>
            <a:r>
              <a:rPr lang="ru-RU" altLang="ru-RU" sz="1800" dirty="0" smtClean="0">
                <a:solidFill>
                  <a:srgbClr val="002060"/>
                </a:solidFill>
                <a:ea typeface="+mj-ea"/>
                <a:cs typeface="+mj-cs"/>
              </a:rPr>
              <a:t>                                                                       </a:t>
            </a:r>
          </a:p>
          <a:p>
            <a:pPr algn="ctr"/>
            <a:r>
              <a:rPr lang="ru-RU" altLang="ru-RU" sz="6400" dirty="0" smtClean="0">
                <a:solidFill>
                  <a:srgbClr val="002060"/>
                </a:solidFill>
                <a:ea typeface="+mj-ea"/>
                <a:cs typeface="+mj-cs"/>
              </a:rPr>
              <a:t>                                                                                                                    </a:t>
            </a:r>
            <a:r>
              <a:rPr lang="ru-RU" altLang="ru-RU" sz="5500" dirty="0" smtClean="0">
                <a:solidFill>
                  <a:srgbClr val="002060"/>
                </a:solidFill>
                <a:ea typeface="+mj-ea"/>
                <a:cs typeface="+mj-cs"/>
              </a:rPr>
              <a:t>Новосибирская область </a:t>
            </a:r>
          </a:p>
          <a:p>
            <a:pPr algn="ctr"/>
            <a:r>
              <a:rPr lang="ru-RU" altLang="ru-RU" sz="5500" dirty="0" smtClean="0">
                <a:solidFill>
                  <a:srgbClr val="002060"/>
                </a:solidFill>
                <a:ea typeface="+mj-ea"/>
                <a:cs typeface="+mj-cs"/>
              </a:rPr>
              <a:t> </a:t>
            </a:r>
            <a:r>
              <a:rPr lang="ru-RU" altLang="ru-RU" sz="5500" dirty="0">
                <a:solidFill>
                  <a:srgbClr val="002060"/>
                </a:solidFill>
                <a:ea typeface="+mj-ea"/>
                <a:cs typeface="+mj-cs"/>
              </a:rPr>
              <a:t>2018 г.</a:t>
            </a:r>
            <a:endParaRPr lang="ru-RU" sz="55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139825" y="711200"/>
            <a:ext cx="673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МКДОУ детский сад комбинированного вида «Лукоморье»</a:t>
            </a:r>
          </a:p>
          <a:p>
            <a:pPr algn="ctr"/>
            <a:r>
              <a:rPr lang="ru-RU" dirty="0">
                <a:solidFill>
                  <a:srgbClr val="C00000"/>
                </a:solidFill>
              </a:rPr>
              <a:t>п</a:t>
            </a:r>
            <a:r>
              <a:rPr lang="ru-RU" dirty="0" smtClean="0">
                <a:solidFill>
                  <a:srgbClr val="C00000"/>
                </a:solidFill>
              </a:rPr>
              <a:t>оселок Элитный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en-US" altLang="ru-RU" dirty="0" smtClean="0">
                <a:solidFill>
                  <a:srgbClr val="009900"/>
                </a:solidFill>
              </a:rPr>
              <a:t/>
            </a:r>
            <a:br>
              <a:rPr lang="en-US" altLang="ru-RU" dirty="0" smtClean="0">
                <a:solidFill>
                  <a:srgbClr val="009900"/>
                </a:solidFill>
              </a:rPr>
            </a:br>
            <a:r>
              <a:rPr lang="ru-RU" altLang="ru-RU" dirty="0" smtClean="0">
                <a:solidFill>
                  <a:srgbClr val="009900"/>
                </a:solidFill>
              </a:rPr>
              <a:t>                                   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114800" y="4211092"/>
            <a:ext cx="398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altLang="ru-RU" dirty="0">
                <a:solidFill>
                  <a:srgbClr val="002060"/>
                </a:solidFill>
              </a:rPr>
              <a:t>Подготовила: учитель-логопед  </a:t>
            </a:r>
          </a:p>
          <a:p>
            <a:r>
              <a:rPr lang="ru-RU" altLang="ru-RU" dirty="0">
                <a:solidFill>
                  <a:srgbClr val="002060"/>
                </a:solidFill>
              </a:rPr>
              <a:t>Шмакова Виктория Витальевна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39825" y="1911529"/>
            <a:ext cx="685650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>
                <a:solidFill>
                  <a:srgbClr val="165A22"/>
                </a:solidFill>
                <a:latin typeface="Comic Sans MS" panose="030F0702030302020204" pitchFamily="66" charset="0"/>
              </a:rPr>
              <a:t>Коррекция фонетико-фонематического недоразвития </a:t>
            </a:r>
            <a:r>
              <a:rPr lang="ru-RU" sz="3200" dirty="0" smtClean="0">
                <a:solidFill>
                  <a:srgbClr val="165A22"/>
                </a:solidFill>
                <a:latin typeface="Comic Sans MS" panose="030F0702030302020204" pitchFamily="66" charset="0"/>
              </a:rPr>
              <a:t>речи у дошкольников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3200" dirty="0"/>
              <a:t/>
            </a:r>
            <a:br>
              <a:rPr lang="ru-RU" sz="3200" dirty="0"/>
            </a:br>
            <a:r>
              <a:rPr lang="ru-RU" sz="2800"/>
              <a:t/>
            </a:r>
            <a:br>
              <a:rPr lang="ru-RU" sz="280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62659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8203" y="901874"/>
            <a:ext cx="8555275" cy="52750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	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Работа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 по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формированию фонематического        восприятия начинается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с 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развития слухового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внимания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и  слуховой памяти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	Неумение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вслушиваться в речь окружающих является одной  из причин неправильного звукопроизношения. 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Ребёнок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должен приобрести умение сравнивать свою собственную речь с речью окружающих и контролировать своё произношение.</a:t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6238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Этапы формирования фонематического восприятия: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1825624"/>
            <a:ext cx="8152095" cy="4362233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800" dirty="0" smtClean="0"/>
              <a:t>Узнавание неречевых звуков. </a:t>
            </a:r>
          </a:p>
          <a:p>
            <a:pPr marL="0" indent="0">
              <a:buNone/>
            </a:pPr>
            <a:r>
              <a:rPr lang="ru-RU" sz="2800" dirty="0" smtClean="0"/>
              <a:t>В</a:t>
            </a:r>
            <a:r>
              <a:rPr lang="ru-RU" sz="2800" dirty="0"/>
              <a:t> процессе специальных  игр и упражнений у детей развивают  способность узнавать </a:t>
            </a:r>
            <a:r>
              <a:rPr lang="ru-RU" sz="2800" dirty="0" smtClean="0"/>
              <a:t>и различать</a:t>
            </a:r>
            <a:r>
              <a:rPr lang="ru-RU" sz="2800" dirty="0"/>
              <a:t> </a:t>
            </a:r>
            <a:r>
              <a:rPr lang="ru-RU" sz="2800" dirty="0" smtClean="0"/>
              <a:t>неречевые</a:t>
            </a:r>
            <a:r>
              <a:rPr lang="ru-RU" sz="2800" dirty="0"/>
              <a:t> звуки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2. Различение одинаковых звуков, звукосочетаний и слов  по</a:t>
            </a:r>
            <a:r>
              <a:rPr lang="ru-RU" sz="2800" dirty="0"/>
              <a:t>  </a:t>
            </a:r>
            <a:r>
              <a:rPr lang="ru-RU" sz="2800" dirty="0" smtClean="0"/>
              <a:t>высоте, силе </a:t>
            </a:r>
            <a:r>
              <a:rPr lang="ru-RU" sz="2800" dirty="0"/>
              <a:t>и </a:t>
            </a:r>
            <a:r>
              <a:rPr lang="ru-RU" sz="2800" dirty="0" smtClean="0"/>
              <a:t>тембру</a:t>
            </a:r>
            <a:r>
              <a:rPr lang="ru-RU" sz="2800" dirty="0"/>
              <a:t>.</a:t>
            </a:r>
          </a:p>
          <a:p>
            <a:pPr marL="0" indent="0">
              <a:buNone/>
            </a:pPr>
            <a:r>
              <a:rPr lang="ru-RU" sz="2800" dirty="0" smtClean="0"/>
              <a:t>3. Различение слов, близких</a:t>
            </a:r>
            <a:r>
              <a:rPr lang="ru-RU" sz="2800" dirty="0"/>
              <a:t> по звуковому  составу</a:t>
            </a:r>
            <a:r>
              <a:rPr lang="ru-RU" sz="2800" dirty="0" smtClean="0"/>
              <a:t>.</a:t>
            </a:r>
          </a:p>
          <a:p>
            <a:pPr marL="0" indent="0">
              <a:buNone/>
            </a:pPr>
            <a:r>
              <a:rPr lang="ru-RU" sz="2800" dirty="0" smtClean="0"/>
              <a:t>4. Дифференциация  слогов (па - ба, да - та  и т.д.).</a:t>
            </a:r>
          </a:p>
          <a:p>
            <a:pPr marL="0" indent="0">
              <a:buNone/>
            </a:pPr>
            <a:r>
              <a:rPr lang="ru-RU" sz="2800" dirty="0" smtClean="0"/>
              <a:t>5. Дифференциация </a:t>
            </a:r>
            <a:r>
              <a:rPr lang="ru-RU" sz="2800" dirty="0"/>
              <a:t> </a:t>
            </a:r>
            <a:r>
              <a:rPr lang="ru-RU" sz="2800" dirty="0" smtClean="0"/>
              <a:t>фонем (звуков) родного</a:t>
            </a:r>
            <a:r>
              <a:rPr lang="ru-RU" sz="2800" dirty="0"/>
              <a:t> </a:t>
            </a:r>
            <a:r>
              <a:rPr lang="ru-RU" sz="2800" dirty="0" smtClean="0"/>
              <a:t>языка</a:t>
            </a:r>
            <a:r>
              <a:rPr lang="ru-RU" sz="2800" dirty="0"/>
              <a:t>.</a:t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67018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076" y="553016"/>
            <a:ext cx="8252305" cy="6098305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Задачей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последнего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этапа работы </a:t>
            </a: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является формирование у детей навыков  элементарного  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звукового анализа: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/>
              <a:t>- умения </a:t>
            </a:r>
            <a:r>
              <a:rPr lang="ru-RU" sz="4000" dirty="0"/>
              <a:t>определять количество слогов </a:t>
            </a:r>
            <a:r>
              <a:rPr lang="ru-RU" sz="4000" dirty="0" smtClean="0"/>
              <a:t>в слове</a:t>
            </a:r>
            <a:r>
              <a:rPr lang="ru-RU" sz="4000" dirty="0"/>
              <a:t>;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- отхлопывать и отстукивать ритм </a:t>
            </a:r>
            <a:r>
              <a:rPr lang="ru-RU" sz="4000" dirty="0"/>
              <a:t>слов разной </a:t>
            </a:r>
            <a:r>
              <a:rPr lang="ru-RU" sz="4000" dirty="0" smtClean="0"/>
              <a:t>слоговой </a:t>
            </a:r>
            <a:r>
              <a:rPr lang="ru-RU" sz="4000" dirty="0"/>
              <a:t>структуры;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- выделять ударный слог</a:t>
            </a:r>
            <a:r>
              <a:rPr lang="ru-RU" sz="4000" dirty="0"/>
              <a:t>; 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- проводить </a:t>
            </a:r>
            <a:r>
              <a:rPr lang="ru-RU" sz="4000" dirty="0"/>
              <a:t>анализ </a:t>
            </a:r>
            <a:r>
              <a:rPr lang="ru-RU" sz="4000" dirty="0" smtClean="0"/>
              <a:t>гласных и согласных</a:t>
            </a:r>
            <a:r>
              <a:rPr lang="ru-RU" sz="4000" dirty="0"/>
              <a:t> </a:t>
            </a:r>
            <a:r>
              <a:rPr lang="ru-RU" sz="4000" dirty="0" smtClean="0"/>
              <a:t> звуков</a:t>
            </a:r>
            <a:r>
              <a:rPr lang="ru-RU" sz="4000" dirty="0"/>
              <a:t>.</a:t>
            </a:r>
            <a:br>
              <a:rPr lang="ru-RU" sz="4000" dirty="0"/>
            </a:br>
            <a:r>
              <a:rPr lang="ru-RU" sz="4000" dirty="0" smtClean="0"/>
              <a:t>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38837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Игровые упражнения для развития фонематических процессов: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28650" y="1690690"/>
            <a:ext cx="7280316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Подпрыгни (прохлопай) столько 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раз, сколько звуков в заданном слове</a:t>
            </a:r>
            <a:r>
              <a:rPr lang="ru-R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- добавь 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последний звук к слогу и скажи целое слово (до-дом, 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сы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-сын, сыр</a:t>
            </a:r>
            <a:r>
              <a:rPr lang="ru-R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…);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-добавь первый звук слова, п</a:t>
            </a:r>
            <a:r>
              <a:rPr lang="ru-R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роизнеси целое слово (…</a:t>
            </a:r>
            <a:r>
              <a:rPr lang="ru-RU" sz="2800" dirty="0" err="1">
                <a:ea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-ток, сок</a:t>
            </a:r>
            <a:r>
              <a:rPr lang="ru-R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, бок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…); </a:t>
            </a:r>
            <a:endParaRPr lang="ru-RU" sz="2800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назови </a:t>
            </a:r>
            <a:r>
              <a:rPr lang="ru-RU" sz="28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слово</a:t>
            </a:r>
            <a:r>
              <a:rPr lang="ru-RU" sz="2800" dirty="0">
                <a:ea typeface="Times New Roman" panose="02020603050405020304" pitchFamily="18" charset="0"/>
                <a:cs typeface="Times New Roman" panose="02020603050405020304" pitchFamily="18" charset="0"/>
              </a:rPr>
              <a:t>, в котором 1-ый звук – гласный (ум); </a:t>
            </a:r>
            <a:endParaRPr lang="ru-RU" sz="2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800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srgbClr val="444444"/>
                </a:solidFill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7433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3359" y="288100"/>
            <a:ext cx="8101991" cy="1402590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Игровые упражнения для развития фонематических процессов: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3359" y="1503122"/>
            <a:ext cx="8480120" cy="499788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 smtClean="0"/>
              <a:t>- </a:t>
            </a:r>
            <a:r>
              <a:rPr lang="ru-RU" sz="2600" dirty="0"/>
              <a:t>назови слово, в котором 2-ой звук - гласный А (мама</a:t>
            </a:r>
            <a:r>
              <a:rPr lang="ru-RU" sz="2600" dirty="0" smtClean="0"/>
              <a:t>);</a:t>
            </a:r>
          </a:p>
          <a:p>
            <a:pPr marL="0" indent="0">
              <a:buNone/>
            </a:pPr>
            <a:r>
              <a:rPr lang="ru-RU" sz="2600" dirty="0" smtClean="0"/>
              <a:t>-</a:t>
            </a:r>
            <a:r>
              <a:rPr lang="ru-RU" sz="2600" dirty="0"/>
              <a:t>пройди столько шагов, сколько согласных в слове РОТ (2 шага</a:t>
            </a:r>
            <a:r>
              <a:rPr lang="ru-RU" sz="2600" dirty="0" smtClean="0"/>
              <a:t>);</a:t>
            </a:r>
          </a:p>
          <a:p>
            <a:pPr marL="0" indent="0">
              <a:buNone/>
            </a:pPr>
            <a:r>
              <a:rPr lang="ru-RU" sz="2600" dirty="0" smtClean="0"/>
              <a:t> </a:t>
            </a:r>
            <a:r>
              <a:rPr lang="ru-RU" sz="2600" dirty="0"/>
              <a:t>-назови слово, в котором 2-ой звук – твёрдый согласный (слон</a:t>
            </a:r>
            <a:r>
              <a:rPr lang="ru-RU" sz="2600" dirty="0" smtClean="0"/>
              <a:t>);</a:t>
            </a:r>
          </a:p>
          <a:p>
            <a:pPr marL="0" indent="0">
              <a:buNone/>
            </a:pPr>
            <a:r>
              <a:rPr lang="ru-RU" sz="2600" dirty="0" smtClean="0"/>
              <a:t>- «</a:t>
            </a:r>
            <a:r>
              <a:rPr lang="ru-RU" sz="2600" dirty="0"/>
              <a:t>Поймай звук»: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а</a:t>
            </a:r>
            <a:r>
              <a:rPr lang="ru-RU" sz="2600" dirty="0"/>
              <a:t>) взрослый произносит звуки, а ребёнок, услышав заданный звук, хлопает в ладоши;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б</a:t>
            </a:r>
            <a:r>
              <a:rPr lang="ru-RU" sz="2600" dirty="0"/>
              <a:t>) взрослый называет слова, а ребёнок, услышав слово с заданным звуком, хлопает в ладоши; </a:t>
            </a:r>
            <a:endParaRPr lang="ru-RU" sz="2600" dirty="0" smtClean="0"/>
          </a:p>
          <a:p>
            <a:pPr marL="0" indent="0">
              <a:buNone/>
            </a:pPr>
            <a:r>
              <a:rPr lang="ru-RU" sz="2600" dirty="0" smtClean="0"/>
              <a:t>- «</a:t>
            </a:r>
            <a:r>
              <a:rPr lang="ru-RU" sz="2600" dirty="0" err="1"/>
              <a:t>Звукоед</a:t>
            </a:r>
            <a:r>
              <a:rPr lang="ru-RU" sz="2600" dirty="0" smtClean="0"/>
              <a:t>» - </a:t>
            </a:r>
            <a:r>
              <a:rPr lang="ru-RU" sz="2600" dirty="0"/>
              <a:t>взрослый произносит слова, пропуская заданный звук, а ребёнок «возвращает звук на место», произнося слова правильно (…</a:t>
            </a:r>
            <a:r>
              <a:rPr lang="ru-RU" sz="2600" dirty="0" err="1"/>
              <a:t>тул</a:t>
            </a:r>
            <a:r>
              <a:rPr lang="ru-RU" sz="2600" dirty="0"/>
              <a:t>-стул, …он-сон, …</a:t>
            </a:r>
            <a:r>
              <a:rPr lang="ru-RU" sz="2600" dirty="0" err="1"/>
              <a:t>такан</a:t>
            </a:r>
            <a:r>
              <a:rPr lang="ru-RU" sz="2600" dirty="0"/>
              <a:t>-стакан).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94359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3879" y="365126"/>
            <a:ext cx="7979079" cy="508369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	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Умение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</a:rPr>
              <a:t>слышать каждый звук в слове, умение анализировать звуковой состав слова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4000" dirty="0"/>
              <a:t>– </a:t>
            </a:r>
            <a:r>
              <a:rPr lang="ru-RU" sz="4000" dirty="0" smtClean="0"/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является </a:t>
            </a:r>
            <a:r>
              <a:rPr lang="ru-RU" sz="4000" dirty="0">
                <a:solidFill>
                  <a:srgbClr val="FF0000"/>
                </a:solidFill>
              </a:rPr>
              <a:t>важнейшей предпосылкой для успешного обучения </a:t>
            </a:r>
            <a:r>
              <a:rPr lang="ru-RU" sz="4000" dirty="0" smtClean="0">
                <a:solidFill>
                  <a:srgbClr val="FF0000"/>
                </a:solidFill>
              </a:rPr>
              <a:t>грамоте.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6315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9972" y="1166648"/>
            <a:ext cx="6770573" cy="3547242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endParaRPr lang="ru-RU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295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/>
              <a:t>« Ясный выговор слова, чтобы каждый из звуков был слышен, и чуткое ухо в различении этих звуков - вот главные основания обучения грамоте </a:t>
            </a:r>
            <a:r>
              <a:rPr lang="ru-RU" sz="3600" dirty="0" smtClean="0"/>
              <a:t>».</a:t>
            </a:r>
          </a:p>
          <a:p>
            <a:pPr marL="0" indent="0" algn="r">
              <a:buNone/>
            </a:pPr>
            <a:r>
              <a:rPr lang="ru-RU" sz="3600" dirty="0" smtClean="0"/>
              <a:t>                                                                                                                             К</a:t>
            </a:r>
            <a:r>
              <a:rPr lang="ru-RU" sz="3600" dirty="0"/>
              <a:t>. Д. Ушинский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528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711777" y="2835649"/>
            <a:ext cx="2481943" cy="148441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Фонематический </a:t>
            </a:r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слух</a:t>
            </a:r>
          </a:p>
          <a:p>
            <a:pPr algn="ctr"/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331028" y="4707021"/>
            <a:ext cx="2481943" cy="148441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Фонематическое восприятие</a:t>
            </a:r>
          </a:p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5812971" y="2835649"/>
            <a:ext cx="2481943" cy="148441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Фонематические представления</a:t>
            </a:r>
          </a:p>
          <a:p>
            <a:pPr algn="ctr"/>
            <a:endParaRPr lang="ru-RU" sz="1600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93720" y="498764"/>
            <a:ext cx="2619251" cy="1355984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Фонематические процессы</a:t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включают</a:t>
            </a:r>
            <a:r>
              <a:rPr lang="ru-RU" dirty="0"/>
              <a:t>: </a:t>
            </a:r>
          </a:p>
        </p:txBody>
      </p:sp>
      <p:cxnSp>
        <p:nvCxnSpPr>
          <p:cNvPr id="17" name="Прямая со стрелкой 16"/>
          <p:cNvCxnSpPr>
            <a:endCxn id="3" idx="7"/>
          </p:cNvCxnSpPr>
          <p:nvPr/>
        </p:nvCxnSpPr>
        <p:spPr>
          <a:xfrm flipH="1">
            <a:off x="2830248" y="1964179"/>
            <a:ext cx="1741751" cy="1088858"/>
          </a:xfrm>
          <a:prstGeom prst="straightConnector1">
            <a:avLst/>
          </a:prstGeom>
          <a:ln w="114300">
            <a:solidFill>
              <a:schemeClr val="accent2">
                <a:lumMod val="75000"/>
              </a:schemeClr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endCxn id="8" idx="0"/>
          </p:cNvCxnSpPr>
          <p:nvPr/>
        </p:nvCxnSpPr>
        <p:spPr>
          <a:xfrm>
            <a:off x="4571999" y="1909463"/>
            <a:ext cx="1" cy="2797558"/>
          </a:xfrm>
          <a:prstGeom prst="straightConnector1">
            <a:avLst/>
          </a:prstGeom>
          <a:ln w="1143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endCxn id="9" idx="1"/>
          </p:cNvCxnSpPr>
          <p:nvPr/>
        </p:nvCxnSpPr>
        <p:spPr>
          <a:xfrm>
            <a:off x="4571999" y="1964179"/>
            <a:ext cx="1604444" cy="1088858"/>
          </a:xfrm>
          <a:prstGeom prst="straightConnector1">
            <a:avLst/>
          </a:prstGeom>
          <a:ln w="114300">
            <a:solidFill>
              <a:schemeClr val="accent2">
                <a:lumMod val="75000"/>
              </a:schemeClr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9236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5343" y="863890"/>
            <a:ext cx="6650182" cy="282696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ЗАКОН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ВОСПРИЯТИЯ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ФОНЕМ</a:t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З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акон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восприятия звучащей стороны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речи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доказал, что единицей развития детской речи является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фонема.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2722" y="3878902"/>
            <a:ext cx="1495425" cy="16383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268103" y="5517202"/>
            <a:ext cx="25246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/>
              <a:t>Л.С. Выготский </a:t>
            </a:r>
          </a:p>
        </p:txBody>
      </p:sp>
    </p:spTree>
    <p:extLst>
      <p:ext uri="{BB962C8B-B14F-4D97-AF65-F5344CB8AC3E}">
        <p14:creationId xmlns:p14="http://schemas.microsoft.com/office/powerpoint/2010/main" val="952866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Скругленный прямоугольник 9"/>
          <p:cNvSpPr/>
          <p:nvPr/>
        </p:nvSpPr>
        <p:spPr>
          <a:xfrm>
            <a:off x="3331267" y="1139954"/>
            <a:ext cx="2619251" cy="815088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Фонематический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слух включает</a:t>
            </a:r>
            <a:r>
              <a:rPr lang="ru-RU" dirty="0"/>
              <a:t>: </a:t>
            </a:r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2899142" y="2066795"/>
            <a:ext cx="1741751" cy="1088858"/>
          </a:xfrm>
          <a:prstGeom prst="straightConnector1">
            <a:avLst/>
          </a:prstGeom>
          <a:ln w="114300">
            <a:solidFill>
              <a:schemeClr val="accent2">
                <a:lumMod val="75000"/>
              </a:schemeClr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571999" y="2066795"/>
            <a:ext cx="0" cy="986242"/>
          </a:xfrm>
          <a:prstGeom prst="straightConnector1">
            <a:avLst/>
          </a:prstGeom>
          <a:ln w="1143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4571999" y="2066795"/>
            <a:ext cx="1604444" cy="986242"/>
          </a:xfrm>
          <a:prstGeom prst="straightConnector1">
            <a:avLst/>
          </a:prstGeom>
          <a:ln w="114300">
            <a:solidFill>
              <a:schemeClr val="accent2">
                <a:lumMod val="75000"/>
              </a:schemeClr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 flipH="1">
            <a:off x="789141" y="3162468"/>
            <a:ext cx="2215994" cy="22171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/>
              <a:t>Способность определять наличие или отсутствие данного звука в слове</a:t>
            </a:r>
            <a:endParaRPr lang="ru-RU" dirty="0"/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6334" y="3162468"/>
            <a:ext cx="2231329" cy="2238713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8862" y="3162468"/>
            <a:ext cx="2231329" cy="2225233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3456334" y="3155653"/>
            <a:ext cx="224385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lt1"/>
                </a:solidFill>
              </a:rPr>
              <a:t>Способность различать слова, состоящие из одних и тех же звуков, расположенных в разной последовательности </a:t>
            </a:r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 rot="10800000" flipV="1">
            <a:off x="6325643" y="3306871"/>
            <a:ext cx="2044547" cy="2094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defRPr/>
            </a:pPr>
            <a:r>
              <a:rPr lang="ru-RU" b="1" dirty="0" smtClean="0">
                <a:solidFill>
                  <a:schemeClr val="lt1"/>
                </a:solidFill>
              </a:rPr>
              <a:t>Способность </a:t>
            </a:r>
            <a:r>
              <a:rPr lang="ru-RU" b="1" dirty="0">
                <a:solidFill>
                  <a:schemeClr val="lt1"/>
                </a:solidFill>
              </a:rPr>
              <a:t>различать слова близкие по звучанию, но разные по значению </a:t>
            </a:r>
            <a:endParaRPr lang="ru-RU" b="1" dirty="0" smtClean="0">
              <a:solidFill>
                <a:schemeClr val="lt1"/>
              </a:solidFill>
            </a:endParaRPr>
          </a:p>
          <a:p>
            <a:pPr lvl="0" defTabSz="685800">
              <a:defRPr/>
            </a:pPr>
            <a:r>
              <a:rPr lang="ru-RU" b="1" dirty="0" smtClean="0">
                <a:solidFill>
                  <a:schemeClr val="lt1"/>
                </a:solidFill>
              </a:rPr>
              <a:t>(</a:t>
            </a:r>
            <a:r>
              <a:rPr lang="ru-RU" b="1" dirty="0">
                <a:solidFill>
                  <a:schemeClr val="lt1"/>
                </a:solidFill>
              </a:rPr>
              <a:t>коза-коса) 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38827" y="288100"/>
            <a:ext cx="8004132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Фонематический слух – способность различать и узнавать звуки речи. </a:t>
            </a:r>
            <a:b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242847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/>
            </a:r>
            <a:br>
              <a:rPr lang="ru-RU" u="sng" dirty="0"/>
            </a:br>
            <a:r>
              <a:rPr lang="ru-RU" sz="2700" b="1" dirty="0" smtClean="0">
                <a:solidFill>
                  <a:schemeClr val="accent1">
                    <a:lumMod val="50000"/>
                  </a:schemeClr>
                </a:solidFill>
              </a:rPr>
              <a:t>Фонематическое </a:t>
            </a:r>
            <a:r>
              <a:rPr lang="ru-RU" sz="2700" b="1" dirty="0">
                <a:solidFill>
                  <a:schemeClr val="accent1">
                    <a:lumMod val="50000"/>
                  </a:schemeClr>
                </a:solidFill>
              </a:rPr>
              <a:t>восприятие- специальные умственные действия по различению фонем (звуков) и установлению звуковой структуры слова.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" name="Объект 15"/>
          <p:cNvSpPr>
            <a:spLocks noGrp="1"/>
          </p:cNvSpPr>
          <p:nvPr>
            <p:ph idx="1"/>
          </p:nvPr>
        </p:nvSpPr>
        <p:spPr>
          <a:xfrm>
            <a:off x="628649" y="3957319"/>
            <a:ext cx="7886701" cy="2430955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331267" y="1697503"/>
            <a:ext cx="2543440" cy="124342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Фонематическое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восприятие включает</a:t>
            </a:r>
            <a:r>
              <a:rPr lang="ru-RU" dirty="0"/>
              <a:t>: </a:t>
            </a:r>
          </a:p>
        </p:txBody>
      </p:sp>
      <p:cxnSp>
        <p:nvCxnSpPr>
          <p:cNvPr id="6" name="Прямая со стрелкой 5"/>
          <p:cNvCxnSpPr/>
          <p:nvPr/>
        </p:nvCxnSpPr>
        <p:spPr>
          <a:xfrm flipH="1">
            <a:off x="2899143" y="2963934"/>
            <a:ext cx="1741750" cy="993385"/>
          </a:xfrm>
          <a:prstGeom prst="straightConnector1">
            <a:avLst/>
          </a:prstGeom>
          <a:ln w="114300">
            <a:solidFill>
              <a:schemeClr val="accent2">
                <a:lumMod val="75000"/>
              </a:schemeClr>
            </a:solidFill>
            <a:headEnd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571998" y="2963934"/>
            <a:ext cx="0" cy="986242"/>
          </a:xfrm>
          <a:prstGeom prst="straightConnector1">
            <a:avLst/>
          </a:prstGeom>
          <a:ln w="114300"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640893" y="2963934"/>
            <a:ext cx="1535550" cy="890769"/>
          </a:xfrm>
          <a:prstGeom prst="straightConnector1">
            <a:avLst/>
          </a:prstGeom>
          <a:ln w="114300">
            <a:solidFill>
              <a:schemeClr val="accent2">
                <a:lumMod val="75000"/>
              </a:schemeClr>
            </a:solidFill>
            <a:headEnd type="none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Скругленный прямоугольник 8"/>
          <p:cNvSpPr/>
          <p:nvPr/>
        </p:nvSpPr>
        <p:spPr>
          <a:xfrm flipH="1">
            <a:off x="683148" y="4069072"/>
            <a:ext cx="2215994" cy="22171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6334" y="3964134"/>
            <a:ext cx="2231329" cy="223871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1387" y="3977615"/>
            <a:ext cx="2231329" cy="2225233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 rot="10800000" flipV="1">
            <a:off x="6325643" y="4971025"/>
            <a:ext cx="20445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defRPr/>
            </a:pPr>
            <a:r>
              <a:rPr lang="ru-RU" b="1" dirty="0">
                <a:solidFill>
                  <a:schemeClr val="lt1"/>
                </a:solidFill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27170" y="4148520"/>
            <a:ext cx="19285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lt1"/>
                </a:solidFill>
              </a:rPr>
              <a:t>умение определять линейную последовательность звуков в слове</a:t>
            </a:r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3509697" y="4148521"/>
            <a:ext cx="205186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lt1"/>
                </a:solidFill>
              </a:rPr>
              <a:t>умение определять позицию звука в слове по отношению к его началу, середине или концу 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 rot="10800000" flipV="1">
            <a:off x="6325642" y="4276833"/>
            <a:ext cx="17411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685800">
              <a:defRPr/>
            </a:pPr>
            <a:r>
              <a:rPr lang="ru-RU" b="1" dirty="0">
                <a:solidFill>
                  <a:schemeClr val="lt1"/>
                </a:solidFill>
              </a:rPr>
              <a:t>осознание или подсчет количества звуков в </a:t>
            </a:r>
            <a:r>
              <a:rPr lang="ru-RU" b="1" dirty="0" smtClean="0">
                <a:solidFill>
                  <a:schemeClr val="lt1"/>
                </a:solidFill>
              </a:rPr>
              <a:t>слове</a:t>
            </a:r>
            <a:r>
              <a:rPr lang="ru-RU" b="1" dirty="0">
                <a:solidFill>
                  <a:schemeClr val="lt1"/>
                </a:solidFill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896395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80010"/>
            <a:ext cx="8026835" cy="2751497"/>
          </a:xfrm>
        </p:spPr>
        <p:txBody>
          <a:bodyPr>
            <a:norm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Умение слышать каждый отдельный звук в слове, чётко отделять его от рядом стоящего, знать из каких звуков состоит слово, то есть умение анализировать звуковой состав слова, </a:t>
            </a:r>
            <a:r>
              <a:rPr lang="ru-RU" sz="2800" dirty="0">
                <a:solidFill>
                  <a:srgbClr val="C00000"/>
                </a:solidFill>
              </a:rPr>
              <a:t>является важнейшей предпосылкой для правильного обучения грамоте. </a:t>
            </a:r>
            <a:r>
              <a:rPr lang="ru-RU" sz="2400" dirty="0">
                <a:solidFill>
                  <a:srgbClr val="C00000"/>
                </a:solidFill>
              </a:rPr>
              <a:t/>
            </a:r>
            <a:br>
              <a:rPr lang="ru-RU" sz="2400" dirty="0">
                <a:solidFill>
                  <a:srgbClr val="C00000"/>
                </a:solidFill>
              </a:rPr>
            </a:b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49" y="2893512"/>
            <a:ext cx="7648451" cy="3283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Нарушение фонематического восприятия мешает детям овладеть в нужной степени : 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14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словарным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запасом 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грамматическим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строем </a:t>
            </a:r>
            <a:endParaRPr lang="ru-RU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тормозит 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развитие связной речи </a:t>
            </a:r>
          </a:p>
        </p:txBody>
      </p:sp>
    </p:spTree>
    <p:extLst>
      <p:ext uri="{BB962C8B-B14F-4D97-AF65-F5344CB8AC3E}">
        <p14:creationId xmlns:p14="http://schemas.microsoft.com/office/powerpoint/2010/main" val="2606555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567559"/>
            <a:ext cx="7886700" cy="56094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У детей с нарушением фонематического восприятия наблюдаются:</a:t>
            </a:r>
          </a:p>
          <a:p>
            <a:pPr marL="0" indent="0">
              <a:buNone/>
            </a:pPr>
            <a:endParaRPr lang="ru-RU" sz="3200" dirty="0"/>
          </a:p>
          <a:p>
            <a:pPr marL="0" indent="0">
              <a:buNone/>
            </a:pP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1981960"/>
            <a:ext cx="725582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>
                <a:ea typeface="Times New Roman" panose="02020603050405020304" pitchFamily="18" charset="0"/>
              </a:rPr>
              <a:t>н</a:t>
            </a:r>
            <a:r>
              <a:rPr lang="ru-RU" sz="2800" dirty="0" smtClean="0">
                <a:ea typeface="Times New Roman" panose="02020603050405020304" pitchFamily="18" charset="0"/>
              </a:rPr>
              <a:t>ечеткое различение фонем(звуков) в собственной и чужой речи;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ea typeface="Times New Roman" panose="02020603050405020304" pitchFamily="18" charset="0"/>
              </a:rPr>
              <a:t> затруднения </a:t>
            </a:r>
            <a:r>
              <a:rPr lang="ru-RU" sz="2800" dirty="0">
                <a:ea typeface="Times New Roman" panose="02020603050405020304" pitchFamily="18" charset="0"/>
              </a:rPr>
              <a:t>при дифференциации акустически близких звуков (например: В-ВЬ, Б-П, З-Ж и т.д</a:t>
            </a:r>
            <a:r>
              <a:rPr lang="ru-RU" sz="2800" dirty="0" smtClean="0">
                <a:ea typeface="Times New Roman" panose="02020603050405020304" pitchFamily="18" charset="0"/>
              </a:rPr>
              <a:t>.);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ea typeface="Times New Roman" panose="02020603050405020304" pitchFamily="18" charset="0"/>
              </a:rPr>
              <a:t> </a:t>
            </a:r>
            <a:r>
              <a:rPr lang="ru-RU" sz="2800" dirty="0">
                <a:ea typeface="Times New Roman" panose="02020603050405020304" pitchFamily="18" charset="0"/>
              </a:rPr>
              <a:t>неумение определить место, количество и последовательность слов в предложении, слогов и звуков в словах; </a:t>
            </a:r>
            <a:endParaRPr lang="ru-RU" sz="2800" dirty="0" smtClean="0">
              <a:ea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 smtClean="0">
                <a:ea typeface="Times New Roman" panose="02020603050405020304" pitchFamily="18" charset="0"/>
              </a:rPr>
              <a:t>невозможность </a:t>
            </a:r>
            <a:r>
              <a:rPr lang="ru-RU" sz="2800" dirty="0">
                <a:ea typeface="Times New Roman" panose="02020603050405020304" pitchFamily="18" charset="0"/>
              </a:rPr>
              <a:t>подобрать слово с определённым количеством слогов или с определённым звуком.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61439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</a:rPr>
              <a:t>При чтении типичны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ошибки: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/>
              <a:t> </a:t>
            </a:r>
            <a:r>
              <a:rPr lang="ru-RU" sz="3200" dirty="0" smtClean="0"/>
              <a:t>трудности </a:t>
            </a:r>
            <a:r>
              <a:rPr lang="ru-RU" sz="3200" dirty="0"/>
              <a:t>слияния звуков в слоги и слова </a:t>
            </a:r>
            <a:r>
              <a:rPr lang="ru-RU" sz="3200" dirty="0" smtClean="0"/>
              <a:t>;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взаимные замены фонетически или </a:t>
            </a:r>
            <a:r>
              <a:rPr lang="ru-RU" sz="3200" dirty="0" err="1"/>
              <a:t>артикуляционно</a:t>
            </a:r>
            <a:r>
              <a:rPr lang="ru-RU" sz="3200" dirty="0"/>
              <a:t> близких согласных звуков </a:t>
            </a:r>
            <a:r>
              <a:rPr lang="ru-RU" sz="3200" dirty="0" smtClean="0"/>
              <a:t>           (свистящих </a:t>
            </a:r>
            <a:r>
              <a:rPr lang="ru-RU" sz="3200" dirty="0"/>
              <a:t>- шипящих, твёрдых - мягких, звонких – глухих </a:t>
            </a:r>
            <a:r>
              <a:rPr lang="ru-RU" sz="3200" dirty="0" smtClean="0"/>
              <a:t>);</a:t>
            </a:r>
          </a:p>
          <a:p>
            <a:r>
              <a:rPr lang="ru-RU" sz="3200" dirty="0" smtClean="0"/>
              <a:t> </a:t>
            </a:r>
            <a:r>
              <a:rPr lang="ru-RU" sz="3200" dirty="0"/>
              <a:t>побуквенное чтение ; </a:t>
            </a:r>
            <a:endParaRPr lang="ru-RU" sz="3200" dirty="0" smtClean="0"/>
          </a:p>
          <a:p>
            <a:r>
              <a:rPr lang="ru-RU" sz="3200" dirty="0" smtClean="0"/>
              <a:t>искажение </a:t>
            </a:r>
            <a:r>
              <a:rPr lang="ru-RU" sz="3200" dirty="0"/>
              <a:t>слоговой структуры слов ; </a:t>
            </a:r>
            <a:endParaRPr lang="ru-RU" sz="3200" dirty="0" smtClean="0"/>
          </a:p>
          <a:p>
            <a:r>
              <a:rPr lang="ru-RU" sz="3200" dirty="0" smtClean="0"/>
              <a:t>слишком </a:t>
            </a:r>
            <a:r>
              <a:rPr lang="ru-RU" sz="3200" dirty="0"/>
              <a:t>медленный темп чтения ; </a:t>
            </a:r>
            <a:endParaRPr lang="ru-RU" sz="3200" dirty="0" smtClean="0"/>
          </a:p>
          <a:p>
            <a:r>
              <a:rPr lang="ru-RU" sz="3200" dirty="0" smtClean="0"/>
              <a:t>нарушения </a:t>
            </a:r>
            <a:r>
              <a:rPr lang="ru-RU" sz="3200" dirty="0"/>
              <a:t>понимания прочитанного. 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2479167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497</Words>
  <Application>Microsoft Office PowerPoint</Application>
  <PresentationFormat>Экран (4:3)</PresentationFormat>
  <Paragraphs>75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4" baseType="lpstr">
      <vt:lpstr>Arial</vt:lpstr>
      <vt:lpstr>Calibri</vt:lpstr>
      <vt:lpstr>Calibri Light</vt:lpstr>
      <vt:lpstr>Comic Sans MS</vt:lpstr>
      <vt:lpstr>Helvetica</vt:lpstr>
      <vt:lpstr>Times New Roman</vt:lpstr>
      <vt:lpstr>Wingdings 2</vt:lpstr>
      <vt:lpstr>HDOfficeLightV0</vt:lpstr>
      <vt:lpstr>Презентация PowerPoint</vt:lpstr>
      <vt:lpstr>Презентация PowerPoint</vt:lpstr>
      <vt:lpstr>Презентация PowerPoint</vt:lpstr>
      <vt:lpstr>ЗАКОН ВОСПРИЯТИЯ ФОНЕМ   Закон восприятия звучащей стороны  речи доказал, что единицей развития детской речи является фонема.  </vt:lpstr>
      <vt:lpstr>Презентация PowerPoint</vt:lpstr>
      <vt:lpstr> Фонематическое восприятие- специальные умственные действия по различению фонем (звуков) и установлению звуковой структуры слова.  </vt:lpstr>
      <vt:lpstr>Умение слышать каждый отдельный звук в слове, чётко отделять его от рядом стоящего, знать из каких звуков состоит слово, то есть умение анализировать звуковой состав слова, является важнейшей предпосылкой для правильного обучения грамоте.  </vt:lpstr>
      <vt:lpstr>Презентация PowerPoint</vt:lpstr>
      <vt:lpstr>При чтении типичны ошибки:</vt:lpstr>
      <vt:lpstr>Презентация PowerPoint</vt:lpstr>
      <vt:lpstr>Этапы формирования фонематического восприятия:</vt:lpstr>
      <vt:lpstr>Задачей последнего этапа работы является формирование у детей навыков  элементарного  звукового анализа:  - умения определять количество слогов в слове;  - отхлопывать и отстукивать ритм слов разной слоговой структуры;  - выделять ударный слог;  - проводить анализ гласных и согласных  звуков.  </vt:lpstr>
      <vt:lpstr>Игровые упражнения для развития фонематических процессов:</vt:lpstr>
      <vt:lpstr>Игровые упражнения для развития фонематических процессов:</vt:lpstr>
      <vt:lpstr> Умение слышать каждый звук в слове, умение анализировать звуковой состав слова  –  является важнейшей предпосылкой для успешного обучения грамоте.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</dc:creator>
  <cp:lastModifiedBy>Зайка</cp:lastModifiedBy>
  <cp:revision>32</cp:revision>
  <dcterms:created xsi:type="dcterms:W3CDTF">2018-05-27T14:50:08Z</dcterms:created>
  <dcterms:modified xsi:type="dcterms:W3CDTF">2018-05-29T18:20:31Z</dcterms:modified>
</cp:coreProperties>
</file>