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81" r:id="rId15"/>
    <p:sldId id="282" r:id="rId16"/>
    <p:sldId id="283" r:id="rId17"/>
    <p:sldId id="284" r:id="rId18"/>
    <p:sldId id="280" r:id="rId19"/>
    <p:sldId id="272" r:id="rId20"/>
    <p:sldId id="273" r:id="rId21"/>
    <p:sldId id="276" r:id="rId22"/>
    <p:sldId id="277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7BA6332-968E-4BB1-8BA5-642F62278AF1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EF7BFA-5549-4819-A96E-38B9A305FB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76672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МБДОУ «</a:t>
            </a:r>
            <a:r>
              <a:rPr lang="ru-RU" sz="3200" dirty="0">
                <a:solidFill>
                  <a:srgbClr val="FFFF00"/>
                </a:solidFill>
                <a:latin typeface="Monotype Corsiva" pitchFamily="66" charset="0"/>
              </a:rPr>
              <a:t>Д</a:t>
            </a:r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етский сад </a:t>
            </a:r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№ 168 </a:t>
            </a:r>
            <a:r>
              <a:rPr lang="ru-RU" sz="3200" dirty="0">
                <a:solidFill>
                  <a:srgbClr val="FFFF00"/>
                </a:solidFill>
                <a:latin typeface="Monotype Corsiva" pitchFamily="66" charset="0"/>
              </a:rPr>
              <a:t>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916832"/>
            <a:ext cx="763284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Взаимодействие музыкального руководителя ДОУ с родителями в контексте ФГОЗ</a:t>
            </a:r>
          </a:p>
          <a:p>
            <a:pPr algn="ctr"/>
            <a:endParaRPr lang="ru-RU" sz="4400" dirty="0" smtClean="0">
              <a:latin typeface="Monotype Corsiva" pitchFamily="66" charset="0"/>
            </a:endParaRPr>
          </a:p>
          <a:p>
            <a:r>
              <a:rPr lang="ru-RU" sz="2800" dirty="0" smtClean="0">
                <a:latin typeface="Monotype Corsiva" pitchFamily="66" charset="0"/>
              </a:rPr>
              <a:t>                   </a:t>
            </a:r>
            <a:r>
              <a:rPr lang="ru-RU" sz="2800" dirty="0" smtClean="0">
                <a:solidFill>
                  <a:srgbClr val="FFFF00"/>
                </a:solidFill>
                <a:latin typeface="Monotype Corsiva" pitchFamily="66" charset="0"/>
              </a:rPr>
              <a:t>Подготовила: музыкальный  руководитель 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Monotype Corsiva" pitchFamily="66" charset="0"/>
              </a:rPr>
              <a:t>                   Рамазанова София </a:t>
            </a:r>
            <a:r>
              <a:rPr lang="ru-RU" sz="2800" dirty="0" err="1" smtClean="0">
                <a:solidFill>
                  <a:srgbClr val="FFFF00"/>
                </a:solidFill>
                <a:latin typeface="Monotype Corsiva" pitchFamily="66" charset="0"/>
              </a:rPr>
              <a:t>Шовкатовна</a:t>
            </a:r>
            <a:r>
              <a:rPr lang="ru-RU" sz="28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endParaRPr lang="ru-RU" sz="28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56732" y="116633"/>
            <a:ext cx="3053868" cy="72008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860032" y="332656"/>
            <a:ext cx="4104456" cy="633670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Monotype Corsiva" pitchFamily="66" charset="0"/>
              </a:rPr>
              <a:t>В нашем детском саду  осуществляется тесное сотрудничество с родителями, отношения с которыми строятся по принципу доверительного партнерства, моральной поддержки и взаимопомощи. Мы опираемся на родителей не только как на помощников детского учреждения, а как на равноправных  участников формирования детской личности. Положительно зарекомендовали себя “Дни открытых дверей”, спортивные и фольклорные праздники с участием родителей.</a:t>
            </a:r>
          </a:p>
          <a:p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83" r="16883"/>
          <a:stretch>
            <a:fillRect/>
          </a:stretch>
        </p:blipFill>
        <p:spPr>
          <a:xfrm>
            <a:off x="107504" y="404664"/>
            <a:ext cx="4752528" cy="5976664"/>
          </a:xfrm>
        </p:spPr>
      </p:pic>
    </p:spTree>
    <p:extLst>
      <p:ext uri="{BB962C8B-B14F-4D97-AF65-F5344CB8AC3E}">
        <p14:creationId xmlns:p14="http://schemas.microsoft.com/office/powerpoint/2010/main" xmlns="" val="3095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9649072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FFFF00"/>
                </a:solidFill>
                <a:latin typeface="Monotype Corsiva" pitchFamily="66" charset="0"/>
              </a:rPr>
              <a:t>Как я осуществляю работу с родителями по музыкальному воспитанию дошкольников?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7241232" cy="5257800"/>
          </a:xfrm>
        </p:spPr>
        <p:txBody>
          <a:bodyPr>
            <a:normAutofit lnSpcReduction="10000"/>
          </a:bodyPr>
          <a:lstStyle/>
          <a:p>
            <a:pPr marL="36576" indent="0" algn="ctr">
              <a:buNone/>
            </a:pPr>
            <a:r>
              <a:rPr lang="ru-RU" dirty="0">
                <a:latin typeface="Monotype Corsiva" pitchFamily="66" charset="0"/>
              </a:rPr>
              <a:t>Чтобы установить контакт между мной  и семьей, я использую разнообразные методы, а именно: </a:t>
            </a:r>
          </a:p>
          <a:p>
            <a:r>
              <a:rPr lang="ru-RU" dirty="0" smtClean="0">
                <a:latin typeface="Monotype Corsiva" pitchFamily="66" charset="0"/>
              </a:rPr>
              <a:t>- выступления </a:t>
            </a:r>
            <a:r>
              <a:rPr lang="ru-RU" dirty="0">
                <a:latin typeface="Monotype Corsiva" pitchFamily="66" charset="0"/>
              </a:rPr>
              <a:t>на родительских собраниях;</a:t>
            </a:r>
          </a:p>
          <a:p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- индивидуальные </a:t>
            </a:r>
            <a:r>
              <a:rPr lang="ru-RU" dirty="0">
                <a:latin typeface="Monotype Corsiva" pitchFamily="66" charset="0"/>
              </a:rPr>
              <a:t>беседы;</a:t>
            </a:r>
          </a:p>
          <a:p>
            <a:r>
              <a:rPr lang="ru-RU" dirty="0" smtClean="0">
                <a:latin typeface="Monotype Corsiva" pitchFamily="66" charset="0"/>
              </a:rPr>
              <a:t>- анкетный </a:t>
            </a:r>
            <a:r>
              <a:rPr lang="ru-RU" dirty="0">
                <a:latin typeface="Monotype Corsiva" pitchFamily="66" charset="0"/>
              </a:rPr>
              <a:t>опрос;</a:t>
            </a:r>
          </a:p>
          <a:p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- информационные </a:t>
            </a:r>
            <a:r>
              <a:rPr lang="ru-RU" dirty="0">
                <a:latin typeface="Monotype Corsiva" pitchFamily="66" charset="0"/>
              </a:rPr>
              <a:t>стенды;</a:t>
            </a:r>
          </a:p>
          <a:p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- активное </a:t>
            </a:r>
            <a:r>
              <a:rPr lang="ru-RU" dirty="0">
                <a:latin typeface="Monotype Corsiva" pitchFamily="66" charset="0"/>
              </a:rPr>
              <a:t>участие в мероприятиях, организуемых воспитателями</a:t>
            </a:r>
            <a:r>
              <a:rPr lang="ru-RU" dirty="0" smtClean="0">
                <a:latin typeface="Monotype Corsiva" pitchFamily="66" charset="0"/>
              </a:rPr>
              <a:t>;</a:t>
            </a:r>
          </a:p>
          <a:p>
            <a:r>
              <a:rPr lang="ru-RU" dirty="0" smtClean="0">
                <a:latin typeface="Monotype Corsiva" pitchFamily="66" charset="0"/>
              </a:rPr>
              <a:t> - организация </a:t>
            </a:r>
            <a:r>
              <a:rPr lang="ru-RU" dirty="0">
                <a:latin typeface="Monotype Corsiva" pitchFamily="66" charset="0"/>
              </a:rPr>
              <a:t>нетрадиционных форм взаимодействия с  родителями.</a:t>
            </a:r>
          </a:p>
          <a:p>
            <a:endParaRPr lang="ru-RU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5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88640"/>
            <a:ext cx="3053868" cy="72008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476672"/>
            <a:ext cx="3479762" cy="6048672"/>
          </a:xfrm>
        </p:spPr>
        <p:txBody>
          <a:bodyPr>
            <a:noAutofit/>
          </a:bodyPr>
          <a:lstStyle/>
          <a:p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Мы </a:t>
            </a:r>
            <a:r>
              <a:rPr lang="ru-RU" sz="3200" dirty="0">
                <a:latin typeface="Monotype Corsiva" pitchFamily="66" charset="0"/>
              </a:rPr>
              <a:t>стараемся прививать детям любовь и уважение к членам семьи</a:t>
            </a:r>
            <a:r>
              <a:rPr lang="ru-RU" sz="3200" dirty="0" smtClean="0">
                <a:latin typeface="Monotype Corsiva" pitchFamily="66" charset="0"/>
              </a:rPr>
              <a:t>. </a:t>
            </a:r>
          </a:p>
          <a:p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>
                <a:latin typeface="Monotype Corsiva" pitchFamily="66" charset="0"/>
              </a:rPr>
              <a:t>С помощью различных мероприятий мы стараемся ещё больше сблизить родителей со своими детьми.</a:t>
            </a:r>
          </a:p>
          <a:p>
            <a:r>
              <a:rPr lang="ru-RU" sz="3200" dirty="0">
                <a:latin typeface="Monotype Corsiva" pitchFamily="66" charset="0"/>
              </a:rPr>
              <a:t> </a:t>
            </a: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67" r="16667"/>
          <a:stretch>
            <a:fillRect/>
          </a:stretch>
        </p:blipFill>
        <p:spPr>
          <a:xfrm>
            <a:off x="107504" y="260648"/>
            <a:ext cx="5400600" cy="6120680"/>
          </a:xfrm>
        </p:spPr>
      </p:pic>
    </p:spTree>
    <p:extLst>
      <p:ext uri="{BB962C8B-B14F-4D97-AF65-F5344CB8AC3E}">
        <p14:creationId xmlns:p14="http://schemas.microsoft.com/office/powerpoint/2010/main" xmlns="" val="17165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56732" y="44625"/>
            <a:ext cx="3053868" cy="106556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r="12500"/>
          <a:stretch>
            <a:fillRect/>
          </a:stretch>
        </p:blipFill>
        <p:spPr>
          <a:xfrm>
            <a:off x="165100" y="836712"/>
            <a:ext cx="4694932" cy="5256584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788024" y="0"/>
            <a:ext cx="4176464" cy="6309320"/>
          </a:xfrm>
        </p:spPr>
        <p:txBody>
          <a:bodyPr>
            <a:noAutofit/>
          </a:bodyPr>
          <a:lstStyle/>
          <a:p>
            <a:endParaRPr lang="ru-RU" sz="2000" dirty="0" smtClean="0">
              <a:latin typeface="Monotype Corsiva" pitchFamily="66" charset="0"/>
            </a:endParaRPr>
          </a:p>
          <a:p>
            <a:r>
              <a:rPr lang="ru-RU" sz="2000" dirty="0" smtClean="0">
                <a:latin typeface="Monotype Corsiva" pitchFamily="66" charset="0"/>
              </a:rPr>
              <a:t>Наибольшая </a:t>
            </a:r>
            <a:r>
              <a:rPr lang="ru-RU" sz="2000" dirty="0">
                <a:latin typeface="Monotype Corsiva" pitchFamily="66" charset="0"/>
              </a:rPr>
              <a:t>результативность проявляется в ходе использования  новых  нетрадиционных форм работы, таких  как:</a:t>
            </a:r>
          </a:p>
          <a:p>
            <a:r>
              <a:rPr lang="ru-RU" sz="2000" dirty="0">
                <a:latin typeface="Monotype Corsiva" pitchFamily="66" charset="0"/>
              </a:rPr>
              <a:t>- проведение совместных с родителями праздников, развлечений, конкурсов; </a:t>
            </a:r>
          </a:p>
          <a:p>
            <a:r>
              <a:rPr lang="ru-RU" sz="2000" dirty="0">
                <a:latin typeface="Monotype Corsiva" pitchFamily="66" charset="0"/>
              </a:rPr>
              <a:t>- изготовление совместно с родителями нетрадиционных музыкальных инструментов; </a:t>
            </a:r>
          </a:p>
          <a:p>
            <a:r>
              <a:rPr lang="ru-RU" sz="2000" dirty="0">
                <a:latin typeface="Monotype Corsiva" pitchFamily="66" charset="0"/>
              </a:rPr>
              <a:t>- совместное посещение концертов;</a:t>
            </a:r>
          </a:p>
          <a:p>
            <a:r>
              <a:rPr lang="ru-RU" sz="2000" dirty="0">
                <a:latin typeface="Monotype Corsiva" pitchFamily="66" charset="0"/>
              </a:rPr>
              <a:t>- организация совместных детско-родительских проектов; </a:t>
            </a:r>
          </a:p>
          <a:p>
            <a:r>
              <a:rPr lang="ru-RU" sz="2000" dirty="0">
                <a:latin typeface="Monotype Corsiva" pitchFamily="66" charset="0"/>
              </a:rPr>
              <a:t>- привлечение родителей к участию детей в районных мероприятиях;</a:t>
            </a:r>
          </a:p>
          <a:p>
            <a:r>
              <a:rPr lang="ru-RU" sz="2000" dirty="0">
                <a:latin typeface="Monotype Corsiva" pitchFamily="66" charset="0"/>
              </a:rPr>
              <a:t>- приглашение учащихся музыкальной школы - выпускников детского сада;</a:t>
            </a:r>
          </a:p>
          <a:p>
            <a:r>
              <a:rPr lang="ru-RU" sz="2000" dirty="0">
                <a:latin typeface="Monotype Corsiva" pitchFamily="66" charset="0"/>
              </a:rPr>
              <a:t>- выступления на родительских собраниях.</a:t>
            </a:r>
          </a:p>
          <a:p>
            <a:endParaRPr lang="ru-RU" sz="20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11552" y="1031220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   </a:t>
            </a:r>
            <a:endParaRPr lang="ru-RU" sz="800" dirty="0">
              <a:latin typeface="Monotype Corsiva" pitchFamily="66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56732" y="116633"/>
            <a:ext cx="3053868" cy="72008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83" r="16883"/>
          <a:stretch>
            <a:fillRect/>
          </a:stretch>
        </p:blipFill>
        <p:spPr>
          <a:xfrm>
            <a:off x="107504" y="476672"/>
            <a:ext cx="4968552" cy="5688632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148064" y="548680"/>
            <a:ext cx="3744416" cy="597666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Monotype Corsiva" pitchFamily="66" charset="0"/>
              </a:rPr>
              <a:t>При этом устанавливается тесный контакт между родителями и детьми, - эти мероприятия повышают детскую самооценку, формируют самостоятельность и развивают творческий потенциал каждого ребёнка с учётом его индивидуальности.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7032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    </a:t>
            </a:r>
            <a: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  <a:t>Формы общения с родителями:</a:t>
            </a:r>
            <a:b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    </a:t>
            </a:r>
            <a: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  <a:t>совместные досуги и праздники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1340768"/>
            <a:ext cx="4248472" cy="525658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7200" y="1340768"/>
            <a:ext cx="4841304" cy="5256584"/>
          </a:xfrm>
        </p:spPr>
      </p:pic>
    </p:spTree>
    <p:extLst>
      <p:ext uri="{BB962C8B-B14F-4D97-AF65-F5344CB8AC3E}">
        <p14:creationId xmlns:p14="http://schemas.microsoft.com/office/powerpoint/2010/main" xmlns="" val="4122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  <a:t>Привлечение родителей к  участию детей в районных мероприятиях.</a:t>
            </a:r>
            <a:endParaRPr lang="ru-RU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340768"/>
            <a:ext cx="799288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10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Выступление на родительских собраниях</a:t>
            </a:r>
            <a:endParaRPr lang="ru-RU" sz="4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556792"/>
            <a:ext cx="4680520" cy="51125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556792"/>
            <a:ext cx="4464496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39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51216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Изготовление совместно с родителями нетрадиционных музыкальных инструментов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772816"/>
            <a:ext cx="4536504" cy="460851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772816"/>
            <a:ext cx="4464496" cy="4608512"/>
          </a:xfrm>
        </p:spPr>
      </p:pic>
    </p:spTree>
    <p:extLst>
      <p:ext uri="{BB962C8B-B14F-4D97-AF65-F5344CB8AC3E}">
        <p14:creationId xmlns:p14="http://schemas.microsoft.com/office/powerpoint/2010/main" xmlns="" val="41171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413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Наши родители.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56732" y="0"/>
            <a:ext cx="3053868" cy="45719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83" r="16883"/>
          <a:stretch>
            <a:fillRect/>
          </a:stretch>
        </p:blipFill>
        <p:spPr>
          <a:xfrm>
            <a:off x="251520" y="404664"/>
            <a:ext cx="5184576" cy="5832648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556734" y="260648"/>
            <a:ext cx="3335746" cy="61926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Наши родители с </a:t>
            </a:r>
            <a:r>
              <a:rPr lang="ru-RU" sz="3200" dirty="0">
                <a:latin typeface="Monotype Corsiva" pitchFamily="66" charset="0"/>
              </a:rPr>
              <a:t>удовольствием  принимают участие в развлечениях, в праздниках – это совместные театрализованные представления, шумовой оркестр, совместные выступления детей и родителей.</a:t>
            </a:r>
          </a:p>
          <a:p>
            <a:endParaRPr lang="ru-RU" sz="3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6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20688"/>
            <a:ext cx="64807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  <a:latin typeface="Monotype Corsiva" pitchFamily="66" charset="0"/>
              </a:rPr>
              <a:t>«</a:t>
            </a: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Могучая духовная сила воспитания заложена в том, что дети учатся смотреть на мир глазами родителей. Только в совместной деятельности родители лучше узнают своих детей, становятся ближе».</a:t>
            </a:r>
          </a:p>
          <a:p>
            <a:pPr algn="r"/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                                                                                </a:t>
            </a:r>
            <a:r>
              <a:rPr lang="ru-RU" sz="3600" dirty="0" err="1" smtClean="0">
                <a:solidFill>
                  <a:srgbClr val="FFFF00"/>
                </a:solidFill>
                <a:latin typeface="Monotype Corsiva" pitchFamily="66" charset="0"/>
              </a:rPr>
              <a:t>В.А.Сухомлинский</a:t>
            </a: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                       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546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0"/>
            <a:ext cx="3053868" cy="45719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r="12500"/>
          <a:stretch>
            <a:fillRect/>
          </a:stretch>
        </p:blipFill>
        <p:spPr>
          <a:xfrm>
            <a:off x="0" y="476672"/>
            <a:ext cx="5220072" cy="57606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8064" y="116632"/>
            <a:ext cx="3888432" cy="648072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Monotype Corsiva" pitchFamily="66" charset="0"/>
              </a:rPr>
              <a:t>Совместная подготовка и проведение кукольных театров и драматизаций также играет большую роль во взаимодействии музыкального руководителя и родителей. Родители совместно с музыкальным  руководителем  изготавливают декорации и костюмы, помогают  выучить слова постановки. Итогом является показ детьми драматизации на родительском собрании.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1822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3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Monotype Corsiva" pitchFamily="66" charset="0"/>
              </a:rPr>
              <a:t>Многие родители принимают активное участие в мероприятиях; раскрываются как артисты, оформители, костюмеры ; а также лучше начинают понимать вопросы воспитания и развития детей в детском саду.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9952" y="1932514"/>
            <a:ext cx="4915544" cy="45051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932514"/>
            <a:ext cx="4680520" cy="459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555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44625"/>
            <a:ext cx="3053868" cy="72008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r="12500"/>
          <a:stretch>
            <a:fillRect/>
          </a:stretch>
        </p:blipFill>
        <p:spPr>
          <a:xfrm>
            <a:off x="179388" y="476672"/>
            <a:ext cx="5112692" cy="583264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188640"/>
            <a:ext cx="3600400" cy="6480720"/>
          </a:xfrm>
        </p:spPr>
        <p:txBody>
          <a:bodyPr/>
          <a:lstStyle/>
          <a:p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Новые </a:t>
            </a:r>
            <a:r>
              <a:rPr lang="ru-RU" sz="3200" dirty="0">
                <a:latin typeface="Monotype Corsiva" pitchFamily="66" charset="0"/>
              </a:rPr>
              <a:t>формы работы помогают  улучшить качество музыкального воспитания детей в детском саду и приводят к тесному взаимодействию музыкального руководителя и семьи.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73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188640"/>
            <a:ext cx="576064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Конечно, такие формы работы с родителями требуют тщательной подготовки к нему музыкального руководителя, поскольку он определяет содержание выступлений, ход встречи, оформляет  наглядные  пособия, разрабатывает рекомендации. Но такие встречи активизируют родителей, привлекают их к решению педагогических задач, которые осуществляет  музыкальный руководитель в работе с детьми и, что очень важно, повышают личный авторитет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49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60648"/>
            <a:ext cx="60486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dirty="0" smtClean="0">
                <a:latin typeface="Monotype Corsiva" pitchFamily="66" charset="0"/>
              </a:rPr>
              <a:t>Подводя итог, можно сказать, что к концу учебного года очень многие родители, участвовавшие в открытых просмотрах, собраниях, индивидуальных беседах, как бы становятся на ступеньку выше. Они  уже имеют представление о том, что должен в данном возрасте знать и уметь их  ребенок. Родители вырастают в своей самооценке как воспитатели собственных детей. У них появляется уверенность в своих силах и они точно знают, чем занять ребенка и как это сделать.</a:t>
            </a:r>
            <a:endParaRPr lang="ru-RU" sz="28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1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196752"/>
            <a:ext cx="4896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Из этого следует, что тема «Взаимодействие  музыкального руководителя ДОУ с родителями в контексте ФГТ» является актуальной и нуждается в систематизации для более эффективного педагогического процесса. </a:t>
            </a:r>
            <a:endParaRPr lang="ru-RU" sz="3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5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048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rgbClr val="FFFF00"/>
                </a:solidFill>
                <a:latin typeface="Monotype Corsiva" pitchFamily="66" charset="0"/>
              </a:rPr>
              <a:t>Спасибо за внимание!</a:t>
            </a:r>
            <a:endParaRPr lang="ru-RU" sz="7200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21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7346"/>
            <a:ext cx="64807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     Основная задача музыкального руководителя состоит в том, чтобы приобщать ребенка к миру музыки, научить понимать его, наслаждаться им, развивать музыкально-творческие способности, формировать нравственно-эстетическое отношение к нему, стремление активно, творчески сопереживать воспринимаемому.</a:t>
            </a:r>
          </a:p>
          <a:p>
            <a:endParaRPr lang="ru-RU" sz="2800" dirty="0" smtClean="0">
              <a:latin typeface="Monotype Corsiva" pitchFamily="66" charset="0"/>
            </a:endParaRPr>
          </a:p>
          <a:p>
            <a:r>
              <a:rPr lang="ru-RU" sz="2800" dirty="0" smtClean="0">
                <a:latin typeface="Monotype Corsiva" pitchFamily="66" charset="0"/>
              </a:rPr>
              <a:t>     Успех в данной работе может быть достигнут только при тесном взаимодействии педагогов детского сада и семьи. Поэтому взаимодействие музыкального руководителя и семьи является </a:t>
            </a:r>
            <a:r>
              <a:rPr lang="ru-RU" sz="2800" b="1" u="sng" dirty="0" smtClean="0">
                <a:solidFill>
                  <a:srgbClr val="FFFF00"/>
                </a:solidFill>
                <a:latin typeface="Monotype Corsiva" pitchFamily="66" charset="0"/>
              </a:rPr>
              <a:t>актуальной темой в настоящее время. </a:t>
            </a:r>
          </a:p>
        </p:txBody>
      </p:sp>
    </p:spTree>
    <p:extLst>
      <p:ext uri="{BB962C8B-B14F-4D97-AF65-F5344CB8AC3E}">
        <p14:creationId xmlns:p14="http://schemas.microsoft.com/office/powerpoint/2010/main" xmlns="" val="360722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FFFF00"/>
                </a:solidFill>
                <a:latin typeface="Monotype Corsiva" pitchFamily="66" charset="0"/>
              </a:rPr>
              <a:t>Цель:</a:t>
            </a:r>
            <a:endParaRPr lang="ru-RU" sz="6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sz="3600" dirty="0">
                <a:latin typeface="Monotype Corsiva" pitchFamily="66" charset="0"/>
              </a:rPr>
              <a:t>поиск новых форм сотрудничества музыкального руководителя с родителями. Акцентирование внимания на сохранении преемственности между семьей и дошкольным учреждением в подходах </a:t>
            </a:r>
            <a:r>
              <a:rPr lang="ru-RU" sz="3600" dirty="0" smtClean="0">
                <a:latin typeface="Monotype Corsiva" pitchFamily="66" charset="0"/>
              </a:rPr>
              <a:t> к  решению </a:t>
            </a:r>
            <a:r>
              <a:rPr lang="ru-RU" sz="3600" dirty="0">
                <a:latin typeface="Monotype Corsiva" pitchFamily="66" charset="0"/>
              </a:rPr>
              <a:t>задач музыкального образования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3620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FFFF00"/>
                </a:solidFill>
                <a:latin typeface="Monotype Corsiva" pitchFamily="66" charset="0"/>
              </a:rPr>
              <a:t>Задачи:</a:t>
            </a:r>
            <a:endParaRPr lang="ru-RU" sz="6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500" dirty="0" smtClean="0">
                <a:latin typeface="Monotype Corsiva" pitchFamily="66" charset="0"/>
              </a:rPr>
              <a:t>-  развивать  </a:t>
            </a:r>
            <a:r>
              <a:rPr lang="ru-RU" sz="3500" dirty="0">
                <a:latin typeface="Monotype Corsiva" pitchFamily="66" charset="0"/>
              </a:rPr>
              <a:t>музыкально-художественную  деятельность родителей  и приобщать  к музыкальному искусству.</a:t>
            </a:r>
          </a:p>
          <a:p>
            <a:r>
              <a:rPr lang="ru-RU" sz="3500" dirty="0">
                <a:latin typeface="Monotype Corsiva" pitchFamily="66" charset="0"/>
              </a:rPr>
              <a:t> </a:t>
            </a:r>
            <a:r>
              <a:rPr lang="ru-RU" sz="3500" dirty="0" smtClean="0">
                <a:latin typeface="Monotype Corsiva" pitchFamily="66" charset="0"/>
              </a:rPr>
              <a:t>-  вовлечь </a:t>
            </a:r>
            <a:r>
              <a:rPr lang="ru-RU" sz="3500" dirty="0">
                <a:latin typeface="Monotype Corsiva" pitchFamily="66" charset="0"/>
              </a:rPr>
              <a:t>родителей в </a:t>
            </a:r>
            <a:r>
              <a:rPr lang="ru-RU" sz="3500" dirty="0" err="1">
                <a:latin typeface="Monotype Corsiva" pitchFamily="66" charset="0"/>
              </a:rPr>
              <a:t>воспитательно</a:t>
            </a:r>
            <a:r>
              <a:rPr lang="ru-RU" sz="3500" dirty="0">
                <a:latin typeface="Monotype Corsiva" pitchFamily="66" charset="0"/>
              </a:rPr>
              <a:t>-образовательный процесс, </a:t>
            </a:r>
          </a:p>
          <a:p>
            <a:r>
              <a:rPr lang="ru-RU" sz="3500" dirty="0" smtClean="0">
                <a:latin typeface="Monotype Corsiva" pitchFamily="66" charset="0"/>
              </a:rPr>
              <a:t>-  разнообразить </a:t>
            </a:r>
            <a:r>
              <a:rPr lang="ru-RU" sz="3500" dirty="0">
                <a:latin typeface="Monotype Corsiva" pitchFamily="66" charset="0"/>
              </a:rPr>
              <a:t>формы дифференцированной работы с родителями, чтобы пробудить интерес  к жизни детей в дошкольном учреждении, </a:t>
            </a:r>
          </a:p>
          <a:p>
            <a:r>
              <a:rPr lang="ru-RU" sz="3500" dirty="0" smtClean="0">
                <a:latin typeface="Monotype Corsiva" pitchFamily="66" charset="0"/>
              </a:rPr>
              <a:t>-  активизировать </a:t>
            </a:r>
            <a:r>
              <a:rPr lang="ru-RU" sz="3500" dirty="0">
                <a:latin typeface="Monotype Corsiva" pitchFamily="66" charset="0"/>
              </a:rPr>
              <a:t>участие родителей в различных мероприятиях ДОУ.</a:t>
            </a:r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2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Monotype Corsiva" pitchFamily="66" charset="0"/>
              </a:rPr>
              <a:t/>
            </a:r>
            <a:br>
              <a:rPr lang="ru-RU" sz="3600" dirty="0" smtClean="0">
                <a:latin typeface="Monotype Corsiva" pitchFamily="66" charset="0"/>
              </a:rPr>
            </a:br>
            <a:r>
              <a:rPr lang="ru-RU" sz="3600" dirty="0">
                <a:latin typeface="Monotype Corsiva" pitchFamily="66" charset="0"/>
              </a:rPr>
              <a:t/>
            </a:r>
            <a:br>
              <a:rPr lang="ru-RU" sz="3600" dirty="0"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>В </a:t>
            </a:r>
            <a:r>
              <a:rPr lang="ru-RU" sz="3600" dirty="0">
                <a:solidFill>
                  <a:srgbClr val="FFFF00"/>
                </a:solidFill>
                <a:latin typeface="Monotype Corsiva" pitchFamily="66" charset="0"/>
              </a:rPr>
              <a:t>связи с новыми требованиями </a:t>
            </a:r>
            <a:r>
              <a:rPr lang="ru-RU" sz="3600" dirty="0" err="1">
                <a:solidFill>
                  <a:srgbClr val="FFFF00"/>
                </a:solidFill>
                <a:latin typeface="Monotype Corsiva" pitchFamily="66" charset="0"/>
              </a:rPr>
              <a:t>воспитательно</a:t>
            </a:r>
            <a:r>
              <a:rPr lang="ru-RU" sz="3600" dirty="0">
                <a:solidFill>
                  <a:srgbClr val="FFFF00"/>
                </a:solidFill>
                <a:latin typeface="Monotype Corsiva" pitchFamily="66" charset="0"/>
              </a:rPr>
              <a:t> -образовательный процесс подразделен на: </a:t>
            </a:r>
            <a: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Monotype Corsiva" pitchFamily="66" charset="0"/>
              </a:rPr>
            </a:br>
            <a:endParaRPr lang="ru-RU" sz="36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fontScale="32500" lnSpcReduction="20000"/>
          </a:bodyPr>
          <a:lstStyle/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sz="11200" dirty="0" smtClean="0">
                <a:latin typeface="Monotype Corsiva" pitchFamily="66" charset="0"/>
              </a:rPr>
              <a:t>-организованную </a:t>
            </a:r>
            <a:r>
              <a:rPr lang="ru-RU" sz="11200" dirty="0">
                <a:latin typeface="Monotype Corsiva" pitchFamily="66" charset="0"/>
              </a:rPr>
              <a:t>образовательную деятельность; </a:t>
            </a:r>
            <a:endParaRPr lang="ru-RU" sz="11200" dirty="0" smtClean="0">
              <a:latin typeface="Monotype Corsiva" pitchFamily="66" charset="0"/>
            </a:endParaRPr>
          </a:p>
          <a:p>
            <a:pPr>
              <a:lnSpc>
                <a:spcPct val="110000"/>
              </a:lnSpc>
            </a:pPr>
            <a:endParaRPr lang="ru-RU" sz="9800" dirty="0" smtClean="0">
              <a:latin typeface="Monotype Corsiva" pitchFamily="66" charset="0"/>
            </a:endParaRPr>
          </a:p>
          <a:p>
            <a:pPr>
              <a:lnSpc>
                <a:spcPct val="110000"/>
              </a:lnSpc>
            </a:pPr>
            <a:r>
              <a:rPr lang="ru-RU" sz="9800" dirty="0" smtClean="0">
                <a:latin typeface="Monotype Corsiva" pitchFamily="66" charset="0"/>
              </a:rPr>
              <a:t>-образовательную </a:t>
            </a:r>
            <a:r>
              <a:rPr lang="ru-RU" sz="9800" dirty="0">
                <a:latin typeface="Monotype Corsiva" pitchFamily="66" charset="0"/>
              </a:rPr>
              <a:t>деятельность в ходе режимных моментов; </a:t>
            </a:r>
            <a:endParaRPr lang="ru-RU" sz="9800" dirty="0" smtClean="0">
              <a:latin typeface="Monotype Corsiva" pitchFamily="66" charset="0"/>
            </a:endParaRPr>
          </a:p>
          <a:p>
            <a:pPr>
              <a:lnSpc>
                <a:spcPct val="110000"/>
              </a:lnSpc>
            </a:pPr>
            <a:endParaRPr lang="ru-RU" sz="9800" dirty="0" smtClean="0">
              <a:latin typeface="Monotype Corsiva" pitchFamily="66" charset="0"/>
            </a:endParaRPr>
          </a:p>
          <a:p>
            <a:pPr>
              <a:lnSpc>
                <a:spcPct val="110000"/>
              </a:lnSpc>
            </a:pPr>
            <a:r>
              <a:rPr lang="ru-RU" sz="9800" dirty="0" smtClean="0">
                <a:latin typeface="Monotype Corsiva" pitchFamily="66" charset="0"/>
              </a:rPr>
              <a:t>-самостоятельную </a:t>
            </a:r>
            <a:r>
              <a:rPr lang="ru-RU" sz="9800" dirty="0">
                <a:latin typeface="Monotype Corsiva" pitchFamily="66" charset="0"/>
              </a:rPr>
              <a:t>деятельность детей; </a:t>
            </a:r>
            <a:endParaRPr lang="ru-RU" sz="9800" dirty="0" smtClean="0">
              <a:latin typeface="Monotype Corsiva" pitchFamily="66" charset="0"/>
            </a:endParaRPr>
          </a:p>
          <a:p>
            <a:endParaRPr lang="ru-RU" sz="9800" dirty="0">
              <a:latin typeface="Monotype Corsiva" pitchFamily="66" charset="0"/>
            </a:endParaRPr>
          </a:p>
          <a:p>
            <a:r>
              <a:rPr lang="ru-RU" sz="9800" dirty="0" smtClean="0">
                <a:latin typeface="Monotype Corsiva" pitchFamily="66" charset="0"/>
              </a:rPr>
              <a:t>-взаимодействие </a:t>
            </a:r>
            <a:r>
              <a:rPr lang="ru-RU" sz="9800" dirty="0">
                <a:latin typeface="Monotype Corsiva" pitchFamily="66" charset="0"/>
              </a:rPr>
              <a:t>с семьями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78337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04664"/>
            <a:ext cx="66967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latin typeface="Monotype Corsiva" pitchFamily="66" charset="0"/>
              </a:rPr>
              <a:t>     Поиск новых форм сотрудничества музыкального руководителя с родителями детей является важнейшим направлением обеспечения качества музыкального образования дошкольников.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latin typeface="Monotype Corsiva" pitchFamily="66" charset="0"/>
              </a:rPr>
              <a:t>     Музыкальный руководитель должен акцентировать внимание на сохранении преемственности между семьей и дошкольным учреждением в подходах к решению задач музыкального образования детей. </a:t>
            </a:r>
            <a:endParaRPr lang="ru-RU" sz="3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1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60648"/>
            <a:ext cx="495029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С этой целью музыкальный руководитель должен знакомить родителей с динамикой развития музыкальных способностей детей, с достижениями детей в области музыкального развития, с репертуаром, осваиваемым детьми в дошкольном образовательном учреждении (по желанию родителей).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5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Формы </a:t>
            </a:r>
            <a:r>
              <a:rPr lang="ru-RU" sz="4000" dirty="0">
                <a:solidFill>
                  <a:srgbClr val="FFFF00"/>
                </a:solidFill>
                <a:latin typeface="Monotype Corsiva" pitchFamily="66" charset="0"/>
              </a:rPr>
              <a:t>взаимодействия музыкального руководителя с родителями:</a:t>
            </a:r>
            <a:br>
              <a:rPr lang="ru-RU" sz="4000" dirty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Monotype Corsiva" pitchFamily="66" charset="0"/>
              </a:rPr>
              <a:t>1. Информационно – аналитические: анкетирование, тестирование;</a:t>
            </a:r>
          </a:p>
          <a:p>
            <a:r>
              <a:rPr lang="ru-RU" sz="2800" dirty="0">
                <a:latin typeface="Monotype Corsiva" pitchFamily="66" charset="0"/>
              </a:rPr>
              <a:t>2. Наглядно – информационные: стенды, альбомы, папки-передвижки, фото – выставки;</a:t>
            </a:r>
          </a:p>
          <a:p>
            <a:r>
              <a:rPr lang="ru-RU" sz="2800" dirty="0">
                <a:latin typeface="Monotype Corsiva" pitchFamily="66" charset="0"/>
              </a:rPr>
              <a:t>3. Познавательные: родительские собрания, консультирование, индивидуальные беседы, круглые столы, совместное создание развивающей среды;</a:t>
            </a:r>
          </a:p>
          <a:p>
            <a:r>
              <a:rPr lang="ru-RU" sz="2800" dirty="0">
                <a:latin typeface="Monotype Corsiva" pitchFamily="66" charset="0"/>
              </a:rPr>
              <a:t>4. Досуговые: открытые просмотры музыкальной  деятельности, совместные  праздники и развлечения, дни здоровья, экскурсии, выставки, творческие конкурсы, совместные </a:t>
            </a:r>
            <a:r>
              <a:rPr lang="ru-RU" sz="2800" dirty="0" smtClean="0">
                <a:latin typeface="Monotype Corsiva" pitchFamily="66" charset="0"/>
              </a:rPr>
              <a:t>проекты</a:t>
            </a:r>
            <a:r>
              <a:rPr lang="ru-RU" sz="2800" dirty="0">
                <a:latin typeface="Monotype Corsiva" pitchFamily="66" charset="0"/>
              </a:rPr>
              <a:t> </a:t>
            </a:r>
            <a:r>
              <a:rPr lang="ru-RU" sz="2800" dirty="0" smtClean="0">
                <a:latin typeface="Monotype Corsiva" pitchFamily="66" charset="0"/>
              </a:rPr>
              <a:t>.</a:t>
            </a:r>
            <a:endParaRPr lang="ru-RU" sz="2800" dirty="0">
              <a:latin typeface="Monotype Corsiva" pitchFamily="66" charset="0"/>
            </a:endParaRPr>
          </a:p>
          <a:p>
            <a:endParaRPr lang="ru-RU" sz="3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4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376</TotalTime>
  <Words>961</Words>
  <Application>Microsoft Office PowerPoint</Application>
  <PresentationFormat>Экран (4:3)</PresentationFormat>
  <Paragraphs>73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Техническая</vt:lpstr>
      <vt:lpstr>Слайд 1</vt:lpstr>
      <vt:lpstr>Слайд 2</vt:lpstr>
      <vt:lpstr>Слайд 3</vt:lpstr>
      <vt:lpstr>Цель:</vt:lpstr>
      <vt:lpstr>Задачи:</vt:lpstr>
      <vt:lpstr>  В связи с новыми требованиями воспитательно -образовательный процесс подразделен на:  </vt:lpstr>
      <vt:lpstr>Слайд 7</vt:lpstr>
      <vt:lpstr>Слайд 8</vt:lpstr>
      <vt:lpstr>   Формы взаимодействия музыкального руководителя с родителями:  </vt:lpstr>
      <vt:lpstr>Слайд 10</vt:lpstr>
      <vt:lpstr>Как я осуществляю работу с родителями по музыкальному воспитанию дошкольников?</vt:lpstr>
      <vt:lpstr>Слайд 12</vt:lpstr>
      <vt:lpstr>Слайд 13</vt:lpstr>
      <vt:lpstr>Слайд 14</vt:lpstr>
      <vt:lpstr>     Формы общения с родителями:     совместные досуги и праздники </vt:lpstr>
      <vt:lpstr>Привлечение родителей к  участию детей в районных мероприятиях.</vt:lpstr>
      <vt:lpstr>Выступление на родительских собраниях</vt:lpstr>
      <vt:lpstr>Изготовление совместно с родителями нетрадиционных музыкальных инструментов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2013-08-18T12:30:12Z</dcterms:created>
  <dcterms:modified xsi:type="dcterms:W3CDTF">2018-01-09T10:03:42Z</dcterms:modified>
</cp:coreProperties>
</file>