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3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</p:sldIdLst>
  <p:sldSz cx="9144000" cy="6858000" type="screen4x3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None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5200C"/>
    <a:srgbClr val="A75B43"/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5" d="100"/>
          <a:sy n="75" d="100"/>
        </p:scale>
        <p:origin x="115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4" name="Shape 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 sz="1100"/>
            </a:lvl1pPr>
            <a:lvl2pPr lvl="1">
              <a:spcBef>
                <a:spcPts val="0"/>
              </a:spcBef>
              <a:defRPr sz="1100"/>
            </a:lvl2pPr>
            <a:lvl3pPr lvl="2">
              <a:spcBef>
                <a:spcPts val="0"/>
              </a:spcBef>
              <a:defRPr sz="1100"/>
            </a:lvl3pPr>
            <a:lvl4pPr lvl="3">
              <a:spcBef>
                <a:spcPts val="0"/>
              </a:spcBef>
              <a:defRPr sz="1100"/>
            </a:lvl4pPr>
            <a:lvl5pPr lvl="4">
              <a:spcBef>
                <a:spcPts val="0"/>
              </a:spcBef>
              <a:defRPr sz="1100"/>
            </a:lvl5pPr>
            <a:lvl6pPr lvl="5">
              <a:spcBef>
                <a:spcPts val="0"/>
              </a:spcBef>
              <a:defRPr sz="1100"/>
            </a:lvl6pPr>
            <a:lvl7pPr lvl="6">
              <a:spcBef>
                <a:spcPts val="0"/>
              </a:spcBef>
              <a:defRPr sz="1100"/>
            </a:lvl7pPr>
            <a:lvl8pPr lvl="7">
              <a:spcBef>
                <a:spcPts val="0"/>
              </a:spcBef>
              <a:defRPr sz="1100"/>
            </a:lvl8pPr>
            <a:lvl9pPr lvl="8">
              <a:spcBef>
                <a:spcPts val="0"/>
              </a:spcBef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82" name="Shape 8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Shape 14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Shape 14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5" name="Shape 15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Shape 16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Shape 1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Shape 17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Shape 185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Shape 19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Shape 19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Shape 202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" name="Shape 20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Shape 21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Shape 21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Shape 21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Shape 22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Shape 23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Shape 23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Shape 24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Shape 251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Shape 252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Shape 260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hape 265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Shape 266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Shape 9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Shape 27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Shape 27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933467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Shape 288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Shape 289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134004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Shape 10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Shape 10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Shape 11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Shape 11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Shape 12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Shape 12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" name="Shape 13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 rtl="0"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e de titr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4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799" cy="17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ctr" rtl="0">
              <a:spcBef>
                <a:spcPts val="400"/>
              </a:spcBef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Shape 1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Deux contenu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599" cy="45259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651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3335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spcBef>
                <a:spcPts val="36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2" name="Shape 7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3" name="Shape 7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Titre de section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722312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4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body" idx="1"/>
          </p:nvPr>
        </p:nvSpPr>
        <p:spPr>
          <a:xfrm>
            <a:off x="722312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280"/>
              </a:spcBef>
              <a:buClr>
                <a:srgbClr val="888888"/>
              </a:buClr>
              <a:buFont typeface="Arial"/>
              <a:buNone/>
              <a:defRPr sz="1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Shape 7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Titre vertical et text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body" idx="1"/>
          </p:nvPr>
        </p:nvSpPr>
        <p:spPr>
          <a:xfrm rot="5400000">
            <a:off x="541337" y="190500"/>
            <a:ext cx="5851525" cy="60197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Shape 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Titre et texte vertical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1" cy="8229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Shape 3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Image avec légende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399" cy="56673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400"/>
              </a:spcBef>
              <a:buClr>
                <a:schemeClr val="dk1"/>
              </a:buClr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body" idx="1"/>
          </p:nvPr>
        </p:nvSpPr>
        <p:spPr>
          <a:xfrm>
            <a:off x="1792288" y="5367337"/>
            <a:ext cx="5486399" cy="8048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1" name="Shape 4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u avec légende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4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0" marR="0" lvl="0" indent="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180"/>
              </a:spcBef>
              <a:buClr>
                <a:schemeClr val="dk1"/>
              </a:buClr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ide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re seul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" name="Shape 5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6" name="Shape 5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7" name="Shape 5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ison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457200" y="1535112"/>
            <a:ext cx="4040187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7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body" idx="3"/>
          </p:nvPr>
        </p:nvSpPr>
        <p:spPr>
          <a:xfrm>
            <a:off x="4645025" y="1535112"/>
            <a:ext cx="4041774" cy="639762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b" anchorCtr="0"/>
          <a:lstStyle>
            <a:lvl1pPr marL="0" marR="0" lvl="0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320"/>
              </a:spcBef>
              <a:buClr>
                <a:schemeClr val="dk1"/>
              </a:buClr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4" cy="3951287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905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5875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143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270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27000" algn="l" rtl="0">
              <a:spcBef>
                <a:spcPts val="320"/>
              </a:spcBef>
              <a:buClr>
                <a:schemeClr val="dk1"/>
              </a:buClr>
              <a:buSzPct val="100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1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marL="342900" marR="0" lvl="0" indent="-1397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742950" marR="0" lvl="1" indent="-1079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762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01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01600" algn="l" rtl="0">
              <a:spcBef>
                <a:spcPts val="4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Shape 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Shape 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599" cy="365125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98989"/>
              </a:buClr>
              <a:buSzPct val="250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lang="en-US" sz="1200" b="0" i="0" u="none" strike="noStrike" cap="none">
              <a:solidFill>
                <a:srgbClr val="89898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ctrTitle"/>
          </p:nvPr>
        </p:nvSpPr>
        <p:spPr>
          <a:xfrm>
            <a:off x="537825" y="2947450"/>
            <a:ext cx="7772400" cy="7986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pPr lvl="0" rtl="0">
              <a:spcBef>
                <a:spcPts val="0"/>
              </a:spcBef>
              <a:buClr>
                <a:schemeClr val="dk1"/>
              </a:buClr>
              <a:buSzPct val="36666"/>
              <a:buFont typeface="Arial"/>
              <a:buNone/>
            </a:pPr>
            <a:r>
              <a:rPr lang="en-US" sz="3000" dirty="0" err="1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Организация</a:t>
            </a:r>
            <a:r>
              <a:rPr lang="en-US" sz="3000" dirty="0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dirty="0" err="1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сенсорного</a:t>
            </a:r>
            <a:r>
              <a:rPr lang="en-US" sz="3000" dirty="0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dirty="0" err="1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развития</a:t>
            </a:r>
            <a:r>
              <a:rPr lang="en-US" sz="3000" dirty="0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dirty="0" err="1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детей</a:t>
            </a:r>
            <a:r>
              <a:rPr lang="en-US" sz="3000" dirty="0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3000" dirty="0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старшего</a:t>
            </a:r>
            <a:r>
              <a:rPr lang="en-US" sz="3000" dirty="0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dirty="0" err="1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дошкольного</a:t>
            </a:r>
            <a:r>
              <a:rPr lang="en-US" sz="3000" dirty="0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000" dirty="0" err="1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возраста</a:t>
            </a:r>
            <a:r>
              <a:rPr lang="en-US" sz="3000" dirty="0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  </a:t>
            </a:r>
            <a:r>
              <a:rPr lang="en-US" sz="3000" dirty="0" err="1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условиях</a:t>
            </a:r>
            <a:r>
              <a:rPr lang="en-US" sz="3000" dirty="0">
                <a:solidFill>
                  <a:srgbClr val="38761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ДОУ</a:t>
            </a:r>
          </a:p>
        </p:txBody>
      </p:sp>
      <p:sp>
        <p:nvSpPr>
          <p:cNvPr id="85" name="Shape 85"/>
          <p:cNvSpPr txBox="1">
            <a:spLocks noGrp="1"/>
          </p:cNvSpPr>
          <p:nvPr>
            <p:ph type="subTitle" idx="1"/>
          </p:nvPr>
        </p:nvSpPr>
        <p:spPr>
          <a:xfrm>
            <a:off x="3608275" y="4792150"/>
            <a:ext cx="6400800" cy="60180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35C06"/>
              </a:buClr>
              <a:buSzPct val="25000"/>
              <a:buFont typeface="Arial"/>
              <a:buNone/>
            </a:pPr>
            <a:r>
              <a:rPr lang="en-US" sz="2800">
                <a:solidFill>
                  <a:srgbClr val="E35C06"/>
                </a:solidFill>
              </a:rPr>
              <a:t>Выполнила Ткаченко Е. Ф.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 txBox="1">
            <a:spLocks noGrp="1"/>
          </p:cNvSpPr>
          <p:nvPr>
            <p:ph type="body" idx="1"/>
          </p:nvPr>
        </p:nvSpPr>
        <p:spPr>
          <a:xfrm>
            <a:off x="319050" y="268075"/>
            <a:ext cx="85059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Специально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организованные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занятия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дидактическим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материалом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дидактическими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игрушками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предметами-орудиями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строительным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материалом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являются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основной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формой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работы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сенсорному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воспитанию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детей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пято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-</a:t>
            </a:r>
            <a:r>
              <a:rPr lang="ru-RU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шес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того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года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жизни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0" lvl="0" indent="-69850" algn="just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</a:pP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Кроме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того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развитие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восприятия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пронизывает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все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стороны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детской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деятельности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развитие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движений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игровую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деятельность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речевое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общение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музыкальное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воспитание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изобразительную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деятельность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служит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важнейшей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предпосылкой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для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их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дальнейшего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раз­вития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0" lvl="0" indent="0" rtl="0">
              <a:spcBef>
                <a:spcPts val="0"/>
              </a:spcBef>
              <a:buNone/>
            </a:pPr>
            <a:endParaRPr sz="22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4" name="Shape 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6700" y="3432099"/>
            <a:ext cx="4873448" cy="3246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 txBox="1">
            <a:spLocks noGrp="1"/>
          </p:cNvSpPr>
          <p:nvPr>
            <p:ph type="body" idx="1"/>
          </p:nvPr>
        </p:nvSpPr>
        <p:spPr>
          <a:xfrm>
            <a:off x="261450" y="235175"/>
            <a:ext cx="8621100" cy="38763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387350" algn="just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-US" sz="200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Успешное выполнение практических действий зависит от предварительного восприятия и анализа того, что нужно делать. Поэтому совершенствование сенсорных процессов на занятиях должно быть в основном осуществлено до начала практических действий.</a:t>
            </a:r>
          </a:p>
          <a:p>
            <a:pPr marL="0" lvl="0" indent="387350" algn="just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-US" sz="200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Это значит, что обучение детей восприятию предметов, умению их анализировать, сравнивать должно быть согласовано с последующим процессом изобразительной, конструктивной или другой деятельности.</a:t>
            </a:r>
          </a:p>
          <a:p>
            <a:pPr marL="0" lvl="0" indent="457200" algn="just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Исходя из этого, определена основная задача сенсорного воспитания детей дошкольного возраста – формирование у детей таких умений воспринимать и представлять предметы и явления, которые способствовали бы совершенствованию процессов рисования, конструирования, звукового анализа слова, труда в природе и т.д.</a:t>
            </a:r>
          </a:p>
        </p:txBody>
      </p:sp>
      <p:pic>
        <p:nvPicPr>
          <p:cNvPr id="150" name="Shape 1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450" y="4195525"/>
            <a:ext cx="2441724" cy="2441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Shape 1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822650" y="3890725"/>
            <a:ext cx="2059902" cy="27465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Shape 15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31624" y="4195525"/>
            <a:ext cx="3662586" cy="2441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Shape 157"/>
          <p:cNvSpPr txBox="1">
            <a:spLocks noGrp="1"/>
          </p:cNvSpPr>
          <p:nvPr>
            <p:ph type="body" idx="1"/>
          </p:nvPr>
        </p:nvSpPr>
        <p:spPr>
          <a:xfrm>
            <a:off x="212100" y="218750"/>
            <a:ext cx="8719800" cy="5208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387350" algn="just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Современные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программно-методические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руководства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уделяют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значительное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внимание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проблеме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сенсорного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воспитания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Для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детей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старшего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дошкольного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возраста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предусмотрены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специально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организованные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занятия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сенсорному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воспитанию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Первоначально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эта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работа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предполагает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накопление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сенсорных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представлений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предусматривает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создание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окружающей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ребенка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среды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речевые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неречевые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звуки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разнообразные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в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достаточном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количестве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зрительные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впечатления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и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специальные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занятия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сенсорному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воспитанию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В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дальнейшем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проводят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занятия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в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которых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используют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дидактические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игры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упражнения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специально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разработанными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пособиями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вкладыши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решётки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цветные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палочки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дидактические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столики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втулки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.).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Дальнейшее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сенсорное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развитие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осущест­вляется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процессе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обучения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рисованию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элементарному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конструированию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в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процессе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повседневной</a:t>
            </a:r>
            <a:r>
              <a:rPr lang="en-US" sz="18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жизни</a:t>
            </a:r>
            <a:r>
              <a:rPr lang="en-US" sz="20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>
            <a:spLocks noGrp="1"/>
          </p:cNvSpPr>
          <p:nvPr>
            <p:ph type="body" idx="1"/>
          </p:nvPr>
        </p:nvSpPr>
        <p:spPr>
          <a:xfrm>
            <a:off x="457200" y="218725"/>
            <a:ext cx="8229600" cy="3744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457200" algn="just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180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настоящее время в области психологии детского восприятия существует мнение, что среди многочисленных задач сенсорного воспитания важнейшими являются:</a:t>
            </a:r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buClr>
                <a:srgbClr val="85200C"/>
              </a:buClr>
              <a:buSzPct val="100000"/>
              <a:buFont typeface="Times New Roman"/>
            </a:pPr>
            <a:r>
              <a:rPr lang="en-US" sz="180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создание условий, способствующих развитию у детей широкой ориентировки в окружающем их предметном мире;</a:t>
            </a:r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buClr>
                <a:srgbClr val="85200C"/>
              </a:buClr>
              <a:buSzPct val="100000"/>
              <a:buFont typeface="Times New Roman"/>
            </a:pPr>
            <a:r>
              <a:rPr lang="en-US" sz="180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формированию обобщенных способов обследования предметов, их свойств и отношений; усвоению необходимой сенсорной базы;</a:t>
            </a:r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buClr>
                <a:srgbClr val="85200C"/>
              </a:buClr>
              <a:buSzPct val="100000"/>
              <a:buFont typeface="Times New Roman"/>
            </a:pPr>
            <a:r>
              <a:rPr lang="en-US" sz="180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своевременное и правильное соединение опыта со словом;</a:t>
            </a:r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buClr>
                <a:srgbClr val="85200C"/>
              </a:buClr>
              <a:buSzPct val="100000"/>
              <a:buFont typeface="Times New Roman"/>
            </a:pPr>
            <a:r>
              <a:rPr lang="en-US" sz="180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формирование плана представлений </a:t>
            </a:r>
          </a:p>
        </p:txBody>
      </p:sp>
      <p:pic>
        <p:nvPicPr>
          <p:cNvPr id="163" name="Shape 1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59000" y="4031975"/>
            <a:ext cx="2825996" cy="2826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" name="Shape 16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03225" y="3879575"/>
            <a:ext cx="2972425" cy="2041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Shape 16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6575" y="3948412"/>
            <a:ext cx="2854200" cy="19033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 txBox="1">
            <a:spLocks noGrp="1"/>
          </p:cNvSpPr>
          <p:nvPr>
            <p:ph type="body" idx="1"/>
          </p:nvPr>
        </p:nvSpPr>
        <p:spPr>
          <a:xfrm>
            <a:off x="343650" y="202275"/>
            <a:ext cx="8456700" cy="5060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2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Программой</a:t>
            </a:r>
            <a:r>
              <a:rPr lang="en-US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воспитания</a:t>
            </a:r>
            <a:r>
              <a:rPr lang="en-US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22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обучения</a:t>
            </a:r>
            <a:r>
              <a:rPr lang="en-US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детей</a:t>
            </a:r>
            <a:r>
              <a:rPr lang="en-US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старшего</a:t>
            </a:r>
            <a:r>
              <a:rPr lang="en-US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дошкольного</a:t>
            </a:r>
            <a:r>
              <a:rPr lang="en-US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возраста</a:t>
            </a:r>
            <a:r>
              <a:rPr lang="en-US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предусмотрены</a:t>
            </a:r>
            <a:r>
              <a:rPr lang="en-US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специальные</a:t>
            </a:r>
            <a:r>
              <a:rPr lang="en-US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упражнения</a:t>
            </a:r>
            <a:r>
              <a:rPr lang="en-US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2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направленные</a:t>
            </a:r>
            <a:r>
              <a:rPr lang="en-US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</a:t>
            </a:r>
            <a:r>
              <a:rPr lang="en-US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формирование</a:t>
            </a:r>
            <a:r>
              <a:rPr lang="en-US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умения</a:t>
            </a:r>
            <a:r>
              <a:rPr lang="en-US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различать</a:t>
            </a:r>
            <a:r>
              <a:rPr lang="en-US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2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сопоставлять</a:t>
            </a:r>
            <a:r>
              <a:rPr lang="en-US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2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выделять</a:t>
            </a:r>
            <a:r>
              <a:rPr lang="en-US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2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группировать</a:t>
            </a:r>
            <a:r>
              <a:rPr lang="en-US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предметы</a:t>
            </a:r>
            <a:r>
              <a:rPr lang="en-US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22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элементов</a:t>
            </a:r>
            <a:r>
              <a:rPr lang="en-US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строительных</a:t>
            </a:r>
            <a:r>
              <a:rPr lang="en-US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наборов</a:t>
            </a:r>
            <a:r>
              <a:rPr lang="en-US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</a:t>
            </a:r>
            <a:r>
              <a:rPr lang="en-US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форме</a:t>
            </a:r>
            <a:r>
              <a:rPr lang="en-US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2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величине</a:t>
            </a:r>
            <a:r>
              <a:rPr lang="en-US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2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расположению</a:t>
            </a:r>
            <a:r>
              <a:rPr lang="en-US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</a:p>
          <a:p>
            <a:pPr marL="0" lvl="0" indent="-69850" algn="just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</a:pPr>
            <a:r>
              <a:rPr lang="en-US" sz="22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Особое</a:t>
            </a:r>
            <a:r>
              <a:rPr lang="en-US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внимание</a:t>
            </a:r>
            <a:r>
              <a:rPr lang="en-US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рекомендуется</a:t>
            </a:r>
            <a:r>
              <a:rPr lang="en-US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уделить</a:t>
            </a:r>
            <a:r>
              <a:rPr lang="en-US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обучению</a:t>
            </a:r>
            <a:r>
              <a:rPr lang="en-US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обследовать</a:t>
            </a:r>
            <a:r>
              <a:rPr lang="en-US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предмет</a:t>
            </a:r>
            <a:r>
              <a:rPr lang="en-US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2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анализировать</a:t>
            </a:r>
            <a:r>
              <a:rPr lang="en-US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его</a:t>
            </a:r>
            <a:r>
              <a:rPr lang="en-US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2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предвидеть</a:t>
            </a:r>
            <a:r>
              <a:rPr lang="en-US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будущий</a:t>
            </a:r>
            <a:r>
              <a:rPr lang="en-US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результат</a:t>
            </a:r>
            <a:r>
              <a:rPr lang="en-US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действия</a:t>
            </a:r>
            <a:r>
              <a:rPr lang="en-US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 </a:t>
            </a:r>
            <a:r>
              <a:rPr lang="en-US" sz="22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ним</a:t>
            </a:r>
            <a:r>
              <a:rPr lang="en-US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2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Эти</a:t>
            </a:r>
            <a:r>
              <a:rPr lang="en-US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умения</a:t>
            </a:r>
            <a:r>
              <a:rPr lang="en-US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являются</a:t>
            </a:r>
            <a:r>
              <a:rPr lang="en-US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необходимым</a:t>
            </a:r>
            <a:r>
              <a:rPr lang="en-US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условием</a:t>
            </a:r>
            <a:r>
              <a:rPr lang="en-US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формирования</a:t>
            </a:r>
            <a:r>
              <a:rPr lang="en-US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ориентировочной</a:t>
            </a:r>
            <a:r>
              <a:rPr lang="en-US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фазы</a:t>
            </a:r>
            <a:r>
              <a:rPr lang="en-US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деятельности</a:t>
            </a:r>
            <a:r>
              <a:rPr lang="en-US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22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</a:t>
            </a:r>
            <a:r>
              <a:rPr lang="en-US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многом</a:t>
            </a:r>
            <a:r>
              <a:rPr lang="en-US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определяют</a:t>
            </a:r>
            <a:r>
              <a:rPr lang="en-US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успешность</a:t>
            </a:r>
            <a:r>
              <a:rPr lang="en-US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выполнения</a:t>
            </a:r>
            <a:r>
              <a:rPr lang="en-US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поставленной</a:t>
            </a:r>
            <a:r>
              <a:rPr lang="en-US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задачи</a:t>
            </a:r>
            <a:r>
              <a:rPr lang="en-US" sz="22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>
            <a:spLocks noGrp="1"/>
          </p:cNvSpPr>
          <p:nvPr>
            <p:ph type="title"/>
          </p:nvPr>
        </p:nvSpPr>
        <p:spPr>
          <a:xfrm>
            <a:off x="555875" y="263124"/>
            <a:ext cx="8229600" cy="5049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algn="just" rtl="0">
              <a:spcBef>
                <a:spcPts val="0"/>
              </a:spcBef>
              <a:buNone/>
            </a:pPr>
            <a:r>
              <a:rPr lang="en-US" sz="220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Особое место в работе занимает обучение обследованию, включающее в себя: целостное восприятие предмета; выделение основных частей; анализ формы, цвета, расположения и относительной величины частей; повторное целостное восприятие предмета.</a:t>
            </a:r>
          </a:p>
          <a:p>
            <a:pPr lvl="0" indent="387350" algn="just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</a:pPr>
            <a:r>
              <a:rPr lang="en-US" sz="220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Анализ сложившейся практики показывает, что внедрение системы сен­сорного воспитания в практику работы специальных детских дошкольных учреждений позволило педагогам организовать систематическое целенаправленное воздействие на развитие сенсорной сферы детей, а в конечном счете сделать более эффективным обучение рисованию, конструированию и другим видам детской деятельности.</a:t>
            </a:r>
          </a:p>
          <a:p>
            <a:pPr lvl="0" indent="387350" algn="just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</a:pPr>
            <a:r>
              <a:rPr lang="en-US" sz="220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Обобщение опыта практической работы в этой области привело к созданию ряда программ сенсорного развития.</a:t>
            </a:r>
          </a:p>
          <a:p>
            <a:pPr lvl="0" algn="just" rtl="0">
              <a:lnSpc>
                <a:spcPct val="100000"/>
              </a:lnSpc>
              <a:spcBef>
                <a:spcPts val="0"/>
              </a:spcBef>
              <a:buNone/>
            </a:pPr>
            <a:endParaRPr sz="2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>
            <a:spLocks noGrp="1"/>
          </p:cNvSpPr>
          <p:nvPr>
            <p:ph type="title"/>
          </p:nvPr>
        </p:nvSpPr>
        <p:spPr>
          <a:xfrm>
            <a:off x="360150" y="246699"/>
            <a:ext cx="8423700" cy="3042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0" lvl="0" indent="-69850" algn="just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</a:pPr>
            <a:r>
              <a:rPr lang="en-US" sz="220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 все существующие программы и методические рекомендации, касающихся работы с детьми включены задачи развития сенсорно-перцептивной сферы. Рекомендовано проводить работу по сенсорному воспитанию в процессе развития предметно-практической (Г.В. Цикото), изобразительной (А.А. Еремина), игровой (А.Р. Маллер) и элементарной трудовой деятельности. Основной формой работы в этом направлении является упражнение и дидактическая игра.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181" name="Shape 181"/>
          <p:cNvPicPr preferRelativeResize="0"/>
          <p:nvPr/>
        </p:nvPicPr>
        <p:blipFill rotWithShape="1">
          <a:blip r:embed="rId3">
            <a:alphaModFix/>
          </a:blip>
          <a:srcRect t="-2572" b="12319"/>
          <a:stretch/>
        </p:blipFill>
        <p:spPr>
          <a:xfrm>
            <a:off x="4209650" y="3038300"/>
            <a:ext cx="4822976" cy="3197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Shape 18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9200" y="3289299"/>
            <a:ext cx="3904850" cy="24834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>
            <a:spLocks noGrp="1"/>
          </p:cNvSpPr>
          <p:nvPr>
            <p:ph type="body" idx="1"/>
          </p:nvPr>
        </p:nvSpPr>
        <p:spPr>
          <a:xfrm>
            <a:off x="164450" y="218724"/>
            <a:ext cx="8736000" cy="6244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457200" algn="just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</a:t>
            </a:r>
            <a:r>
              <a:rPr lang="en-US" sz="2100" b="1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заключение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теоретического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анализа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можно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сделать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следующие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выводы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</a:p>
          <a:p>
            <a:pPr marL="457200" lvl="0" indent="-361950" algn="just" rtl="0">
              <a:lnSpc>
                <a:spcPct val="100000"/>
              </a:lnSpc>
              <a:spcBef>
                <a:spcPts val="0"/>
              </a:spcBef>
              <a:buClr>
                <a:srgbClr val="85200C"/>
              </a:buClr>
              <a:buSzPct val="100000"/>
              <a:buFont typeface="Times New Roman"/>
            </a:pP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анализ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психолого-педагогической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литературы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проблеме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сенсорно-перцептивного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развития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сенсорного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воспитания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детей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старшего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дошкольного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возраста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показывает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что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настоящее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время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восприятие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рассматривается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как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особая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деятельность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имеющая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структуре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мотивационно-личностный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операционально-технический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компонент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457200" lvl="0" indent="-361950" algn="just" rtl="0">
              <a:lnSpc>
                <a:spcPct val="100000"/>
              </a:lnSpc>
              <a:spcBef>
                <a:spcPts val="0"/>
              </a:spcBef>
              <a:buClr>
                <a:srgbClr val="85200C"/>
              </a:buClr>
              <a:buSzPct val="100000"/>
              <a:buFont typeface="Times New Roman"/>
            </a:pP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детей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старшего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дошкольного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дошкольного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возраста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имеются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органические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предпосылки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сенсорного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развития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виде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природных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анатомо-физиологических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особенностей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анализаторных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систем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Однако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установлено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что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этих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предпосылок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недостаточно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для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самостоятельного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первоначального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освоения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ребенком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человеческого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опыта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457200" lvl="0" indent="-361950" algn="just" rtl="0">
              <a:lnSpc>
                <a:spcPct val="100000"/>
              </a:lnSpc>
              <a:spcBef>
                <a:spcPts val="0"/>
              </a:spcBef>
              <a:buClr>
                <a:srgbClr val="85200C"/>
              </a:buClr>
              <a:buSzPct val="100000"/>
              <a:buFont typeface="Times New Roman"/>
            </a:pP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Развитие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восприятия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осуществляется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процессе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сенсорного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воспитания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понимаемого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широком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педагогическом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смысле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-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как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целенаправленного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процесса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который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осуществляется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под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руководством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педагога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включает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себя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все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виды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учебных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занятий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специально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проводимой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воспитательной</a:t>
            </a:r>
            <a:r>
              <a:rPr lang="en-US" sz="21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1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работы</a:t>
            </a:r>
            <a:endParaRPr lang="en-US" sz="2100" dirty="0">
              <a:solidFill>
                <a:srgbClr val="85200C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lvl="0" rtl="0">
              <a:spcBef>
                <a:spcPts val="0"/>
              </a:spcBef>
              <a:buNone/>
            </a:pPr>
            <a:endParaRPr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>
            <a:spLocks noGrp="1"/>
          </p:cNvSpPr>
          <p:nvPr>
            <p:ph type="body" idx="1"/>
          </p:nvPr>
        </p:nvSpPr>
        <p:spPr>
          <a:xfrm>
            <a:off x="220350" y="333850"/>
            <a:ext cx="87033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387350" algn="just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</a:pPr>
            <a:r>
              <a:rPr lang="en-US" sz="220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качестве средств решения познавательных задач в сенсорной культуре выступают сенсорные эталоны – общепринятые образцы внешних свойств предметов.</a:t>
            </a:r>
          </a:p>
          <a:p>
            <a:pPr marL="0" lvl="0" indent="387350" algn="just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</a:pPr>
            <a:r>
              <a:rPr lang="en-US" sz="220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Сенсорные эталоны цвета представлены семью цветами спектра и их оттенками по светлоте и насыщенности. В качестве сенсорных эталонов формы выступают геометрические фигуры. Эталон величины – метрическая система мер. Усвоение сенсорных эталонов – это их использование в качестве «единиц измерения» при оценке свойств веществ.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pic>
        <p:nvPicPr>
          <p:cNvPr id="193" name="Shape 1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99841" y="3580275"/>
            <a:ext cx="6648569" cy="327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>
            <a:spLocks noGrp="1"/>
          </p:cNvSpPr>
          <p:nvPr>
            <p:ph type="body" idx="1"/>
          </p:nvPr>
        </p:nvSpPr>
        <p:spPr>
          <a:xfrm>
            <a:off x="220350" y="333850"/>
            <a:ext cx="87033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Ребенок в течение длительного времени учится использовать сенсорные эталоны как средства восприятия, и этот процесс имеет свои этапы:</a:t>
            </a: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b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   этап  </a:t>
            </a:r>
            <a:r>
              <a:rPr lang="en-US" sz="220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</a:t>
            </a:r>
            <a:r>
              <a:rPr lang="en-US" sz="2200" i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предэталонный</a:t>
            </a:r>
            <a:r>
              <a:rPr lang="en-US" sz="220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происходит на 3-ем году жизни. </a:t>
            </a: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b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2 этап </a:t>
            </a:r>
            <a:r>
              <a:rPr lang="en-US" sz="220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– средствами восприятия выступают уже не конкретные предметы, а некие образцы их свойств, причем, каждое имеет вполне определенное название. Дети овладевают основными цветами спектра, как в повседневной жизни, так и на материале дидактических игр.</a:t>
            </a: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b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 этап</a:t>
            </a:r>
            <a:r>
              <a:rPr lang="en-US" sz="220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на 4-5 году жизни, уже владея сенсорными эталонами, дети начинают их систематизировать. </a:t>
            </a:r>
          </a:p>
        </p:txBody>
      </p:sp>
      <p:pic>
        <p:nvPicPr>
          <p:cNvPr id="199" name="Shape 19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65125" y="3700325"/>
            <a:ext cx="2906824" cy="29895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Shape 20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14596" y="4075275"/>
            <a:ext cx="2780234" cy="2614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/>
        </p:nvSpPr>
        <p:spPr>
          <a:xfrm>
            <a:off x="0" y="246700"/>
            <a:ext cx="8913600" cy="41115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indent="387350" algn="just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</a:pPr>
            <a:r>
              <a:rPr lang="en-US" sz="220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Сенсорные процессы неразрывно связаны с деятельностью органов чувств. Предмет, который мы рассматриваем, воздействует на наш глаз; с помощью руки мы ощущаем его твердость (или мягкость), шероховатость и т. д.; звуки, издаваемые каким- либо предметом, воспринимает наше ухо.</a:t>
            </a:r>
          </a:p>
          <a:p>
            <a:pPr lvl="0" indent="387350" algn="just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</a:pPr>
            <a:r>
              <a:rPr lang="en-US" sz="220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Таким образом, ощущения и восприятия — </a:t>
            </a:r>
            <a:r>
              <a:rPr lang="en-US" sz="2200" b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непосредственное, чувственное познание действительности.</a:t>
            </a:r>
          </a:p>
          <a:p>
            <a:pPr lvl="0" indent="387350" algn="just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</a:pPr>
            <a:r>
              <a:rPr lang="en-US" sz="220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Сенсорное воспитание означает целенаправленное совершенствование, развитие у детей сенсорных процессов (ощущений, восприятий, представлений).</a:t>
            </a:r>
          </a:p>
          <a:p>
            <a:pPr lvl="0">
              <a:spcBef>
                <a:spcPts val="0"/>
              </a:spcBef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91" name="Shape 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8087" y="3880450"/>
            <a:ext cx="4177425" cy="2775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0" y="201700"/>
            <a:ext cx="6891600" cy="6080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457200" algn="just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b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Значение сенсорного воспитания </a:t>
            </a:r>
            <a:r>
              <a:rPr lang="en-US" sz="220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состоит в том, что оно:</a:t>
            </a:r>
          </a:p>
          <a:p>
            <a:pPr marL="457200" lvl="0" indent="-368300" algn="just" rtl="0">
              <a:lnSpc>
                <a:spcPct val="100000"/>
              </a:lnSpc>
              <a:spcBef>
                <a:spcPts val="0"/>
              </a:spcBef>
              <a:buClr>
                <a:srgbClr val="5B0F00"/>
              </a:buClr>
              <a:buSzPct val="100000"/>
              <a:buFont typeface="Times New Roman"/>
            </a:pPr>
            <a:r>
              <a:rPr lang="en-US" sz="220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является основой для интеллектуального развития;</a:t>
            </a:r>
          </a:p>
          <a:p>
            <a:pPr marL="457200" lvl="0" indent="-368300" algn="just" rtl="0">
              <a:lnSpc>
                <a:spcPct val="100000"/>
              </a:lnSpc>
              <a:spcBef>
                <a:spcPts val="0"/>
              </a:spcBef>
              <a:buClr>
                <a:srgbClr val="5B0F00"/>
              </a:buClr>
              <a:buSzPct val="100000"/>
              <a:buFont typeface="Times New Roman"/>
            </a:pPr>
            <a:r>
              <a:rPr lang="en-US" sz="220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упорядочивает хаотичные представления ребенка, полученные при взаимодействии с внешним миром;</a:t>
            </a:r>
          </a:p>
          <a:p>
            <a:pPr marL="457200" lvl="0" indent="-368300" algn="just" rtl="0">
              <a:lnSpc>
                <a:spcPct val="100000"/>
              </a:lnSpc>
              <a:spcBef>
                <a:spcPts val="0"/>
              </a:spcBef>
              <a:buClr>
                <a:srgbClr val="5B0F00"/>
              </a:buClr>
              <a:buSzPct val="100000"/>
              <a:buFont typeface="Times New Roman"/>
            </a:pPr>
            <a:r>
              <a:rPr lang="en-US" sz="220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развивает наблюдательность;</a:t>
            </a:r>
          </a:p>
          <a:p>
            <a:pPr marL="457200" lvl="0" indent="-368300" algn="just" rtl="0">
              <a:lnSpc>
                <a:spcPct val="100000"/>
              </a:lnSpc>
              <a:spcBef>
                <a:spcPts val="0"/>
              </a:spcBef>
              <a:buClr>
                <a:srgbClr val="5B0F00"/>
              </a:buClr>
              <a:buSzPct val="100000"/>
              <a:buFont typeface="Times New Roman"/>
            </a:pPr>
            <a:r>
              <a:rPr lang="en-US" sz="220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готовит к реальной жизни;</a:t>
            </a:r>
          </a:p>
          <a:p>
            <a:pPr marL="457200" lvl="0" indent="-368300" algn="just" rtl="0">
              <a:lnSpc>
                <a:spcPct val="100000"/>
              </a:lnSpc>
              <a:spcBef>
                <a:spcPts val="0"/>
              </a:spcBef>
              <a:buClr>
                <a:srgbClr val="5B0F00"/>
              </a:buClr>
              <a:buSzPct val="100000"/>
              <a:buFont typeface="Times New Roman"/>
            </a:pPr>
            <a:r>
              <a:rPr lang="en-US" sz="220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позитивно влияет на эстетическое чувство;</a:t>
            </a:r>
          </a:p>
          <a:p>
            <a:pPr marL="457200" lvl="0" indent="-368300" algn="just" rtl="0">
              <a:lnSpc>
                <a:spcPct val="100000"/>
              </a:lnSpc>
              <a:spcBef>
                <a:spcPts val="0"/>
              </a:spcBef>
              <a:buClr>
                <a:srgbClr val="5B0F00"/>
              </a:buClr>
              <a:buSzPct val="100000"/>
              <a:buFont typeface="Times New Roman"/>
            </a:pPr>
            <a:r>
              <a:rPr lang="en-US" sz="220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является основой для развития воображения;</a:t>
            </a:r>
          </a:p>
          <a:p>
            <a:pPr marL="457200" lvl="0" indent="-368300" algn="just" rtl="0">
              <a:lnSpc>
                <a:spcPct val="100000"/>
              </a:lnSpc>
              <a:spcBef>
                <a:spcPts val="0"/>
              </a:spcBef>
              <a:buClr>
                <a:srgbClr val="5B0F00"/>
              </a:buClr>
              <a:buSzPct val="100000"/>
              <a:buFont typeface="Times New Roman"/>
            </a:pPr>
            <a:r>
              <a:rPr lang="en-US" sz="220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развивает внимание;</a:t>
            </a:r>
          </a:p>
          <a:p>
            <a:pPr marL="457200" lvl="0" indent="-368300" algn="just" rtl="0">
              <a:lnSpc>
                <a:spcPct val="100000"/>
              </a:lnSpc>
              <a:spcBef>
                <a:spcPts val="0"/>
              </a:spcBef>
              <a:buClr>
                <a:srgbClr val="5B0F00"/>
              </a:buClr>
              <a:buSzPct val="100000"/>
              <a:buFont typeface="Times New Roman"/>
            </a:pPr>
            <a:r>
              <a:rPr lang="en-US" sz="220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дает ребенку возможность овладеть новыми способами предметно-познавательной деятельности;</a:t>
            </a:r>
          </a:p>
          <a:p>
            <a:pPr marL="457200" lvl="0" indent="-368300" algn="just" rtl="0">
              <a:lnSpc>
                <a:spcPct val="100000"/>
              </a:lnSpc>
              <a:spcBef>
                <a:spcPts val="0"/>
              </a:spcBef>
              <a:buClr>
                <a:srgbClr val="5B0F00"/>
              </a:buClr>
              <a:buSzPct val="100000"/>
              <a:buFont typeface="Times New Roman"/>
            </a:pPr>
            <a:r>
              <a:rPr lang="en-US" sz="220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обеспечивает усвоение сенсорных эталонов;</a:t>
            </a:r>
          </a:p>
          <a:p>
            <a:pPr marL="457200" lvl="0" indent="-368300" algn="just" rtl="0">
              <a:lnSpc>
                <a:spcPct val="100000"/>
              </a:lnSpc>
              <a:spcBef>
                <a:spcPts val="0"/>
              </a:spcBef>
              <a:buClr>
                <a:srgbClr val="5B0F00"/>
              </a:buClr>
              <a:buSzPct val="100000"/>
              <a:buFont typeface="Times New Roman"/>
            </a:pPr>
            <a:r>
              <a:rPr lang="en-US" sz="220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обеспечивает освоение навыков учебной деятельности;</a:t>
            </a:r>
          </a:p>
          <a:p>
            <a:pPr marL="457200" lvl="0" indent="-368300" algn="just" rtl="0">
              <a:lnSpc>
                <a:spcPct val="100000"/>
              </a:lnSpc>
              <a:spcBef>
                <a:spcPts val="0"/>
              </a:spcBef>
              <a:buClr>
                <a:srgbClr val="5B0F00"/>
              </a:buClr>
              <a:buSzPct val="100000"/>
              <a:buFont typeface="Times New Roman"/>
            </a:pPr>
            <a:r>
              <a:rPr lang="en-US" sz="220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влияет на расширение словарного запаса ребенка;</a:t>
            </a:r>
          </a:p>
          <a:p>
            <a:pPr marL="457200" lvl="0" indent="-368300" algn="just" rtl="0">
              <a:lnSpc>
                <a:spcPct val="100000"/>
              </a:lnSpc>
              <a:spcBef>
                <a:spcPts val="0"/>
              </a:spcBef>
              <a:buClr>
                <a:srgbClr val="5B0F00"/>
              </a:buClr>
              <a:buSzPct val="100000"/>
              <a:buFont typeface="Times New Roman"/>
            </a:pPr>
            <a:r>
              <a:rPr lang="en-US" sz="220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влияет на развитие зрительной, слуховой, моторной, образной и др. видов памяти.</a:t>
            </a:r>
          </a:p>
          <a:p>
            <a:pPr lvl="0">
              <a:spcBef>
                <a:spcPts val="0"/>
              </a:spcBef>
              <a:buNone/>
            </a:pPr>
            <a:endParaRPr sz="1800"/>
          </a:p>
        </p:txBody>
      </p:sp>
      <p:pic>
        <p:nvPicPr>
          <p:cNvPr id="206" name="Shape 2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891600" y="336300"/>
            <a:ext cx="2153775" cy="1615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Shape 207"/>
          <p:cNvPicPr preferRelativeResize="0"/>
          <p:nvPr/>
        </p:nvPicPr>
        <p:blipFill rotWithShape="1">
          <a:blip r:embed="rId4">
            <a:alphaModFix/>
          </a:blip>
          <a:srcRect b="17060"/>
          <a:stretch/>
        </p:blipFill>
        <p:spPr>
          <a:xfrm>
            <a:off x="6857874" y="2491050"/>
            <a:ext cx="2221249" cy="1842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Shape 208"/>
          <p:cNvPicPr preferRelativeResize="0"/>
          <p:nvPr/>
        </p:nvPicPr>
        <p:blipFill rotWithShape="1">
          <a:blip r:embed="rId5">
            <a:alphaModFix/>
          </a:blip>
          <a:srcRect b="17060"/>
          <a:stretch/>
        </p:blipFill>
        <p:spPr>
          <a:xfrm>
            <a:off x="6891587" y="4872800"/>
            <a:ext cx="2153775" cy="1786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Shape 213"/>
          <p:cNvSpPr txBox="1">
            <a:spLocks noGrp="1"/>
          </p:cNvSpPr>
          <p:nvPr>
            <p:ph type="body" idx="1"/>
          </p:nvPr>
        </p:nvSpPr>
        <p:spPr>
          <a:xfrm>
            <a:off x="457200" y="0"/>
            <a:ext cx="8229600" cy="5997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387350" algn="just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</a:pP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качестве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средств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сенсорного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воспитания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детей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старшего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дошкольного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возраста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используются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дидактическая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игры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упражнения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изобразительная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деятельность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рисование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лепка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аппликация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),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конструирование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др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0" lvl="0" indent="387350" algn="just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</a:pP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Одним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основных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средств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развития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сенсорика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детей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являются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дидактические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игры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упражнения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которые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дошкольной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педагогике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давних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пор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считались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основным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средством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сенсорного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воспитания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Знакомство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формами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величинами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цветами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пространственными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представлениями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звуками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0" lvl="0" indent="457200" algn="just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Как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обнаружилось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исследованиях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занятиях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нельзя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осуществить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всех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задач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сенсорного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воспитания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</p:txBody>
      </p:sp>
      <p:pic>
        <p:nvPicPr>
          <p:cNvPr id="214" name="Shape 2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54925" y="4194125"/>
            <a:ext cx="4319875" cy="2750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 txBox="1">
            <a:spLocks noGrp="1"/>
          </p:cNvSpPr>
          <p:nvPr>
            <p:ph type="body" idx="1"/>
          </p:nvPr>
        </p:nvSpPr>
        <p:spPr>
          <a:xfrm>
            <a:off x="325625" y="235175"/>
            <a:ext cx="82296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457200" algn="just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20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Основная особенность дидактических игр – обучающая. Соединение в дидактических играх обучающей задачи, наличие готового содержания и правила дает возможность воспитателю более планомерно использовать эти игры для умственного воспитания детей. Они создаются взрослыми в целях воспитания и обучения детей, но не открыто, а реализуются через игровую задачу. Эти игры способствуют развитию познавательной деятельности, интеллектуальных операций .</a:t>
            </a:r>
          </a:p>
        </p:txBody>
      </p:sp>
      <p:pic>
        <p:nvPicPr>
          <p:cNvPr id="220" name="Shape 2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25872" y="4344187"/>
            <a:ext cx="3204975" cy="2476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Shape 2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2574" y="4208737"/>
            <a:ext cx="2825556" cy="268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Shape 226"/>
          <p:cNvSpPr txBox="1">
            <a:spLocks noGrp="1"/>
          </p:cNvSpPr>
          <p:nvPr>
            <p:ph type="body" idx="1"/>
          </p:nvPr>
        </p:nvSpPr>
        <p:spPr>
          <a:xfrm>
            <a:off x="216825" y="183675"/>
            <a:ext cx="5800800" cy="5833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457200" algn="just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20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 дидактических играх и упражнениях надо предоставлять детям возможность:</a:t>
            </a:r>
          </a:p>
          <a:p>
            <a:pPr marL="457200" lvl="0" indent="-368300" algn="just" rtl="0">
              <a:lnSpc>
                <a:spcPct val="100000"/>
              </a:lnSpc>
              <a:spcBef>
                <a:spcPts val="0"/>
              </a:spcBef>
              <a:buClr>
                <a:srgbClr val="5B0F00"/>
              </a:buClr>
              <a:buSzPct val="100000"/>
              <a:buFont typeface="Times New Roman"/>
            </a:pPr>
            <a:r>
              <a:rPr lang="en-US" sz="220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повторно воспринимать окружающие предметы и их свойства, упражнять в их узнавании и различии.</a:t>
            </a:r>
          </a:p>
          <a:p>
            <a:pPr marL="457200" lvl="0" indent="-368300" algn="just" rtl="0">
              <a:lnSpc>
                <a:spcPct val="100000"/>
              </a:lnSpc>
              <a:spcBef>
                <a:spcPts val="0"/>
              </a:spcBef>
              <a:buClr>
                <a:srgbClr val="5B0F00"/>
              </a:buClr>
              <a:buSzPct val="100000"/>
              <a:buFont typeface="Times New Roman"/>
            </a:pPr>
            <a:r>
              <a:rPr lang="en-US" sz="220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оформлять чувствительное впечатление, уточнять названия предметов и их характерные свойства (форма, величина, цвет). ориентироваться не только по внешнему виду предмета, но и по словесному описанию. </a:t>
            </a:r>
          </a:p>
          <a:p>
            <a:pPr marL="457200" lvl="0" indent="-368300" algn="just" rtl="0">
              <a:lnSpc>
                <a:spcPct val="100000"/>
              </a:lnSpc>
              <a:spcBef>
                <a:spcPts val="0"/>
              </a:spcBef>
              <a:buClr>
                <a:srgbClr val="5B0F00"/>
              </a:buClr>
              <a:buSzPct val="100000"/>
              <a:buFont typeface="Times New Roman"/>
            </a:pPr>
            <a:r>
              <a:rPr lang="en-US" sz="220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делать первичные обобщения, группировать предметы по общим свойствам.</a:t>
            </a:r>
          </a:p>
          <a:p>
            <a:pPr marL="457200" lvl="0" indent="-368300" algn="just" rtl="0">
              <a:lnSpc>
                <a:spcPct val="100000"/>
              </a:lnSpc>
              <a:spcBef>
                <a:spcPts val="0"/>
              </a:spcBef>
              <a:buClr>
                <a:srgbClr val="5B0F00"/>
              </a:buClr>
              <a:buSzPct val="100000"/>
              <a:buFont typeface="Times New Roman"/>
            </a:pPr>
            <a:r>
              <a:rPr lang="en-US" sz="220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соотносить, сравнивать жизненные свойства предмета с имеющимися мерками, сенсорными эталонами (форма предметов с геометрическими фигурами).</a:t>
            </a:r>
          </a:p>
          <a:p>
            <a:pPr lvl="0" rtl="0">
              <a:spcBef>
                <a:spcPts val="0"/>
              </a:spcBef>
              <a:buNone/>
            </a:pPr>
            <a:endParaRPr>
              <a:solidFill>
                <a:srgbClr val="5B0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27" name="Shape 2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4500" y="305475"/>
            <a:ext cx="2489725" cy="315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Shape 2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18575" y="3699049"/>
            <a:ext cx="3025425" cy="2226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hape 233"/>
          <p:cNvSpPr txBox="1">
            <a:spLocks noGrp="1"/>
          </p:cNvSpPr>
          <p:nvPr>
            <p:ph type="title"/>
          </p:nvPr>
        </p:nvSpPr>
        <p:spPr>
          <a:xfrm>
            <a:off x="457200" y="148026"/>
            <a:ext cx="8229600" cy="1106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-US" sz="2400" b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Система дидактических игр Фридриха Фребеля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34" name="Shape 234"/>
          <p:cNvSpPr txBox="1">
            <a:spLocks noGrp="1"/>
          </p:cNvSpPr>
          <p:nvPr>
            <p:ph type="body" idx="1"/>
          </p:nvPr>
        </p:nvSpPr>
        <p:spPr>
          <a:xfrm>
            <a:off x="457200" y="806450"/>
            <a:ext cx="8229600" cy="32679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20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Автор этой системы предлагал выстроить сенсорную систему на практической деятельности детей, утверждая, что моторика руки в комплексе с другим анализатором позволит ребёнку более точно говорить о свойствах предметов. Ф.Фребель разработал специальное дидактическое пособие для сенсорного развития детей – «Дары Фребеля», которое состояло из набора различных геометрических фигур, которые рассыпались на меньшие по размеру.</a:t>
            </a:r>
          </a:p>
        </p:txBody>
      </p:sp>
      <p:pic>
        <p:nvPicPr>
          <p:cNvPr id="235" name="Shape 2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39775" y="3740275"/>
            <a:ext cx="5413325" cy="3117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>
            <a:spLocks noGrp="1"/>
          </p:cNvSpPr>
          <p:nvPr>
            <p:ph type="body" idx="1"/>
          </p:nvPr>
        </p:nvSpPr>
        <p:spPr>
          <a:xfrm>
            <a:off x="326000" y="157400"/>
            <a:ext cx="59940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Система сенсорного воспитания дошкольников Марии Монтессори</a:t>
            </a: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Автор этой системы предлагала познание окружающего мира соединить с ознакомлением предметов вокруг ребёнка. Она предлагала так насытить развивающее пространство, в котором воспитывается ребенок, чтобы несколько предметов из окружения вызывали его интерес. М. Монтессори сводит развитие ребёнка исключительно к развитию сил и способностей организма: развитию мускулов, зрения, слуха, обоняния и т.п. У неё разработаны целые системы упражнений на развитие разных органов чувств, причём к каждому упражнению был подобран дидактический материал. Например, для развития термического чувства – упражнения с набором металлических чашечек, наполненных водой различной температуры; для воспитания тактильного чувства – упражнения с набором гладких и наждачных дощечек, карточек, различных тканей и т.д. В системе Монтессори ребёнок должен действовать с материалами самостоятельно.</a:t>
            </a:r>
          </a:p>
        </p:txBody>
      </p:sp>
      <p:pic>
        <p:nvPicPr>
          <p:cNvPr id="241" name="Shape 2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74150" y="157400"/>
            <a:ext cx="2669850" cy="266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Shape 2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591973" y="2875975"/>
            <a:ext cx="2280093" cy="186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Shape 2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74149" y="4948525"/>
            <a:ext cx="2669849" cy="15904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Shape 248"/>
          <p:cNvSpPr txBox="1">
            <a:spLocks noGrp="1"/>
          </p:cNvSpPr>
          <p:nvPr>
            <p:ph type="title"/>
          </p:nvPr>
        </p:nvSpPr>
        <p:spPr>
          <a:xfrm>
            <a:off x="457200" y="-136500"/>
            <a:ext cx="8229600" cy="7287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400" b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Советская система дошкольного воспитания </a:t>
            </a:r>
          </a:p>
        </p:txBody>
      </p:sp>
      <p:sp>
        <p:nvSpPr>
          <p:cNvPr id="249" name="Shape 249"/>
          <p:cNvSpPr txBox="1">
            <a:spLocks noGrp="1"/>
          </p:cNvSpPr>
          <p:nvPr>
            <p:ph type="body" idx="1"/>
          </p:nvPr>
        </p:nvSpPr>
        <p:spPr>
          <a:xfrm>
            <a:off x="121650" y="627450"/>
            <a:ext cx="8900700" cy="5603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20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Советская система дошкольного воспитания была ориентирована преимущественно на умственное развитие ребенка, на его обучение и подготовку к школе. Провозглашая в качестве общей задачи всестороннее и гармоничное развитие личности, программа воспитания делала главный акцент на обучение, умственное развитие и подготовку к школе. Это проявлялось и в количестве времени, которое отводилось на умственное развитие, и в методической проработанности содержания обучающих занятий, и в жесткой определенности требований к знаниям и умениям детей. Даже в области эстетического и трудового воспитания на первом плане оказывалось «обогащение знаниями»: знать музыкальные жанры, знать стихи и сказки, знать правила работы с красками, знать различные профессии взрослых и т. д. Столь явная направленность на усвоение знаний и обучение отодвигала на задний план задачи нравственного и социального воспитания, задачи формирования самостоятельности и творческой активности ребенка.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hape 254"/>
          <p:cNvSpPr txBox="1">
            <a:spLocks noGrp="1"/>
          </p:cNvSpPr>
          <p:nvPr>
            <p:ph type="title"/>
          </p:nvPr>
        </p:nvSpPr>
        <p:spPr>
          <a:xfrm>
            <a:off x="457200" y="12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-US" sz="2400" b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Программа «Радуга»</a:t>
            </a:r>
          </a:p>
          <a:p>
            <a:pPr lvl="0" rtl="0">
              <a:spcBef>
                <a:spcPts val="0"/>
              </a:spcBef>
              <a:buNone/>
            </a:pPr>
            <a:endParaRPr/>
          </a:p>
        </p:txBody>
      </p:sp>
      <p:sp>
        <p:nvSpPr>
          <p:cNvPr id="255" name="Shape 255"/>
          <p:cNvSpPr txBox="1">
            <a:spLocks noGrp="1"/>
          </p:cNvSpPr>
          <p:nvPr>
            <p:ph type="body" idx="1"/>
          </p:nvPr>
        </p:nvSpPr>
        <p:spPr>
          <a:xfrm>
            <a:off x="235325" y="620800"/>
            <a:ext cx="85725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-69850" algn="just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Программа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построена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возрастному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принципу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обеспечивает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целостное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поступательное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развитие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детей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0" lvl="0" indent="-69850" algn="just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Для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каждого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возраста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определены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главные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психологические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новообразования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формирование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развитие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которых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направлена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конкретная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педагогическая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работа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Например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для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младшей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группы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два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три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года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таким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новообразованием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является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развитие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способности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к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целеполаганию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т. е.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формирование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представлений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</a:t>
            </a:r>
          </a:p>
          <a:p>
            <a:pPr marL="0" lvl="0" indent="-69850" algn="just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предвосхищающих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результат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деятельности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;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для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детей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старшего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дошкольного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возраста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﴾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пять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шесть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лет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﴿ —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это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умение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владеть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своим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поведением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собственными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психическими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процессами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формирование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произвольного</a:t>
            </a:r>
            <a:r>
              <a:rPr lang="ru-RU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внимания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памяти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т. д.).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Развитие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этих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новообразований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происходит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различных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видах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детской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деятельности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257" name="Shape 2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193" y="4196150"/>
            <a:ext cx="3010725" cy="26618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72F1B00-C015-41B3-B9ED-AA0C67EB1B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1471" y="4193013"/>
            <a:ext cx="3369822" cy="2518942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Shape 262"/>
          <p:cNvSpPr txBox="1">
            <a:spLocks noGrp="1"/>
          </p:cNvSpPr>
          <p:nvPr>
            <p:ph type="title"/>
          </p:nvPr>
        </p:nvSpPr>
        <p:spPr>
          <a:xfrm>
            <a:off x="457200" y="-317437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400" b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Программа «Развитие»</a:t>
            </a:r>
          </a:p>
        </p:txBody>
      </p:sp>
      <p:sp>
        <p:nvSpPr>
          <p:cNvPr id="263" name="Shape 263"/>
          <p:cNvSpPr txBox="1">
            <a:spLocks noGrp="1"/>
          </p:cNvSpPr>
          <p:nvPr>
            <p:ph type="body" idx="1"/>
          </p:nvPr>
        </p:nvSpPr>
        <p:spPr>
          <a:xfrm>
            <a:off x="228600" y="745000"/>
            <a:ext cx="8686800" cy="6014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80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Сенсорное воспитание занимает центральное место в работе с младшими дошкольниками ﴾три – четыре года﴿. Оно направлено на формирование представлений о внешних свойствах предметов — их форме, цвете, величине, положений в пространстве. Сенсорное воспитание предполагает развивать умение пользоваться</a:t>
            </a: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80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элементарной формой опосредования, т. е. умение использовать сенсорные эталоны. Сенсорные эталоны — это общепринятые в культуре образцы</a:t>
            </a: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80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внешних свойств предметов. Так, в качестве сенсорных эталонов цвета выступают хроматические и ахроматические ﴾белый, серый, черный﴿ цвета; эталонами формы являются геометрические фигуры и т. д. На первом этапе обучения дети знакомятся с сенсорными эталонами, сопоставляют их, сравнивают, подбирают одинаковые. Следующая ступень — более тонкая их дифференциация: знакомство с оттенками цветовых тонов,</a:t>
            </a: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80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вариантами геометрических форм и т. д. После этого становится возможным использовать данные представления для того, чтобы проанализировать и выделить различные свойства предметов. Все занятия построены так, что,</a:t>
            </a:r>
          </a:p>
          <a:p>
            <a:pPr marL="0" lvl="0" indent="0" algn="just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180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только овладев представлениями об эталонах цвета, формы и величины, дети смогут выполнить интересные для них игровые и практические задания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 txBox="1">
            <a:spLocks noGrp="1"/>
          </p:cNvSpPr>
          <p:nvPr>
            <p:ph type="title"/>
          </p:nvPr>
        </p:nvSpPr>
        <p:spPr>
          <a:xfrm>
            <a:off x="457200" y="123362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 rtl="0">
              <a:lnSpc>
                <a:spcPct val="115000"/>
              </a:lnSpc>
              <a:spcBef>
                <a:spcPts val="0"/>
              </a:spcBef>
              <a:buNone/>
            </a:pPr>
            <a:r>
              <a:rPr lang="en-US" sz="2400" b="1">
                <a:solidFill>
                  <a:srgbClr val="99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Программа «Золотой ключик»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269" name="Shape 269"/>
          <p:cNvSpPr txBox="1">
            <a:spLocks noGrp="1"/>
          </p:cNvSpPr>
          <p:nvPr>
            <p:ph type="body" idx="1"/>
          </p:nvPr>
        </p:nvSpPr>
        <p:spPr>
          <a:xfrm>
            <a:off x="0" y="602800"/>
            <a:ext cx="89154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buClr>
                <a:srgbClr val="85200C"/>
              </a:buClr>
              <a:buSzPct val="100000"/>
              <a:buFont typeface="Times New Roman"/>
            </a:pPr>
            <a:r>
              <a:rPr lang="en-US" sz="180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Изменить организацию педагогического процесса: ребенок не просто получает знания от взрослого, а «проживает» вместе с ним определенные эмоционально окрашенные события, которые становятся его личным опытом.</a:t>
            </a:r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buClr>
                <a:srgbClr val="85200C"/>
              </a:buClr>
              <a:buSzPct val="100000"/>
              <a:buFont typeface="Times New Roman"/>
            </a:pPr>
            <a:r>
              <a:rPr lang="en-US" sz="180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Изменить позицию педагога в образовательном процессе: взрослый не только учит и воспитывает, но и «живет» совместно с детьми, и конкретные педагогические задачи решаются уже внутри этой общей интересной жизни.</a:t>
            </a:r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buClr>
                <a:srgbClr val="85200C"/>
              </a:buClr>
              <a:buSzPct val="100000"/>
              <a:buFont typeface="Times New Roman"/>
            </a:pPr>
            <a:r>
              <a:rPr lang="en-US" sz="180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Преодолеть существующее отчуждение семьи и детского сада: родители должны непременно активно участвовать в работе детского сада и свободно подключаться к жизни своих детей.</a:t>
            </a:r>
          </a:p>
          <a:p>
            <a:pPr marL="457200" lvl="0" indent="-342900" algn="just" rtl="0">
              <a:lnSpc>
                <a:spcPct val="115000"/>
              </a:lnSpc>
              <a:spcBef>
                <a:spcPts val="0"/>
              </a:spcBef>
              <a:buClr>
                <a:srgbClr val="85200C"/>
              </a:buClr>
              <a:buSzPct val="100000"/>
              <a:buFont typeface="Times New Roman"/>
            </a:pPr>
            <a:r>
              <a:rPr lang="en-US" sz="180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Сделать главным принцип семейного, а не общественного воспитания: жизнь в детском саду должна строиться по образцу большой семьи, которая как бы является продолжением собственной семьи ребенка.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70" name="Shape 2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17550" y="4220200"/>
            <a:ext cx="3126450" cy="250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Shape 2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4150" y="4517475"/>
            <a:ext cx="4922749" cy="220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 txBox="1">
            <a:spLocks noGrp="1"/>
          </p:cNvSpPr>
          <p:nvPr>
            <p:ph type="body" idx="1"/>
          </p:nvPr>
        </p:nvSpPr>
        <p:spPr>
          <a:xfrm>
            <a:off x="220350" y="86100"/>
            <a:ext cx="8703300" cy="4912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457200" algn="just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Таким образом, </a:t>
            </a:r>
            <a:r>
              <a:rPr lang="en-US" sz="2000" i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актуальность проблемы</a:t>
            </a:r>
            <a:r>
              <a:rPr lang="en-US" sz="200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исследования заключается в том, что познание человеком окружающего мира начинается с «живого созерцания, с ощущения (отражение отдельных свойств предметов и явлений действительности при непосредственном воздействии на органы чувств) и восприятия (отражение в целом предметов и явлений окружающего мира, действующих в данный момент на органы чувств). Хотя, известно, развитие ощущений и восприятий создает необходимые предпосылки для возникновения всех других, более сложных познавательных процессов (памяти, воображения, мышления).</a:t>
            </a:r>
          </a:p>
          <a:p>
            <a:pPr marL="0" lvl="0" indent="387350" algn="just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-US" sz="200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Развитая сенсорика – основа для совершенствования практической деятельности современного человека. Как справедливо отмечает Б.Г. Ананьев, «самые далеко идущие успехи науки и техники рассчитаны не только на мыслящего, но и на ощущающего человека» </a:t>
            </a:r>
          </a:p>
          <a:p>
            <a:pPr lvl="0">
              <a:spcBef>
                <a:spcPts val="0"/>
              </a:spcBef>
              <a:buNone/>
            </a:pPr>
            <a:endParaRPr>
              <a:solidFill>
                <a:srgbClr val="85200C"/>
              </a:solidFill>
            </a:endParaRPr>
          </a:p>
        </p:txBody>
      </p:sp>
      <p:pic>
        <p:nvPicPr>
          <p:cNvPr id="97" name="Shape 9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6665" y="4230646"/>
            <a:ext cx="3764387" cy="2505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5650" y="4230649"/>
            <a:ext cx="4453614" cy="250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 txBox="1">
            <a:spLocks noGrp="1"/>
          </p:cNvSpPr>
          <p:nvPr>
            <p:ph type="title"/>
          </p:nvPr>
        </p:nvSpPr>
        <p:spPr>
          <a:xfrm>
            <a:off x="457200" y="12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400" b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Программа «Детский сад — дом радости»</a:t>
            </a:r>
          </a:p>
        </p:txBody>
      </p:sp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457200" y="964250"/>
            <a:ext cx="82296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sz="240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Основная цель данной педагогической системы - содействовать всестороннему воспитанию и развитию индивидуальности каждого участника педагогического процесса с помощью умелой организации всей жизни и деятельности ребенка и его старших наставников ﴾педагогов и родителей﴿.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240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Как следует из названия, основная цель программы — создать новый тип детского учреждения — Дома радости, где каждый ребенок может развиваться как неповторимая уникальная личность. </a:t>
            </a:r>
          </a:p>
        </p:txBody>
      </p:sp>
      <p:pic>
        <p:nvPicPr>
          <p:cNvPr id="278" name="Shape 2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38550" y="5192974"/>
            <a:ext cx="6066900" cy="1665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Shape 283"/>
          <p:cNvSpPr txBox="1">
            <a:spLocks noGrp="1"/>
          </p:cNvSpPr>
          <p:nvPr>
            <p:ph type="title"/>
          </p:nvPr>
        </p:nvSpPr>
        <p:spPr>
          <a:xfrm>
            <a:off x="457200" y="12"/>
            <a:ext cx="8229600" cy="11430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3000" b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Программа «Детство»</a:t>
            </a:r>
          </a:p>
        </p:txBody>
      </p:sp>
      <p:sp>
        <p:nvSpPr>
          <p:cNvPr id="284" name="Shape 284"/>
          <p:cNvSpPr txBox="1">
            <a:spLocks noGrp="1"/>
          </p:cNvSpPr>
          <p:nvPr>
            <p:ph type="body" idx="1"/>
          </p:nvPr>
        </p:nvSpPr>
        <p:spPr>
          <a:xfrm>
            <a:off x="457200" y="997425"/>
            <a:ext cx="82296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-69850" algn="just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-US" sz="240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Все внимание сосредоточено на человеке. Человек представлен как творец предметного мира, как неотъемлемая часть и в то же время «хранитель» природы, как носитель моральных и нравственных норм</a:t>
            </a:r>
          </a:p>
          <a:p>
            <a:pPr marL="0" lvl="0" indent="-69850" algn="just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-US" sz="240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поведения и т. д. Знания и представления об окружающем мире тесно связываются с собственной деятельностью</a:t>
            </a:r>
          </a:p>
          <a:p>
            <a:pPr marL="0" lvl="0" indent="-69850" algn="just" rtl="0">
              <a:lnSpc>
                <a:spcPct val="115000"/>
              </a:lnSpc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-US" sz="240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детей.</a:t>
            </a:r>
          </a:p>
          <a:p>
            <a:pPr lvl="0">
              <a:spcBef>
                <a:spcPts val="0"/>
              </a:spcBef>
              <a:buNone/>
            </a:pPr>
            <a:endParaRPr/>
          </a:p>
        </p:txBody>
      </p:sp>
      <p:pic>
        <p:nvPicPr>
          <p:cNvPr id="285" name="Shape 2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16699" y="3682225"/>
            <a:ext cx="2622174" cy="3004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Shape 28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6550" y="4051377"/>
            <a:ext cx="3742147" cy="2806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Shape 291"/>
          <p:cNvSpPr txBox="1">
            <a:spLocks noGrp="1"/>
          </p:cNvSpPr>
          <p:nvPr>
            <p:ph type="title"/>
          </p:nvPr>
        </p:nvSpPr>
        <p:spPr>
          <a:xfrm>
            <a:off x="457200" y="-201696"/>
            <a:ext cx="8229600" cy="8571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-US" sz="2400" b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Программа «Истоки»</a:t>
            </a:r>
          </a:p>
        </p:txBody>
      </p:sp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457200" y="846575"/>
            <a:ext cx="8229600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-69850" algn="just" rtl="0">
              <a:spcBef>
                <a:spcPts val="0"/>
              </a:spcBef>
              <a:buClr>
                <a:schemeClr val="dk1"/>
              </a:buClr>
              <a:buSzPct val="45833"/>
              <a:buFont typeface="Arial"/>
              <a:buNone/>
            </a:pP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Цели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задачи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реализации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программы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обеспечение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полноценного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разностороннего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развития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каждого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ребенка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формирование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него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базового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доверия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к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миру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универсальных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в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том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числе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творческих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способностей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уровня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соответствующего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возрастной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специфике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требованиям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современного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общества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;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создание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равных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условий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для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развития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детей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имеющих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разные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возможности.</a:t>
            </a:r>
          </a:p>
          <a:p>
            <a:pPr lvl="0">
              <a:spcBef>
                <a:spcPts val="0"/>
              </a:spcBef>
              <a:buNone/>
            </a:pPr>
            <a:endParaRPr dirty="0"/>
          </a:p>
        </p:txBody>
      </p:sp>
      <p:pic>
        <p:nvPicPr>
          <p:cNvPr id="293" name="Shape 29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92525" y="3748375"/>
            <a:ext cx="3072650" cy="30375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Shape 29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46200" y="3748375"/>
            <a:ext cx="3537379" cy="303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257371" y="237213"/>
            <a:ext cx="8629258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03200" indent="0" algn="just">
              <a:spcAft>
                <a:spcPts val="800"/>
              </a:spcAft>
              <a:buNone/>
            </a:pPr>
            <a:r>
              <a:rPr lang="ru-RU" sz="2000" dirty="0">
                <a:solidFill>
                  <a:srgbClr val="85200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Главное достоинство существующих классических и современных программ заключается в их содержании, которое задает принципиально новые ценностные ориентиры для сотрудников ДОУ. </a:t>
            </a:r>
          </a:p>
          <a:p>
            <a:pPr marL="203200" indent="0" algn="just">
              <a:spcAft>
                <a:spcPts val="800"/>
              </a:spcAft>
              <a:buNone/>
            </a:pPr>
            <a:r>
              <a:rPr lang="ru-RU" sz="2000" dirty="0">
                <a:solidFill>
                  <a:srgbClr val="85200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Цели развития ребенка по каждому направлению ориентируют сотрудников ДОУ не на обучение детей, не на передачу знаний, навыков и умений, как это было раньше, а на развитие личности, познавательной и творческой активности, что в наибольшей мере соответствует задачам воспитания дошкольников. </a:t>
            </a:r>
            <a:endParaRPr lang="ru-RU" sz="2000" dirty="0">
              <a:solidFill>
                <a:srgbClr val="A75B4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774CBFE-7915-4CAC-9CD6-10D5C4331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950" y="3131507"/>
            <a:ext cx="5314099" cy="348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6803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hape 292"/>
          <p:cNvSpPr txBox="1">
            <a:spLocks noGrp="1"/>
          </p:cNvSpPr>
          <p:nvPr>
            <p:ph type="body" idx="1"/>
          </p:nvPr>
        </p:nvSpPr>
        <p:spPr>
          <a:xfrm>
            <a:off x="257371" y="349948"/>
            <a:ext cx="8629258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203200" indent="0" algn="just">
              <a:spcAft>
                <a:spcPts val="800"/>
              </a:spcAft>
              <a:buNone/>
            </a:pPr>
            <a:r>
              <a:rPr lang="ru-RU" sz="2000" dirty="0">
                <a:solidFill>
                  <a:srgbClr val="85200C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Уважение к личности ребенка, создание эмоционального комфорта, поощрение самостоятельности, индивидуальный подход к детям становятся главными требованиями к деятельности воспитателей. Характерно, что почти во всех разделах подчеркивается возможность самостоятельного выбора детьми различных форм и способов действия, материалов и т. д. Такая возможность выбора активизирует развитие инициативы и творчества детей, формирует активную жизненную позицию. Данные требования и цели развития отвечают как современным тенденциям гуманизации образования, так и возрастной специфике дошкольного детства.</a:t>
            </a:r>
            <a:endParaRPr lang="ru-RU" sz="2000" dirty="0">
              <a:solidFill>
                <a:srgbClr val="A75B43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2320437-A69E-4279-A6AB-3521F5CE9C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6739" y="3533121"/>
            <a:ext cx="4759890" cy="297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170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Shape 103"/>
          <p:cNvSpPr txBox="1">
            <a:spLocks noGrp="1"/>
          </p:cNvSpPr>
          <p:nvPr>
            <p:ph type="body" idx="1"/>
          </p:nvPr>
        </p:nvSpPr>
        <p:spPr>
          <a:xfrm>
            <a:off x="342074" y="101050"/>
            <a:ext cx="8801925" cy="45261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387350" algn="just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-US" sz="1800" b="1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Объект</a:t>
            </a:r>
            <a:r>
              <a:rPr lang="en-US" sz="1800" b="1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исследования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сенсорное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развитие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детей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старшего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дошкольного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возраста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0" lvl="0" indent="387350" algn="just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-US" sz="1800" b="1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Предмет</a:t>
            </a:r>
            <a:r>
              <a:rPr lang="en-US" sz="1800" b="1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исследования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организация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сенсорного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развития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детей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старшего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дошкольного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возраста</a:t>
            </a:r>
            <a:endParaRPr lang="en-US" sz="1800" dirty="0">
              <a:solidFill>
                <a:srgbClr val="5B0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387350" algn="just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-US" sz="1800" b="1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Целью</a:t>
            </a:r>
            <a:r>
              <a:rPr lang="en-US" sz="1800" b="1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работы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является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исследование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процесса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сенсорного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развития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детей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старшего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дошкольного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возраста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условиях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ДОУ.</a:t>
            </a:r>
          </a:p>
          <a:p>
            <a:pPr marL="0" lvl="0" indent="387350" algn="just" rtl="0">
              <a:lnSpc>
                <a:spcPct val="150000"/>
              </a:lnSpc>
              <a:spcBef>
                <a:spcPts val="0"/>
              </a:spcBef>
              <a:buClr>
                <a:schemeClr val="dk1"/>
              </a:buClr>
              <a:buSzPct val="61111"/>
              <a:buFont typeface="Arial"/>
              <a:buNone/>
            </a:pPr>
            <a:r>
              <a:rPr lang="en-US" sz="1800" b="1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Задачи</a:t>
            </a:r>
            <a:r>
              <a:rPr lang="en-US" sz="1800" b="1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b="1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исследования</a:t>
            </a:r>
            <a:r>
              <a:rPr lang="en-US" sz="1800" b="1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</a:t>
            </a:r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buClr>
                <a:srgbClr val="5B0F00"/>
              </a:buClr>
              <a:buSzPct val="100000"/>
              <a:buFont typeface="Times New Roman"/>
            </a:pP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Изучить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теоретические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основы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сенсорного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развития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детей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старшего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дошкольного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возраста</a:t>
            </a:r>
            <a:endParaRPr lang="en-US" sz="1800" dirty="0">
              <a:solidFill>
                <a:srgbClr val="5B0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buClr>
                <a:srgbClr val="5B0F00"/>
              </a:buClr>
              <a:buSzPct val="100000"/>
              <a:buFont typeface="Times New Roman"/>
            </a:pP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Обобщить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педагогический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опыт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сенсорного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развития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дошкольников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 ДОУ</a:t>
            </a:r>
          </a:p>
          <a:p>
            <a:pPr marL="457200" lvl="0" indent="-342900" algn="just" rtl="0">
              <a:lnSpc>
                <a:spcPct val="150000"/>
              </a:lnSpc>
              <a:spcBef>
                <a:spcPts val="0"/>
              </a:spcBef>
              <a:buClr>
                <a:srgbClr val="5B0F00"/>
              </a:buClr>
              <a:buSzPct val="100000"/>
              <a:buFont typeface="Times New Roman"/>
            </a:pP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Разработать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перспективный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план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сенсорного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развития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детей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старшего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дошкольного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возраста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 </a:t>
            </a:r>
            <a:r>
              <a:rPr lang="en-US" sz="18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условиях</a:t>
            </a:r>
            <a:r>
              <a:rPr lang="en-US" sz="18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ДОУ</a:t>
            </a:r>
          </a:p>
        </p:txBody>
      </p:sp>
      <p:pic>
        <p:nvPicPr>
          <p:cNvPr id="104" name="Shape 1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14225" y="5173731"/>
            <a:ext cx="6115550" cy="1789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Shape 109"/>
          <p:cNvSpPr txBox="1">
            <a:spLocks noGrp="1"/>
          </p:cNvSpPr>
          <p:nvPr>
            <p:ph type="body" idx="1"/>
          </p:nvPr>
        </p:nvSpPr>
        <p:spPr>
          <a:xfrm>
            <a:off x="189150" y="0"/>
            <a:ext cx="8765700" cy="49452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Человек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рождается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свет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готовыми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к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функционированию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органами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чувств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Но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это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лишь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предпосылки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для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восприятия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окружающей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действительности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Полноценное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сенсорное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развитие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осуществляется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только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процессе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сенсорного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воспитания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когда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у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детей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целенаправленно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формируются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эталонные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представления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о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цвете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форме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величине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о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признаках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свойствах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различных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предметов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материалов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их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положении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пространстве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др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.,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развиваются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все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виды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восприятия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тем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самым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закладывается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основа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для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развития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умственной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деятельности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</a:p>
          <a:p>
            <a:pPr marL="0" lvl="0" indent="387350" algn="just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Сенсорное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воспитание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создает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необходимые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предпосылки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для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формирования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психических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функций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имеющих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первостепенное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значение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для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возможности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дальнейшего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обучения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Оно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направлено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развитие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зрительного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слухового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тактильного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кинетического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кинестетического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других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видов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ощущений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2000" dirty="0" err="1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восприятий</a:t>
            </a:r>
            <a:r>
              <a:rPr lang="en-US" sz="2000" dirty="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0" lvl="0" indent="0" algn="just" rtl="0">
              <a:spcBef>
                <a:spcPts val="0"/>
              </a:spcBef>
              <a:buNone/>
            </a:pPr>
            <a:endParaRPr sz="2000" dirty="0">
              <a:solidFill>
                <a:srgbClr val="5B0F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0" name="Shape 1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3125" y="4005050"/>
            <a:ext cx="3804648" cy="295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Shape 1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4525" y="4374825"/>
            <a:ext cx="3720708" cy="2483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 txBox="1">
            <a:spLocks noGrp="1"/>
          </p:cNvSpPr>
          <p:nvPr>
            <p:ph type="title"/>
          </p:nvPr>
        </p:nvSpPr>
        <p:spPr>
          <a:xfrm>
            <a:off x="213800" y="263150"/>
            <a:ext cx="8555100" cy="3420600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/>
          <a:p>
            <a:pPr marL="0" lvl="0" indent="0" algn="just" rtl="0">
              <a:lnSpc>
                <a:spcPct val="150000"/>
              </a:lnSpc>
              <a:spcBef>
                <a:spcPts val="0"/>
              </a:spcBef>
              <a:buNone/>
            </a:pPr>
            <a:r>
              <a:rPr lang="en-US" sz="220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Дети, обладающие сенсорной культурой, становятся способны различать широкую гамму красок, звуков, вкусовых ощущений. Сенсорные упражнения дают ребенку возможность различать и классифицировать предметы по размеру, форме, окраске, степени шероховатости или гладкости, по весу, температуре, вкусу, шуму, звучанию.</a:t>
            </a:r>
          </a:p>
        </p:txBody>
      </p:sp>
      <p:pic>
        <p:nvPicPr>
          <p:cNvPr id="117" name="Shape 1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71075" y="3132599"/>
            <a:ext cx="4372918" cy="3420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Shape 1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13799" y="3499953"/>
            <a:ext cx="4463526" cy="29625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>
            <a:spLocks noGrp="1"/>
          </p:cNvSpPr>
          <p:nvPr>
            <p:ph type="body" idx="1"/>
          </p:nvPr>
        </p:nvSpPr>
        <p:spPr>
          <a:xfrm>
            <a:off x="308850" y="81700"/>
            <a:ext cx="8229600" cy="42876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sz="2200">
                <a:solidFill>
                  <a:srgbClr val="5B0F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Сенсорная культура ребенка – результат усвоения им сенсорной культуры, созданной человечеством. Большое значение в сенсорном воспитании имеет формирование у детей представления о сенсорных эталонах – общепринятые образцы внешних свойств предметов. В качестве сенсорных эталонов цвета выступают семь цветов спектра и их оттенки по светлоте и насыщенности, в качестве эталонов формы – геометрические фигуры, величина – метрическая система мер. Свои виды эталоны имеют в слуховом восприятии (это фонемы родного языка, звуковысотные отношения), свои – во вкусовом, обонятельном восприятии</a:t>
            </a:r>
          </a:p>
        </p:txBody>
      </p:sp>
      <p:pic>
        <p:nvPicPr>
          <p:cNvPr id="124" name="Shape 1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1625" y="3782075"/>
            <a:ext cx="4460380" cy="297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Shape 1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8575" y="4085400"/>
            <a:ext cx="3562348" cy="23683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Shape 130"/>
          <p:cNvSpPr txBox="1">
            <a:spLocks noGrp="1"/>
          </p:cNvSpPr>
          <p:nvPr>
            <p:ph type="body" idx="1"/>
          </p:nvPr>
        </p:nvSpPr>
        <p:spPr>
          <a:xfrm>
            <a:off x="269375" y="-119625"/>
            <a:ext cx="8740200" cy="50934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spcBef>
                <a:spcPts val="0"/>
              </a:spcBef>
              <a:buNone/>
            </a:pP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Усвоить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сенсорный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эталон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это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вовсе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значит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научится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правильно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называть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то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или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иное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свойство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Необходимо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иметь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четкие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представления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о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разновидностях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каждого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свойства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и,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главное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уметь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пользоваться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такими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представлениями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для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анализа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выделения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свойств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самых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различных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предметов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самых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разных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ситуациях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Т.е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.,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усвоение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сенсорных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эталонов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–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это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использование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их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качестве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«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единиц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измерения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»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при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оценке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свойств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веществ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0" lvl="0" indent="-69850" algn="just" rtl="0">
              <a:lnSpc>
                <a:spcPct val="100000"/>
              </a:lnSpc>
              <a:spcBef>
                <a:spcPts val="0"/>
              </a:spcBef>
              <a:buClr>
                <a:schemeClr val="dk1"/>
              </a:buClr>
              <a:buSzPct val="50000"/>
              <a:buFont typeface="Arial"/>
              <a:buNone/>
            </a:pP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Именно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 </a:t>
            </a:r>
            <a:r>
              <a:rPr lang="ru-RU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5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лет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основное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место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в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сенсорном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воспитании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детей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занимает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активная работа 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общепринятыми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сенсорными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эталонами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способами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их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использования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путем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обучения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продуктивным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видам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деятельности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(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рисование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лепка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аппликации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конструированию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),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как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на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занятиях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так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в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повседневной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жизни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Каждый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вид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продуктивной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деятельности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предъявляет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свои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требования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к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детскому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восприятию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способствует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его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2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развитию</a:t>
            </a:r>
            <a:r>
              <a:rPr lang="en-US" sz="22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</a:p>
          <a:p>
            <a:pPr marL="0" lvl="0" indent="0" rtl="0">
              <a:spcBef>
                <a:spcPts val="0"/>
              </a:spcBef>
              <a:buNone/>
            </a:pPr>
            <a:endParaRPr sz="22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31" name="Shape 1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9250" y="4574100"/>
            <a:ext cx="3303724" cy="2485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 txBox="1">
            <a:spLocks noGrp="1"/>
          </p:cNvSpPr>
          <p:nvPr>
            <p:ph type="body" idx="1"/>
          </p:nvPr>
        </p:nvSpPr>
        <p:spPr>
          <a:xfrm>
            <a:off x="194050" y="235175"/>
            <a:ext cx="8686800" cy="35475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Основным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условием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правильного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воспитания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ребенка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ru-RU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старшего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дошкольного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возраста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является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обеспечение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достаточного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разнообразия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внешних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воздействий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организация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зрительного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слухового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мира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 </a:t>
            </a:r>
          </a:p>
          <a:p>
            <a:pPr marL="0" lvl="0" indent="0" rtl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Для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выполнения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этого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условия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необходимо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: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соответствующее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оборудование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помещения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и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особенно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окружающего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ребенка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пространства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постоянное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общение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взрослого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с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ребенком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систематическое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проведение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специальных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2400" dirty="0" err="1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занятий</a:t>
            </a:r>
            <a:r>
              <a:rPr lang="en-US" sz="2400" dirty="0">
                <a:solidFill>
                  <a:srgbClr val="85200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</a:p>
        </p:txBody>
      </p:sp>
      <p:pic>
        <p:nvPicPr>
          <p:cNvPr id="137" name="Shape 1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4050" y="3768100"/>
            <a:ext cx="4332249" cy="288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Shape 1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677714" y="3768100"/>
            <a:ext cx="4466285" cy="2888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47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</TotalTime>
  <Words>2993</Words>
  <Application>Microsoft Office PowerPoint</Application>
  <PresentationFormat>Экран (4:3)</PresentationFormat>
  <Paragraphs>104</Paragraphs>
  <Slides>34</Slides>
  <Notes>34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8" baseType="lpstr">
      <vt:lpstr>Arial</vt:lpstr>
      <vt:lpstr>Calibri</vt:lpstr>
      <vt:lpstr>Times New Roman</vt:lpstr>
      <vt:lpstr>147</vt:lpstr>
      <vt:lpstr>Организация сенсорного развития детей старшего дошкольного возраста в  условиях ДОУ</vt:lpstr>
      <vt:lpstr>Презентация PowerPoint</vt:lpstr>
      <vt:lpstr>Презентация PowerPoint</vt:lpstr>
      <vt:lpstr>Презентация PowerPoint</vt:lpstr>
      <vt:lpstr>Презентация PowerPoint</vt:lpstr>
      <vt:lpstr>Дети, обладающие сенсорной культурой, становятся способны различать широкую гамму красок, звуков, вкусовых ощущений. Сенсорные упражнения дают ребенку возможность различать и классифицировать предметы по размеру, форме, окраске, степени шероховатости или гладкости, по весу, температуре, вкусу, шуму, звучанию.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Особое место в работе занимает обучение обследованию, включающее в себя: целостное восприятие предмета; выделение основных частей; анализ формы, цвета, расположения и относительной величины частей; повторное целостное восприятие предмета. Анализ сложившейся практики показывает, что внедрение системы сен­сорного воспитания в практику работы специальных детских дошкольных учреждений позволило педагогам организовать систематическое целенаправленное воздействие на развитие сенсорной сферы детей, а в конечном счете сделать более эффективным обучение рисованию, конструированию и другим видам детской деятельности. Обобщение опыта практической работы в этой области привело к созданию ряда программ сенсорного развития. </vt:lpstr>
      <vt:lpstr>Во все существующие программы и методические рекомендации, касающихся работы с детьми включены задачи развития сенсорно-перцептивной сферы. Рекомендовано проводить работу по сенсорному воспитанию в процессе развития предметно-практической (Г.В. Цикото), изобразительной (А.А. Еремина), игровой (А.Р. Маллер) и элементарной трудовой деятельности. Основной формой работы в этом направлении является упражнение и дидактическая игра.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Система дидактических игр Фридриха Фребеля </vt:lpstr>
      <vt:lpstr>Презентация PowerPoint</vt:lpstr>
      <vt:lpstr>Советская система дошкольного воспитания </vt:lpstr>
      <vt:lpstr>Программа «Радуга» </vt:lpstr>
      <vt:lpstr>Программа «Развитие»</vt:lpstr>
      <vt:lpstr>Программа «Золотой ключик» </vt:lpstr>
      <vt:lpstr>Программа «Детский сад — дом радости»</vt:lpstr>
      <vt:lpstr>Программа «Детство»</vt:lpstr>
      <vt:lpstr>Программа «Истоки»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Организация сенсорного развития детей старшего дошкольного возраста в  условиях ДОУ</dc:title>
  <cp:lastModifiedBy>МАРИНА</cp:lastModifiedBy>
  <cp:revision>7</cp:revision>
  <dcterms:modified xsi:type="dcterms:W3CDTF">2018-02-08T12:27:13Z</dcterms:modified>
</cp:coreProperties>
</file>