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1BAEA-AFDB-4CFD-A531-C7C2974E365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93F9D-4E12-4250-B86E-13ED54FDC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3F9D-4E12-4250-B86E-13ED54FDC4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F9AE1-361A-4A2E-A991-A47292552ED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D2112-8BCE-43A8-987C-FC8AD79EED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Артикуляционная 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 презентации:</a:t>
            </a:r>
          </a:p>
          <a:p>
            <a:r>
              <a:rPr lang="ru-RU" dirty="0" smtClean="0"/>
              <a:t>учитель – логопед</a:t>
            </a:r>
          </a:p>
          <a:p>
            <a:r>
              <a:rPr lang="ru-RU" dirty="0" smtClean="0"/>
              <a:t>МБОУ СОШ №5</a:t>
            </a:r>
          </a:p>
          <a:p>
            <a:r>
              <a:rPr lang="ru-RU" dirty="0" err="1" smtClean="0"/>
              <a:t>Гумерова</a:t>
            </a:r>
            <a:r>
              <a:rPr lang="ru-RU" dirty="0" smtClean="0"/>
              <a:t> Рита </a:t>
            </a:r>
            <a:r>
              <a:rPr lang="ru-RU" dirty="0" err="1" smtClean="0"/>
              <a:t>Идуаровна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Дидактические материалы для проведения артикуляционной гимнастики</a:t>
            </a:r>
            <a:endParaRPr lang="ru-RU" sz="3200" dirty="0"/>
          </a:p>
        </p:txBody>
      </p:sp>
      <p:pic>
        <p:nvPicPr>
          <p:cNvPr id="4" name="Содержимое 3" descr="20180123_115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8308" y="2344268"/>
            <a:ext cx="4974336" cy="3429024"/>
          </a:xfrm>
        </p:spPr>
      </p:pic>
      <p:pic>
        <p:nvPicPr>
          <p:cNvPr id="1026" name="Picture 2" descr="C:\Users\Домашний\Pictures\2018-01-23\20180123_115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49377" y="2451425"/>
            <a:ext cx="49743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253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ашний\Pictures\2018-01-23\20180123_115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722" y="1872054"/>
            <a:ext cx="5271892" cy="3528000"/>
          </a:xfrm>
          <a:prstGeom prst="rect">
            <a:avLst/>
          </a:prstGeom>
          <a:noFill/>
        </p:spPr>
      </p:pic>
      <p:pic>
        <p:nvPicPr>
          <p:cNvPr id="2051" name="Picture 3" descr="C:\Users\Домашний\Pictures\2018-01-23\20180123_115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4232" y="1699314"/>
            <a:ext cx="5286412" cy="38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омашний\Pictures\2018-01-23\20180123_12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4859" y="1652125"/>
            <a:ext cx="5376000" cy="3500462"/>
          </a:xfrm>
          <a:prstGeom prst="rect">
            <a:avLst/>
          </a:prstGeom>
          <a:noFill/>
        </p:spPr>
      </p:pic>
      <p:pic>
        <p:nvPicPr>
          <p:cNvPr id="3075" name="Picture 3" descr="C:\Users\Домашний\Pictures\2018-01-23\20180123_12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714356"/>
            <a:ext cx="36433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УВАЖАЕМЫЕ РОДИТЕЛИ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577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Артикуляционная  гимнастика – </a:t>
            </a:r>
            <a:r>
              <a:rPr lang="ru-RU" b="1" i="1" dirty="0" smtClean="0"/>
              <a:t>важный подготовительный этап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dirty="0" smtClean="0"/>
              <a:t>в работе над постановкой звуков, поэтому развитию артикуляционной моторики следует уделить должное внимание. </a:t>
            </a:r>
            <a:br>
              <a:rPr lang="ru-RU" dirty="0" smtClean="0"/>
            </a:br>
            <a:r>
              <a:rPr lang="ru-RU" dirty="0" smtClean="0"/>
              <a:t>Комплекс  упражнений, представленный в</a:t>
            </a:r>
            <a:r>
              <a:rPr lang="en-US" dirty="0" smtClean="0"/>
              <a:t> </a:t>
            </a:r>
            <a:r>
              <a:rPr lang="ru-RU" dirty="0" smtClean="0"/>
              <a:t> этой презентации,</a:t>
            </a:r>
            <a:br>
              <a:rPr lang="ru-RU" dirty="0" smtClean="0"/>
            </a:br>
            <a:r>
              <a:rPr lang="ru-RU" dirty="0" smtClean="0"/>
              <a:t> поможет Вашему ребёнку привести в порядок</a:t>
            </a:r>
            <a:br>
              <a:rPr lang="ru-RU" dirty="0" smtClean="0"/>
            </a:br>
            <a:r>
              <a:rPr lang="ru-RU" dirty="0" smtClean="0"/>
              <a:t> мышцы артикуляционного аппарата. </a:t>
            </a:r>
            <a:br>
              <a:rPr lang="ru-RU" dirty="0" smtClean="0"/>
            </a:br>
            <a:r>
              <a:rPr lang="ru-RU" dirty="0" smtClean="0"/>
              <a:t>В презентации к каждому упражнению дано подробное описание </a:t>
            </a:r>
            <a:br>
              <a:rPr lang="ru-RU" dirty="0" smtClean="0"/>
            </a:br>
            <a:r>
              <a:rPr lang="ru-RU" dirty="0" smtClean="0"/>
              <a:t>и необходимые фото. Важные нюансы правильного  выполнения  артикуляционных  упражнений выделены в </a:t>
            </a:r>
            <a:r>
              <a:rPr lang="ru-RU" i="1" dirty="0" smtClean="0"/>
              <a:t>примечаниях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не пренебрегайте ими! </a:t>
            </a:r>
            <a:br>
              <a:rPr lang="ru-RU" dirty="0" smtClean="0"/>
            </a:br>
            <a:r>
              <a:rPr lang="ru-RU" dirty="0" smtClean="0"/>
              <a:t>Комплекс  упражнений выполняется </a:t>
            </a:r>
            <a:r>
              <a:rPr lang="ru-RU" b="1" i="1" dirty="0" smtClean="0"/>
              <a:t>перед зеркалом </a:t>
            </a:r>
            <a:r>
              <a:rPr lang="ru-RU" dirty="0" smtClean="0"/>
              <a:t>3-4 раза в день</a:t>
            </a:r>
            <a:br>
              <a:rPr lang="ru-RU" dirty="0" smtClean="0"/>
            </a:br>
            <a:r>
              <a:rPr lang="ru-RU" dirty="0" smtClean="0"/>
              <a:t> по 10-15 раз каждое упражнение. Обращаю  Ваше  внимание  на то, </a:t>
            </a:r>
            <a:br>
              <a:rPr lang="ru-RU" dirty="0" smtClean="0"/>
            </a:br>
            <a:r>
              <a:rPr lang="ru-RU" dirty="0" smtClean="0"/>
              <a:t>что заниматься  артикуляционной  гимнастикой  нужно </a:t>
            </a:r>
            <a:br>
              <a:rPr lang="ru-RU" dirty="0" smtClean="0"/>
            </a:br>
            <a:r>
              <a:rPr lang="ru-RU" b="1" i="1" dirty="0" smtClean="0"/>
              <a:t>на протяжении всего курса занятий с логопедом</a:t>
            </a:r>
            <a:r>
              <a:rPr lang="ru-RU" i="1" dirty="0" smtClean="0"/>
              <a:t>,</a:t>
            </a:r>
            <a:r>
              <a:rPr lang="ru-RU" dirty="0" smtClean="0"/>
              <a:t> и  чем чаще,</a:t>
            </a:r>
            <a:br>
              <a:rPr lang="ru-RU" dirty="0" smtClean="0"/>
            </a:br>
            <a:r>
              <a:rPr lang="ru-RU" dirty="0" smtClean="0"/>
              <a:t> тем лучше. Занятия должны проходить в </a:t>
            </a:r>
            <a:r>
              <a:rPr lang="ru-RU" b="1" i="1" dirty="0" smtClean="0"/>
              <a:t>игровой форме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Не расстраивайтесь, если вдруг  какое-то упражнение  не получается, ведь для этого нужно  время, терпение  и желание, </a:t>
            </a:r>
            <a:br>
              <a:rPr lang="ru-RU" dirty="0" smtClean="0"/>
            </a:br>
            <a:r>
              <a:rPr lang="ru-RU" i="1" dirty="0" smtClean="0"/>
              <a:t>ежедневная </a:t>
            </a:r>
            <a:r>
              <a:rPr lang="ru-RU" dirty="0" smtClean="0"/>
              <a:t>тренировка, </a:t>
            </a:r>
            <a:br>
              <a:rPr lang="ru-RU" dirty="0" smtClean="0"/>
            </a:br>
            <a:r>
              <a:rPr lang="ru-RU" dirty="0" smtClean="0"/>
              <a:t>но  главное – позитивное настроение!</a:t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dirty="0" smtClean="0">
                <a:solidFill>
                  <a:srgbClr val="FF0000"/>
                </a:solidFill>
              </a:rPr>
              <a:t>Желаю  успехов!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</a:t>
            </a:r>
            <a:r>
              <a:rPr lang="ru-RU" sz="3600" dirty="0" smtClean="0"/>
              <a:t>.</a:t>
            </a:r>
            <a:r>
              <a:rPr lang="ru-RU" sz="4400" dirty="0" smtClean="0"/>
              <a:t> </a:t>
            </a:r>
            <a:r>
              <a:rPr lang="ru-RU" sz="3600" dirty="0" smtClean="0"/>
              <a:t>УПРАЖНЕНИЕ «ИГОЛОЧКА».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000" dirty="0"/>
          </a:p>
        </p:txBody>
      </p:sp>
      <p:pic>
        <p:nvPicPr>
          <p:cNvPr id="4" name="Содержимое 5" descr="igolo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2857520" cy="2786083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142984"/>
            <a:ext cx="3000396" cy="2928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4071942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Описание.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Открыть рот, язык высунуть вперёд. </a:t>
            </a:r>
            <a:endParaRPr lang="en-US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Напрягать мышцы языка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и делать его узким. Удерживать язык </a:t>
            </a:r>
            <a:endParaRPr lang="en-US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« иголочкой» секунд 10.</a:t>
            </a:r>
            <a:endParaRPr lang="en-US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 Язык удерживать «иголочкой» </a:t>
            </a:r>
            <a:r>
              <a:rPr lang="ru-RU" i="1" dirty="0" smtClean="0">
                <a:effectLst/>
              </a:rPr>
              <a:t>навесу</a:t>
            </a:r>
            <a:r>
              <a:rPr lang="ru-RU" dirty="0" smtClean="0">
                <a:effectLst/>
              </a:rPr>
              <a:t>,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</a:t>
            </a:r>
            <a:r>
              <a:rPr lang="ru-RU" i="1" dirty="0" smtClean="0">
                <a:effectLst/>
              </a:rPr>
              <a:t>не прикусывая  его </a:t>
            </a:r>
            <a:r>
              <a:rPr lang="ru-RU" dirty="0" smtClean="0">
                <a:effectLst/>
              </a:rPr>
              <a:t>ни зубами, ни губами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2</a:t>
            </a:r>
            <a:r>
              <a:rPr lang="ru-RU" sz="3600" dirty="0" smtClean="0"/>
              <a:t>. УПРАЖНЕНИЕ «ЛОПАТОЧКА».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4" descr="lopa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2571768" cy="2786082"/>
          </a:xfrm>
        </p:spPr>
      </p:pic>
      <p:pic>
        <p:nvPicPr>
          <p:cNvPr id="5" name="Содержимое 5" descr="lopat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57298"/>
            <a:ext cx="3744415" cy="28575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4272677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Описание.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effectLst/>
              </a:rPr>
              <a:t>Открыть рот, положить и расслабить язык на нижнюю губу.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Подержать в таком положении секунд 10.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 </a:t>
            </a:r>
            <a:r>
              <a:rPr lang="ru-RU" i="1" dirty="0" smtClean="0">
                <a:effectLst/>
              </a:rPr>
              <a:t>Не прикусывать язык </a:t>
            </a:r>
            <a:r>
              <a:rPr lang="ru-RU" dirty="0" smtClean="0">
                <a:effectLst/>
              </a:rPr>
              <a:t>ни губами</a:t>
            </a:r>
            <a:r>
              <a:rPr lang="en-US" dirty="0" smtClean="0">
                <a:effectLst/>
              </a:rPr>
              <a:t>, </a:t>
            </a:r>
            <a:r>
              <a:rPr lang="ru-RU" dirty="0" smtClean="0">
                <a:effectLst/>
              </a:rPr>
              <a:t>ни зубами.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  Следить, чтобы язык </a:t>
            </a:r>
            <a:r>
              <a:rPr lang="ru-RU" i="1" dirty="0" smtClean="0">
                <a:effectLst/>
              </a:rPr>
              <a:t>не дрожал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3</a:t>
            </a:r>
            <a:r>
              <a:rPr lang="ru-RU" sz="3600" dirty="0" smtClean="0">
                <a:solidFill>
                  <a:schemeClr val="accent1"/>
                </a:solidFill>
              </a:rPr>
              <a:t>. УПРАЖНЕНИЕ «КИСКА СЕРДИТСЯ».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142985"/>
            <a:ext cx="2357454" cy="2786082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42984"/>
            <a:ext cx="3715916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4000504"/>
            <a:ext cx="68580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Описание.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/>
              <a:t>Улыбнуться, о</a:t>
            </a:r>
            <a:r>
              <a:rPr lang="ru-RU" dirty="0" smtClean="0">
                <a:effectLst/>
              </a:rPr>
              <a:t>ткрыть рот. Кончик языка находится за зубами и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упирается в нижние зубы, а спинка языка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выгибается вверх, как спинка у кошки, когда она сердится.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Чередовать  положение  языка «киска рассердилась»,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«киска спряталась» (закрыть рот).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 Язык </a:t>
            </a:r>
            <a:r>
              <a:rPr lang="ru-RU" i="1" dirty="0" smtClean="0">
                <a:effectLst/>
              </a:rPr>
              <a:t>не прикусывать </a:t>
            </a:r>
            <a:r>
              <a:rPr lang="ru-RU" dirty="0" smtClean="0">
                <a:effectLst/>
              </a:rPr>
              <a:t>ни губами, ни зубами,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губы </a:t>
            </a:r>
            <a:r>
              <a:rPr lang="ru-RU" i="1" dirty="0" smtClean="0">
                <a:effectLst/>
              </a:rPr>
              <a:t>в улыбке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4. УПРАЖНЕНИЕ «ЧАШЕЧКА».</a:t>
            </a:r>
            <a:br>
              <a:rPr lang="ru-RU" sz="3600" dirty="0" smtClean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483519"/>
            <a:ext cx="2928958" cy="2231233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4" y="1500174"/>
            <a:ext cx="3356000" cy="22168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3857628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Описание.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effectLst/>
              </a:rPr>
              <a:t>Открыть широко рот, высунуть язык.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Кончик и боковые края языка приподнять: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получится «чашечка».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Подержать язык в таком положении секунд 10.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 «Чашечка» должна удерживаться  </a:t>
            </a:r>
            <a:r>
              <a:rPr lang="ru-RU" i="1" dirty="0" smtClean="0">
                <a:effectLst/>
              </a:rPr>
              <a:t>навесу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без поддержки губ и зубов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5</a:t>
            </a:r>
            <a:r>
              <a:rPr lang="ru-RU" sz="3600" dirty="0" smtClean="0">
                <a:solidFill>
                  <a:schemeClr val="accent1"/>
                </a:solidFill>
              </a:rPr>
              <a:t>. УПРАЖНЕНИЕ «МАЛЯР».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285860"/>
            <a:ext cx="2500330" cy="2786082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1285860"/>
            <a:ext cx="2376264" cy="2857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4286255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Описание.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effectLst/>
              </a:rPr>
              <a:t>Улыбнуться, открыть рот, кончиком языка «покрасить»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твёрдое  нёбо от зубов до мягкого нёба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 направлении «</a:t>
            </a:r>
            <a:r>
              <a:rPr lang="ru-RU" dirty="0" err="1" smtClean="0">
                <a:effectLst/>
              </a:rPr>
              <a:t>назад-вперёд</a:t>
            </a:r>
            <a:r>
              <a:rPr lang="ru-RU" dirty="0" smtClean="0">
                <a:effectLst/>
              </a:rPr>
              <a:t>» несколько раз.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 Язык </a:t>
            </a:r>
            <a:r>
              <a:rPr lang="ru-RU" i="1" dirty="0" smtClean="0">
                <a:effectLst/>
              </a:rPr>
              <a:t>не выскакивает </a:t>
            </a:r>
            <a:r>
              <a:rPr lang="ru-RU" dirty="0" smtClean="0">
                <a:effectLst/>
              </a:rPr>
              <a:t>за зубы, нижняя челюсть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остаётся </a:t>
            </a:r>
            <a:r>
              <a:rPr lang="ru-RU" i="1" dirty="0" smtClean="0">
                <a:effectLst/>
              </a:rPr>
              <a:t>неподвижной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6</a:t>
            </a:r>
            <a:r>
              <a:rPr lang="ru-RU" sz="3600" dirty="0" smtClean="0">
                <a:solidFill>
                  <a:schemeClr val="accent1"/>
                </a:solidFill>
              </a:rPr>
              <a:t>. УПРАЖНЕНИЕ «ГРИБОК».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214422"/>
            <a:ext cx="3350029" cy="2452255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1214422"/>
            <a:ext cx="3346450" cy="2455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3786189"/>
            <a:ext cx="7715304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Описание.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05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effectLst/>
              </a:rPr>
              <a:t>Улыбнуться, открыть рот, </a:t>
            </a:r>
            <a:r>
              <a:rPr lang="ru-RU" i="1" dirty="0" smtClean="0">
                <a:effectLst/>
              </a:rPr>
              <a:t>«приклеить» </a:t>
            </a:r>
            <a:r>
              <a:rPr lang="ru-RU" dirty="0" smtClean="0">
                <a:effectLst/>
              </a:rPr>
              <a:t>к нёбу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широкий язык и опустить нижнюю челюсть </a:t>
            </a:r>
            <a:r>
              <a:rPr lang="ru-RU" i="1" dirty="0" smtClean="0">
                <a:effectLst/>
              </a:rPr>
              <a:t>как можно ниже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i="1" dirty="0" smtClean="0">
                <a:effectLst/>
              </a:rPr>
              <a:t>натягивая  </a:t>
            </a:r>
            <a:r>
              <a:rPr lang="ru-RU" dirty="0" smtClean="0">
                <a:effectLst/>
              </a:rPr>
              <a:t>при этом подъязычную складку.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Язык не просто поднимается к нёбу, а работает, как </a:t>
            </a:r>
            <a:r>
              <a:rPr lang="ru-RU" i="1" dirty="0" smtClean="0">
                <a:effectLst/>
              </a:rPr>
              <a:t>присоска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Та же «Лошадка», только без щелчка.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 При выполнении упражнения подъязычная складка </a:t>
            </a:r>
            <a:r>
              <a:rPr lang="ru-RU" i="1" dirty="0" smtClean="0">
                <a:effectLst/>
              </a:rPr>
              <a:t>обязательно</a:t>
            </a:r>
            <a:r>
              <a:rPr lang="ru-RU" dirty="0" smtClean="0">
                <a:effectLst/>
              </a:rPr>
              <a:t> должна </a:t>
            </a:r>
            <a:r>
              <a:rPr lang="ru-RU" i="1" dirty="0" smtClean="0">
                <a:effectLst/>
              </a:rPr>
              <a:t>натягиваться.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7</a:t>
            </a:r>
            <a:r>
              <a:rPr lang="ru-RU" sz="3600" dirty="0" smtClean="0">
                <a:solidFill>
                  <a:schemeClr val="accent1"/>
                </a:solidFill>
              </a:rPr>
              <a:t>. УПРАЖНЕНИЕ «ЛОШАДКА».</a:t>
            </a:r>
            <a:br>
              <a:rPr lang="ru-RU" sz="3600" dirty="0" smtClean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1500174"/>
            <a:ext cx="2643206" cy="2214578"/>
          </a:xfrm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340768"/>
            <a:ext cx="3346450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3857627"/>
            <a:ext cx="72152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Описание.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effectLst/>
              </a:rPr>
              <a:t>Улыбнуться, открыть рот и пощёлкать языком.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(«лошадка скачет»).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Упражнение выполняется сначала: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а) медленно («лошадка идёт шагом»);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 б) быстро («лошадка скачет быстрее»);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в) пощёлкать самым кончиком языка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(«жеребёнок скачет»).</a:t>
            </a:r>
            <a:br>
              <a:rPr lang="ru-RU" dirty="0" smtClean="0">
                <a:effectLst/>
              </a:rPr>
            </a:br>
            <a:r>
              <a:rPr lang="ru-RU" i="1" u="sng" dirty="0" smtClean="0">
                <a:effectLst/>
              </a:rPr>
              <a:t>Примечание.</a:t>
            </a:r>
            <a:r>
              <a:rPr lang="ru-RU" dirty="0" smtClean="0">
                <a:effectLst/>
              </a:rPr>
              <a:t> Нижняя челюсть остается </a:t>
            </a:r>
            <a:r>
              <a:rPr lang="ru-RU" i="1" dirty="0" smtClean="0">
                <a:effectLst/>
              </a:rPr>
              <a:t>неподвижной</a:t>
            </a:r>
            <a:r>
              <a:rPr lang="ru-RU" dirty="0" smtClean="0">
                <a:effectLst/>
              </a:rPr>
              <a:t>,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губы в </a:t>
            </a:r>
            <a:r>
              <a:rPr lang="ru-RU" i="1" dirty="0" smtClean="0">
                <a:effectLst/>
              </a:rPr>
              <a:t>улыбке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80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Артикуляционная  гимнастика</vt:lpstr>
      <vt:lpstr>УВАЖАЕМЫЕ РОДИТЕЛИ</vt:lpstr>
      <vt:lpstr>   1. УПРАЖНЕНИЕ «ИГОЛОЧКА». </vt:lpstr>
      <vt:lpstr>2. УПРАЖНЕНИЕ «ЛОПАТОЧКА». </vt:lpstr>
      <vt:lpstr>3. УПРАЖНЕНИЕ «КИСКА СЕРДИТСЯ».</vt:lpstr>
      <vt:lpstr>4. УПРАЖНЕНИЕ «ЧАШЕЧКА». </vt:lpstr>
      <vt:lpstr>5. УПРАЖНЕНИЕ «МАЛЯР».</vt:lpstr>
      <vt:lpstr>6. УПРАЖНЕНИЕ «ГРИБОК».</vt:lpstr>
      <vt:lpstr>7. УПРАЖНЕНИЕ «ЛОШАДКА». </vt:lpstr>
      <vt:lpstr>Дидактические материалы для проведения артикуляционной гимнастики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 гимнастика</dc:title>
  <dc:creator>Домашний</dc:creator>
  <cp:lastModifiedBy>Домашний</cp:lastModifiedBy>
  <cp:revision>18</cp:revision>
  <dcterms:created xsi:type="dcterms:W3CDTF">2018-01-23T04:48:38Z</dcterms:created>
  <dcterms:modified xsi:type="dcterms:W3CDTF">2018-01-24T12:45:24Z</dcterms:modified>
</cp:coreProperties>
</file>