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7" r:id="rId8"/>
    <p:sldId id="264" r:id="rId9"/>
    <p:sldId id="258" r:id="rId10"/>
    <p:sldId id="265" r:id="rId11"/>
    <p:sldId id="260" r:id="rId12"/>
    <p:sldId id="268"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8" d="100"/>
          <a:sy n="88" d="100"/>
        </p:scale>
        <p:origin x="-8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background-1016039_960_720.jpg"/>
          <p:cNvPicPr>
            <a:picLocks noChangeAspect="1"/>
          </p:cNvPicPr>
          <p:nvPr/>
        </p:nvPicPr>
        <p:blipFill>
          <a:blip r:embed="rId2" cstate="print"/>
          <a:stretch>
            <a:fillRect/>
          </a:stretch>
        </p:blipFill>
        <p:spPr>
          <a:xfrm>
            <a:off x="0" y="0"/>
            <a:ext cx="9144000" cy="6858000"/>
          </a:xfrm>
          <a:prstGeom prst="rect">
            <a:avLst/>
          </a:prstGeom>
        </p:spPr>
      </p:pic>
      <p:sp>
        <p:nvSpPr>
          <p:cNvPr id="7" name="Прямоугольник 6"/>
          <p:cNvSpPr/>
          <p:nvPr/>
        </p:nvSpPr>
        <p:spPr>
          <a:xfrm>
            <a:off x="395536" y="0"/>
            <a:ext cx="8568952" cy="60324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Муниципальное дошкольное образовательное учреждение  «Детский сад №11 «Золотой петушок» город Ртищево Саратовской области</a:t>
            </a:r>
          </a:p>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ru-RU" sz="3200"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«Игровые технологии в музыкальном воспитании дошкольников»</a:t>
            </a:r>
          </a:p>
          <a:p>
            <a:pPr algn="ctr"/>
            <a:endParaRPr lang="ru-RU" sz="32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sz="3200"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sz="32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r"/>
            <a:r>
              <a:rPr lang="ru-RU" sz="3200" b="1" cap="none" spc="0" dirty="0" smtClean="0">
                <a:ln w="11430"/>
                <a:solidFill>
                  <a:srgbClr val="0070C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Музыкальный руководитель                                   Марина Борисовна Сафонова</a:t>
            </a:r>
            <a:endParaRPr lang="ru-RU" sz="3200" b="1" cap="none" spc="0" dirty="0">
              <a:ln w="11430"/>
              <a:solidFill>
                <a:srgbClr val="0070C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3" name="Прямоугольник 2"/>
          <p:cNvSpPr/>
          <p:nvPr/>
        </p:nvSpPr>
        <p:spPr>
          <a:xfrm>
            <a:off x="467544" y="260648"/>
            <a:ext cx="8252404" cy="3877985"/>
          </a:xfrm>
          <a:prstGeom prst="rect">
            <a:avLst/>
          </a:prstGeom>
        </p:spPr>
        <p:txBody>
          <a:bodyPr wrap="square">
            <a:spAutoFit/>
          </a:bodyPr>
          <a:lstStyle/>
          <a:p>
            <a:r>
              <a:rPr lang="ru-RU" sz="2000" b="1" i="1" dirty="0" smtClean="0">
                <a:solidFill>
                  <a:srgbClr val="7030A0"/>
                </a:solidFill>
                <a:latin typeface="Times New Roman" panose="02020603050405020304" pitchFamily="18" charset="0"/>
                <a:cs typeface="Times New Roman" panose="02020603050405020304" pitchFamily="18" charset="0"/>
              </a:rPr>
              <a:t>Дыхательную гимнастику,</a:t>
            </a:r>
            <a:r>
              <a:rPr lang="ru-RU" sz="2000" i="1" dirty="0" smtClean="0">
                <a:solidFill>
                  <a:srgbClr val="7030A0"/>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которая </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способствует </a:t>
            </a:r>
            <a:r>
              <a:rPr lang="ru-RU" sz="2000" dirty="0">
                <a:latin typeface="Times New Roman" panose="02020603050405020304" pitchFamily="18" charset="0"/>
                <a:cs typeface="Times New Roman" panose="02020603050405020304" pitchFamily="18" charset="0"/>
              </a:rPr>
              <a:t>не только нормальному развитию голоса, но и служит охране его от заболеваний. </a:t>
            </a:r>
          </a:p>
          <a:p>
            <a:r>
              <a:rPr lang="ru-RU" sz="2000" dirty="0">
                <a:latin typeface="Times New Roman" panose="02020603050405020304" pitchFamily="18" charset="0"/>
                <a:cs typeface="Times New Roman" panose="02020603050405020304" pitchFamily="18" charset="0"/>
              </a:rPr>
              <a:t>Примеры дыхательной гимнастики:</a:t>
            </a:r>
          </a:p>
          <a:p>
            <a:r>
              <a:rPr lang="ru-RU" sz="2000" dirty="0">
                <a:latin typeface="Times New Roman" panose="02020603050405020304" pitchFamily="18" charset="0"/>
                <a:cs typeface="Times New Roman" panose="02020603050405020304" pitchFamily="18" charset="0"/>
              </a:rPr>
              <a:t>«пушинки» – легкий выдох, будто сдуваем пушинку;</a:t>
            </a:r>
          </a:p>
          <a:p>
            <a:r>
              <a:rPr lang="ru-RU" sz="2000" dirty="0">
                <a:latin typeface="Times New Roman" panose="02020603050405020304" pitchFamily="18" charset="0"/>
                <a:cs typeface="Times New Roman" panose="02020603050405020304" pitchFamily="18" charset="0"/>
              </a:rPr>
              <a:t>«муха» или «пчела» – резкий </a:t>
            </a:r>
            <a:r>
              <a:rPr lang="ru-RU" sz="2000" dirty="0" smtClean="0">
                <a:latin typeface="Times New Roman" panose="02020603050405020304" pitchFamily="18" charset="0"/>
                <a:cs typeface="Times New Roman" panose="02020603050405020304" pitchFamily="18" charset="0"/>
              </a:rPr>
              <a:t>выдох;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«маленький хомячок» – надуть щеки, разомкнуть зубы и быстро перекатывать воздух;</a:t>
            </a:r>
          </a:p>
          <a:p>
            <a:r>
              <a:rPr lang="ru-RU" sz="2000" dirty="0">
                <a:latin typeface="Times New Roman" panose="02020603050405020304" pitchFamily="18" charset="0"/>
                <a:cs typeface="Times New Roman" panose="02020603050405020304" pitchFamily="18" charset="0"/>
              </a:rPr>
              <a:t>«тпрунюшки» – с силой выдыхаем воздух, копируя отфыркивание лошадей.</a:t>
            </a:r>
          </a:p>
          <a:p>
            <a:r>
              <a:rPr lang="ru-RU" sz="2400" dirty="0">
                <a:latin typeface="Times New Roman" panose="02020603050405020304" pitchFamily="18" charset="0"/>
                <a:cs typeface="Times New Roman" panose="02020603050405020304" pitchFamily="18" charset="0"/>
              </a:rPr>
              <a:t> </a:t>
            </a:r>
          </a:p>
          <a:p>
            <a:endParaRPr lang="ru-RU" sz="2400" b="1"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995936" y="2924944"/>
            <a:ext cx="4968552" cy="3754772"/>
          </a:xfrm>
          <a:prstGeom prst="rect">
            <a:avLst/>
          </a:prstGeom>
          <a:noFill/>
        </p:spPr>
      </p:pic>
    </p:spTree>
    <p:extLst>
      <p:ext uri="{BB962C8B-B14F-4D97-AF65-F5344CB8AC3E}">
        <p14:creationId xmlns="" xmlns:p14="http://schemas.microsoft.com/office/powerpoint/2010/main" val="1194354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4" name="Прямоугольник 3"/>
          <p:cNvSpPr/>
          <p:nvPr/>
        </p:nvSpPr>
        <p:spPr>
          <a:xfrm>
            <a:off x="611560" y="260648"/>
            <a:ext cx="8352928" cy="2308324"/>
          </a:xfrm>
          <a:prstGeom prst="rect">
            <a:avLst/>
          </a:prstGeom>
        </p:spPr>
        <p:txBody>
          <a:bodyPr wrap="square">
            <a:spAutoFit/>
          </a:bodyPr>
          <a:lstStyle/>
          <a:p>
            <a:r>
              <a:rPr lang="ru-RU" dirty="0" smtClean="0">
                <a:latin typeface="Times New Roman" pitchFamily="18" charset="0"/>
                <a:cs typeface="Times New Roman" pitchFamily="18" charset="0"/>
              </a:rPr>
              <a:t>Учитывая новые требования к взаимодействию ДОУ с семьей, я внедряю  в свою работу новые формы работы с родителями с целью развития музыкальных способностей  у детей дошкольного возраста.</a:t>
            </a:r>
          </a:p>
          <a:p>
            <a:r>
              <a:rPr lang="ru-RU" dirty="0" smtClean="0">
                <a:latin typeface="Times New Roman" pitchFamily="18" charset="0"/>
                <a:cs typeface="Times New Roman" pitchFamily="18" charset="0"/>
              </a:rPr>
              <a:t>Вовлечение родителей в музыкально-образовательное пространство ДОУ организую в нескольких направлениях: повышение компетентности в вопросах музыкального воспитания детей (индивидуальные беседы, консультации); совместная </a:t>
            </a:r>
            <a:r>
              <a:rPr lang="ru-RU" dirty="0" err="1" smtClean="0">
                <a:latin typeface="Times New Roman" pitchFamily="18" charset="0"/>
                <a:cs typeface="Times New Roman" pitchFamily="18" charset="0"/>
              </a:rPr>
              <a:t>культурно-досуговая</a:t>
            </a:r>
            <a:r>
              <a:rPr lang="ru-RU" dirty="0" smtClean="0">
                <a:latin typeface="Times New Roman" pitchFamily="18" charset="0"/>
                <a:cs typeface="Times New Roman" pitchFamily="18" charset="0"/>
              </a:rPr>
              <a:t> деятельность (написание сценариев, участие в подготовке и проведении праздников, исполнение ролей).</a:t>
            </a:r>
            <a:endParaRPr lang="ru-RU" dirty="0">
              <a:latin typeface="Times New Roman" pitchFamily="18" charset="0"/>
              <a:cs typeface="Times New Roman" pitchFamily="18" charset="0"/>
            </a:endParaRPr>
          </a:p>
        </p:txBody>
      </p:sp>
      <p:pic>
        <p:nvPicPr>
          <p:cNvPr id="5" name="Рисунок 4"/>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83568" y="2636912"/>
            <a:ext cx="4104456" cy="3456384"/>
          </a:xfrm>
          <a:prstGeom prst="rect">
            <a:avLst/>
          </a:prstGeom>
          <a:noFill/>
        </p:spPr>
      </p:pic>
      <p:pic>
        <p:nvPicPr>
          <p:cNvPr id="1026" name="Picture 2" descr="C:\Users\User\Desktop\муз\PA190623.JPG"/>
          <p:cNvPicPr>
            <a:picLocks noChangeAspect="1" noChangeArrowheads="1"/>
          </p:cNvPicPr>
          <p:nvPr/>
        </p:nvPicPr>
        <p:blipFill>
          <a:blip r:embed="rId4" cstate="print"/>
          <a:srcRect/>
          <a:stretch>
            <a:fillRect/>
          </a:stretch>
        </p:blipFill>
        <p:spPr bwMode="auto">
          <a:xfrm>
            <a:off x="4932040" y="2564904"/>
            <a:ext cx="4211960" cy="4293096"/>
          </a:xfrm>
          <a:prstGeom prst="rect">
            <a:avLst/>
          </a:prstGeom>
          <a:noFill/>
        </p:spPr>
      </p:pic>
    </p:spTree>
    <p:extLst>
      <p:ext uri="{BB962C8B-B14F-4D97-AF65-F5344CB8AC3E}">
        <p14:creationId xmlns="" xmlns:p14="http://schemas.microsoft.com/office/powerpoint/2010/main" val="423952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4" name="Прямоугольник 3"/>
          <p:cNvSpPr/>
          <p:nvPr/>
        </p:nvSpPr>
        <p:spPr>
          <a:xfrm>
            <a:off x="611560" y="260648"/>
            <a:ext cx="8352928" cy="532453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Музыка для ребенка – мир радостных переживаний. Я открываю перед ним дверь в этот мир, помогаю развивать у него способности, и прежде всего эмоциональную отзывчивость. Применение мной на музыкальных занятиях </a:t>
            </a:r>
            <a:r>
              <a:rPr lang="ru-RU" sz="2000" dirty="0" smtClean="0">
                <a:latin typeface="Times New Roman" panose="02020603050405020304" pitchFamily="18" charset="0"/>
                <a:cs typeface="Times New Roman" panose="02020603050405020304" pitchFamily="18" charset="0"/>
              </a:rPr>
              <a:t>игровых технологий обеспечивает </a:t>
            </a:r>
            <a:r>
              <a:rPr lang="ru-RU" sz="2000" dirty="0">
                <a:latin typeface="Times New Roman" panose="02020603050405020304" pitchFamily="18" charset="0"/>
                <a:cs typeface="Times New Roman" panose="02020603050405020304" pitchFamily="18" charset="0"/>
              </a:rPr>
              <a:t>разностороннее развитие личности ребенка благодаря тесной взаимосвязи эстетического воспитания с нравственным, умственным, физическим. При использовании всех видов музыкальной деятельности, доступных дошкольному возрасту, творческих возможностях ребенка, достигается гармоничность музыкально – эстетического воспитания, а, следовательно, решение </a:t>
            </a:r>
            <a:r>
              <a:rPr lang="ru-RU" sz="2000" b="1" i="1" dirty="0">
                <a:latin typeface="Times New Roman" panose="02020603050405020304" pitchFamily="18" charset="0"/>
                <a:cs typeface="Times New Roman" panose="02020603050405020304" pitchFamily="18" charset="0"/>
              </a:rPr>
              <a:t>главной цели моей работы музыкального руководителя – научить детей любить и понимать музыку.</a:t>
            </a:r>
            <a:endParaRPr lang="ru-RU" sz="2000" dirty="0">
              <a:latin typeface="Times New Roman" panose="02020603050405020304" pitchFamily="18" charset="0"/>
              <a:cs typeface="Times New Roman" panose="02020603050405020304" pitchFamily="18" charset="0"/>
            </a:endParaRPr>
          </a:p>
          <a:p>
            <a:r>
              <a:rPr lang="ru-RU"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Мои </a:t>
            </a:r>
            <a:r>
              <a:rPr lang="ru-RU"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воспитанники познают себя и окружающий мир в процессе игрового, радостного и естественного общения с музыкой, без лишних «натаскиваний» и утомительных заучиваний; обучающие задачи осуществляются попутно, преобладающими выступают задачи воспитания и развития, как предусмотрено ФГОС ДО.</a:t>
            </a:r>
            <a:br>
              <a:rPr lang="ru-RU"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395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background-1016039_960_720.jpg"/>
          <p:cNvPicPr>
            <a:picLocks noChangeAspect="1"/>
          </p:cNvPicPr>
          <p:nvPr/>
        </p:nvPicPr>
        <p:blipFill>
          <a:blip r:embed="rId2" cstate="print"/>
          <a:stretch>
            <a:fillRect/>
          </a:stretch>
        </p:blipFill>
        <p:spPr>
          <a:xfrm>
            <a:off x="0" y="0"/>
            <a:ext cx="9144000" cy="6858000"/>
          </a:xfrm>
          <a:prstGeom prst="rect">
            <a:avLst/>
          </a:prstGeom>
        </p:spPr>
      </p:pic>
      <p:sp>
        <p:nvSpPr>
          <p:cNvPr id="7" name="Прямоугольник 6"/>
          <p:cNvSpPr/>
          <p:nvPr/>
        </p:nvSpPr>
        <p:spPr>
          <a:xfrm>
            <a:off x="395536" y="0"/>
            <a:ext cx="8568952" cy="40318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sz="32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ru-RU" sz="3200" b="1" cap="none" spc="0"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ru-RU" sz="6600" b="1" dirty="0" smtClean="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Творческих успехов!</a:t>
            </a:r>
            <a:endParaRPr lang="ru-RU" sz="6600" b="1" dirty="0">
              <a:ln w="11430"/>
              <a:solidFill>
                <a:srgbClr val="00B05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56222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3" name="TextBox 2"/>
          <p:cNvSpPr txBox="1"/>
          <p:nvPr/>
        </p:nvSpPr>
        <p:spPr>
          <a:xfrm>
            <a:off x="395537" y="332656"/>
            <a:ext cx="8424936" cy="6001643"/>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Музыка занимает особое, уникальное место в воспитании детей дошкольного возраста. Это объясняется спецификой этого вида искусства, и психологическими особенностями дошкольников. Музыка отражает отношение человека ко всему миру, ко всему, что происходит вокруг и в самом человеке. Начальное музыкальное воспитание призвано сыграть в жизни человека очень важную роль.  Музыка и детская музыкальная деятельность есть средство и условие вхождения ребёнка в мир социальных отношений.   Круг задач музыкального воспитания и развития ребёнка в дошкольном детстве в условиях ФГОС ДО  расширились. Музыка выступает как один из возможных языков ознакомления детей с окружающим миром, миром предметов и природы и, самое главное, миром человека, его эмоций, переживаний и чувств. Современная дошкольная педагогика нацелена на поиск инновационных подходов воспитания и обучения детей дошкольного возраста.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3" name="TextBox 2"/>
          <p:cNvSpPr txBox="1"/>
          <p:nvPr/>
        </p:nvSpPr>
        <p:spPr>
          <a:xfrm>
            <a:off x="395537" y="332656"/>
            <a:ext cx="8424936" cy="3416320"/>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Применение   игровых  технологий в музыкальном воспитании в условиях введения ФГОС стало </a:t>
            </a:r>
            <a:r>
              <a:rPr lang="ru-RU" sz="2400" b="1" dirty="0">
                <a:latin typeface="Times New Roman" panose="02020603050405020304" pitchFamily="18" charset="0"/>
                <a:cs typeface="Times New Roman" panose="02020603050405020304" pitchFamily="18" charset="0"/>
              </a:rPr>
              <a:t>целью</a:t>
            </a:r>
            <a:r>
              <a:rPr lang="ru-RU" sz="2400" dirty="0">
                <a:latin typeface="Times New Roman" panose="02020603050405020304" pitchFamily="18" charset="0"/>
                <a:cs typeface="Times New Roman" panose="02020603050405020304" pitchFamily="18" charset="0"/>
              </a:rPr>
              <a:t> моей работы.</a:t>
            </a:r>
          </a:p>
          <a:p>
            <a:pPr lvl="0"/>
            <a:r>
              <a:rPr lang="ru-RU" sz="2400" dirty="0" smtClean="0">
                <a:latin typeface="Times New Roman" panose="02020603050405020304" pitchFamily="18" charset="0"/>
                <a:cs typeface="Times New Roman" panose="02020603050405020304" pitchFamily="18" charset="0"/>
              </a:rPr>
              <a:t>Я создаю условия,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предоставляющие </a:t>
            </a:r>
            <a:r>
              <a:rPr lang="ru-RU" sz="2400" dirty="0">
                <a:latin typeface="Times New Roman" panose="02020603050405020304" pitchFamily="18" charset="0"/>
                <a:cs typeface="Times New Roman" panose="02020603050405020304" pitchFamily="18" charset="0"/>
              </a:rPr>
              <a:t>возможности  каждому ребенку проявить свои индивидуальные способности при общении с музыкой</a:t>
            </a:r>
            <a:r>
              <a:rPr lang="ru-RU" sz="2400" dirty="0" smtClean="0">
                <a:latin typeface="Times New Roman" panose="02020603050405020304" pitchFamily="18" charset="0"/>
                <a:cs typeface="Times New Roman" panose="02020603050405020304" pitchFamily="18" charset="0"/>
              </a:rPr>
              <a:t>;</a:t>
            </a:r>
            <a:r>
              <a:rPr lang="ru-RU" sz="2400" dirty="0"/>
              <a:t> </a:t>
            </a:r>
            <a:r>
              <a:rPr lang="ru-RU" sz="2400" dirty="0" smtClean="0">
                <a:latin typeface="Times New Roman" panose="02020603050405020304" pitchFamily="18" charset="0"/>
                <a:cs typeface="Times New Roman" panose="02020603050405020304" pitchFamily="18" charset="0"/>
              </a:rPr>
              <a:t>учитываю возрастные, речевые, индивидуальные музыкальные особенности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потребности детей. </a:t>
            </a:r>
            <a:endParaRPr lang="ru-RU" sz="2400" dirty="0">
              <a:latin typeface="Times New Roman" panose="02020603050405020304" pitchFamily="18" charset="0"/>
              <a:cs typeface="Times New Roman" panose="02020603050405020304" pitchFamily="18" charset="0"/>
            </a:endParaRPr>
          </a:p>
          <a:p>
            <a:pPr lvl="0"/>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11266" name="AutoShape 2" descr="http://chgard25.tgl.net.ru/files/image/chirkov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https://im0-tub-ru.yandex.net/i?id=99de1210b7fc624989e9147378184126-l&amp;n=13"/>
          <p:cNvPicPr/>
          <p:nvPr/>
        </p:nvPicPr>
        <p:blipFill>
          <a:blip r:embed="rId3" cstate="print"/>
          <a:srcRect/>
          <a:stretch>
            <a:fillRect/>
          </a:stretch>
        </p:blipFill>
        <p:spPr bwMode="auto">
          <a:xfrm>
            <a:off x="4067944" y="2636912"/>
            <a:ext cx="4824536" cy="4032448"/>
          </a:xfrm>
          <a:prstGeom prst="rect">
            <a:avLst/>
          </a:prstGeom>
          <a:noFill/>
          <a:ln w="9525">
            <a:noFill/>
            <a:miter lim="800000"/>
            <a:headEnd/>
            <a:tailEnd/>
          </a:ln>
        </p:spPr>
      </p:pic>
    </p:spTree>
    <p:extLst>
      <p:ext uri="{BB962C8B-B14F-4D97-AF65-F5344CB8AC3E}">
        <p14:creationId xmlns="" xmlns:p14="http://schemas.microsoft.com/office/powerpoint/2010/main" val="856903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3" name="TextBox 2"/>
          <p:cNvSpPr txBox="1"/>
          <p:nvPr/>
        </p:nvSpPr>
        <p:spPr>
          <a:xfrm>
            <a:off x="395537" y="332656"/>
            <a:ext cx="8424936" cy="1569660"/>
          </a:xfrm>
          <a:prstGeom prst="rect">
            <a:avLst/>
          </a:prstGeom>
          <a:noFill/>
        </p:spPr>
        <p:txBody>
          <a:bodyPr wrap="square" rtlCol="0">
            <a:spAutoFit/>
          </a:bodyPr>
          <a:lstStyle/>
          <a:p>
            <a:pPr fontAlgn="base"/>
            <a:r>
              <a:rPr lang="ru-RU" sz="2400" dirty="0">
                <a:latin typeface="Times New Roman" panose="02020603050405020304" pitchFamily="18" charset="0"/>
                <a:cs typeface="Times New Roman" panose="02020603050405020304" pitchFamily="18" charset="0"/>
              </a:rPr>
              <a:t>Игровые технологии помогают в развитии памяти, которая так же, как и внимание постепенно становится произвольной. В этом детям помогают </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игры  драматизации, музыкальные игры.</a:t>
            </a:r>
          </a:p>
        </p:txBody>
      </p:sp>
      <p:pic>
        <p:nvPicPr>
          <p:cNvPr id="4" name="Рисунок 3"/>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88024" y="2348880"/>
            <a:ext cx="4176464" cy="3744416"/>
          </a:xfrm>
          <a:prstGeom prst="rect">
            <a:avLst/>
          </a:prstGeom>
          <a:noFill/>
        </p:spPr>
      </p:pic>
      <p:pic>
        <p:nvPicPr>
          <p:cNvPr id="5" name="Рисунок 4"/>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55576" y="1844824"/>
            <a:ext cx="3855107" cy="3384376"/>
          </a:xfrm>
          <a:prstGeom prst="rect">
            <a:avLst/>
          </a:prstGeom>
          <a:noFill/>
        </p:spPr>
      </p:pic>
    </p:spTree>
    <p:extLst>
      <p:ext uri="{BB962C8B-B14F-4D97-AF65-F5344CB8AC3E}">
        <p14:creationId xmlns="" xmlns:p14="http://schemas.microsoft.com/office/powerpoint/2010/main" val="1173336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3" name="TextBox 2"/>
          <p:cNvSpPr txBox="1"/>
          <p:nvPr/>
        </p:nvSpPr>
        <p:spPr>
          <a:xfrm>
            <a:off x="395537" y="332656"/>
            <a:ext cx="8424936" cy="2000548"/>
          </a:xfrm>
          <a:prstGeom prst="rect">
            <a:avLst/>
          </a:prstGeom>
          <a:noFill/>
        </p:spPr>
        <p:txBody>
          <a:bodyPr wrap="square" rtlCol="0">
            <a:spAutoFit/>
          </a:bodyPr>
          <a:lstStyle/>
          <a:p>
            <a:pPr fontAlgn="base"/>
            <a:r>
              <a:rPr lang="ru-RU" sz="2000" dirty="0">
                <a:latin typeface="Times New Roman" panose="02020603050405020304" pitchFamily="18" charset="0"/>
                <a:cs typeface="Times New Roman" panose="02020603050405020304" pitchFamily="18" charset="0"/>
              </a:rPr>
              <a:t>В своей работе использую </a:t>
            </a:r>
            <a:r>
              <a:rPr lang="ru-RU" sz="2000" b="1" i="1" dirty="0">
                <a:solidFill>
                  <a:schemeClr val="accent6">
                    <a:lumMod val="75000"/>
                  </a:schemeClr>
                </a:solidFill>
                <a:latin typeface="Times New Roman" panose="02020603050405020304" pitchFamily="18" charset="0"/>
                <a:cs typeface="Times New Roman" panose="02020603050405020304" pitchFamily="18" charset="0"/>
              </a:rPr>
              <a:t>театрально-игровую деятельность</a:t>
            </a:r>
            <a:r>
              <a:rPr lang="ru-RU" sz="2000" dirty="0">
                <a:latin typeface="Times New Roman" panose="02020603050405020304" pitchFamily="18" charset="0"/>
                <a:cs typeface="Times New Roman" panose="02020603050405020304" pitchFamily="18" charset="0"/>
              </a:rPr>
              <a:t>, которая обогащает детей в целом новыми впечатлениями, знаниями, умениями, развивает интерес к литературе, театру, формирует диалогическую, эмоционально-насыщенную речь, активизирует словарь, способствует нравственно-эстетическому воспитанию каждого ребенка.</a:t>
            </a:r>
          </a:p>
          <a:p>
            <a:pPr fontAlgn="base"/>
            <a:endParaRPr lang="ru-RU" sz="2400" dirty="0">
              <a:latin typeface="Times New Roman" panose="02020603050405020304" pitchFamily="18" charset="0"/>
              <a:cs typeface="Times New Roman" panose="02020603050405020304" pitchFamily="18" charset="0"/>
            </a:endParaRPr>
          </a:p>
        </p:txBody>
      </p:sp>
      <p:pic>
        <p:nvPicPr>
          <p:cNvPr id="4" name="Picture 4" descr="F:\DCIM\104_PANA\P1040074.JPG"/>
          <p:cNvPicPr>
            <a:picLocks noChangeAspect="1" noChangeArrowheads="1"/>
          </p:cNvPicPr>
          <p:nvPr/>
        </p:nvPicPr>
        <p:blipFill>
          <a:blip r:embed="rId3" cstate="print"/>
          <a:srcRect/>
          <a:stretch>
            <a:fillRect/>
          </a:stretch>
        </p:blipFill>
        <p:spPr bwMode="auto">
          <a:xfrm>
            <a:off x="179512" y="1916832"/>
            <a:ext cx="3888432" cy="3366374"/>
          </a:xfrm>
          <a:prstGeom prst="rect">
            <a:avLst/>
          </a:prstGeom>
          <a:noFill/>
        </p:spPr>
      </p:pic>
      <p:pic>
        <p:nvPicPr>
          <p:cNvPr id="5" name="Picture 3" descr="F:\DCIM\104_PANA\P1040076.JPG"/>
          <p:cNvPicPr>
            <a:picLocks noChangeAspect="1" noChangeArrowheads="1"/>
          </p:cNvPicPr>
          <p:nvPr/>
        </p:nvPicPr>
        <p:blipFill>
          <a:blip r:embed="rId4" cstate="print"/>
          <a:srcRect/>
          <a:stretch>
            <a:fillRect/>
          </a:stretch>
        </p:blipFill>
        <p:spPr bwMode="auto">
          <a:xfrm>
            <a:off x="4499992" y="1916832"/>
            <a:ext cx="4512501" cy="3168352"/>
          </a:xfrm>
          <a:prstGeom prst="rect">
            <a:avLst/>
          </a:prstGeom>
          <a:noFill/>
        </p:spPr>
      </p:pic>
      <p:pic>
        <p:nvPicPr>
          <p:cNvPr id="6" name="Picture 5" descr="F:\DCIM\104_PANA\P1040080.JPG"/>
          <p:cNvPicPr>
            <a:picLocks noChangeAspect="1" noChangeArrowheads="1"/>
          </p:cNvPicPr>
          <p:nvPr/>
        </p:nvPicPr>
        <p:blipFill>
          <a:blip r:embed="rId5" cstate="print"/>
          <a:srcRect/>
          <a:stretch>
            <a:fillRect/>
          </a:stretch>
        </p:blipFill>
        <p:spPr bwMode="auto">
          <a:xfrm>
            <a:off x="2771800" y="1916832"/>
            <a:ext cx="3419872" cy="3816424"/>
          </a:xfrm>
          <a:prstGeom prst="rect">
            <a:avLst/>
          </a:prstGeom>
          <a:noFill/>
        </p:spPr>
      </p:pic>
    </p:spTree>
    <p:extLst>
      <p:ext uri="{BB962C8B-B14F-4D97-AF65-F5344CB8AC3E}">
        <p14:creationId xmlns="" xmlns:p14="http://schemas.microsoft.com/office/powerpoint/2010/main" val="350694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4" name="TextBox 3"/>
          <p:cNvSpPr txBox="1"/>
          <p:nvPr/>
        </p:nvSpPr>
        <p:spPr>
          <a:xfrm>
            <a:off x="395537" y="332656"/>
            <a:ext cx="8424936" cy="461665"/>
          </a:xfrm>
          <a:prstGeom prst="rect">
            <a:avLst/>
          </a:prstGeom>
          <a:noFill/>
        </p:spPr>
        <p:txBody>
          <a:bodyPr wrap="square" rtlCol="0">
            <a:spAutoFit/>
          </a:bodyPr>
          <a:lstStyle/>
          <a:p>
            <a:pPr fontAlgn="base"/>
            <a:endParaRPr lang="ru-RU" sz="2400" dirty="0">
              <a:latin typeface="Times New Roman" panose="02020603050405020304" pitchFamily="18" charset="0"/>
              <a:cs typeface="Times New Roman" panose="02020603050405020304" pitchFamily="18" charset="0"/>
            </a:endParaRPr>
          </a:p>
        </p:txBody>
      </p:sp>
      <p:pic>
        <p:nvPicPr>
          <p:cNvPr id="5" name="Picture 2" descr="F:\DCIM\104_PANA\P1040081.JPG"/>
          <p:cNvPicPr>
            <a:picLocks noChangeAspect="1" noChangeArrowheads="1"/>
          </p:cNvPicPr>
          <p:nvPr/>
        </p:nvPicPr>
        <p:blipFill>
          <a:blip r:embed="rId3" cstate="print"/>
          <a:srcRect/>
          <a:stretch>
            <a:fillRect/>
          </a:stretch>
        </p:blipFill>
        <p:spPr bwMode="auto">
          <a:xfrm>
            <a:off x="2843808" y="332656"/>
            <a:ext cx="5472608" cy="5400600"/>
          </a:xfrm>
          <a:prstGeom prst="rect">
            <a:avLst/>
          </a:prstGeom>
          <a:noFill/>
        </p:spPr>
      </p:pic>
    </p:spTree>
    <p:extLst>
      <p:ext uri="{BB962C8B-B14F-4D97-AF65-F5344CB8AC3E}">
        <p14:creationId xmlns="" xmlns:p14="http://schemas.microsoft.com/office/powerpoint/2010/main" val="122095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4" name="TextBox 3"/>
          <p:cNvSpPr txBox="1"/>
          <p:nvPr/>
        </p:nvSpPr>
        <p:spPr>
          <a:xfrm>
            <a:off x="395537" y="332656"/>
            <a:ext cx="8424936" cy="2308324"/>
          </a:xfrm>
          <a:prstGeom prst="rect">
            <a:avLst/>
          </a:prstGeom>
          <a:noFill/>
        </p:spPr>
        <p:txBody>
          <a:bodyPr wrap="square" rtlCol="0">
            <a:spAutoFit/>
          </a:bodyPr>
          <a:lstStyle/>
          <a:p>
            <a:pPr fontAlgn="base"/>
            <a:r>
              <a:rPr lang="ru-RU" dirty="0" smtClean="0">
                <a:latin typeface="Times New Roman" panose="02020603050405020304" pitchFamily="18" charset="0"/>
                <a:cs typeface="Times New Roman" panose="02020603050405020304" pitchFamily="18" charset="0"/>
              </a:rPr>
              <a:t>Так же в своей </a:t>
            </a:r>
            <a:r>
              <a:rPr lang="ru-RU" dirty="0">
                <a:latin typeface="Times New Roman" panose="02020603050405020304" pitchFamily="18" charset="0"/>
                <a:cs typeface="Times New Roman" panose="02020603050405020304" pitchFamily="18" charset="0"/>
              </a:rPr>
              <a:t>работе использую </a:t>
            </a:r>
            <a:r>
              <a:rPr lang="ru-RU" b="1" i="1" dirty="0" smtClean="0">
                <a:solidFill>
                  <a:schemeClr val="accent6">
                    <a:lumMod val="75000"/>
                  </a:schemeClr>
                </a:solidFill>
                <a:latin typeface="Times New Roman" panose="02020603050405020304" pitchFamily="18" charset="0"/>
                <a:cs typeface="Times New Roman" panose="02020603050405020304" pitchFamily="18" charset="0"/>
              </a:rPr>
              <a:t>музыкотерапию</a:t>
            </a:r>
            <a:r>
              <a:rPr lang="ru-RU" dirty="0" smtClean="0">
                <a:latin typeface="Times New Roman" panose="02020603050405020304" pitchFamily="18" charset="0"/>
                <a:cs typeface="Times New Roman" panose="02020603050405020304" pitchFamily="18" charset="0"/>
              </a:rPr>
              <a:t>. Данная технология помогает активизировать ребёнка, улучшает эмоциональное состояние, повышает самооценку, избавляет от комплексов. Это прослушивание музыкальных произведений (только те произведения, которые нравятся всем детям), пение песен, ритмические движения под музыку, сочетание музыки и изобразительной деятельности (семинар –практикум «Художественно-эстетическое развитие в условиях реализации ФГОС ДО»-КВН «Музыка и краски» от 17.11.2016г.), игра на детских музыкальных инструментах и др.</a:t>
            </a:r>
            <a:endParaRPr lang="ru-RU"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27584" y="2564904"/>
            <a:ext cx="4032448" cy="3478014"/>
          </a:xfrm>
          <a:prstGeom prst="rect">
            <a:avLst/>
          </a:prstGeom>
          <a:noFill/>
        </p:spPr>
      </p:pic>
      <p:pic>
        <p:nvPicPr>
          <p:cNvPr id="6" name="Рисунок 5" descr="C:\Users\User\Desktop\Новая папка\SANY0063.JPG"/>
          <p:cNvPicPr/>
          <p:nvPr/>
        </p:nvPicPr>
        <p:blipFill>
          <a:blip r:embed="rId4" cstate="print"/>
          <a:srcRect/>
          <a:stretch>
            <a:fillRect/>
          </a:stretch>
        </p:blipFill>
        <p:spPr bwMode="auto">
          <a:xfrm>
            <a:off x="4932040" y="2852936"/>
            <a:ext cx="4098247" cy="3847519"/>
          </a:xfrm>
          <a:prstGeom prst="rect">
            <a:avLst/>
          </a:prstGeom>
          <a:noFill/>
          <a:ln w="9525">
            <a:noFill/>
            <a:miter lim="800000"/>
            <a:headEnd/>
            <a:tailEnd/>
          </a:ln>
        </p:spPr>
      </p:pic>
    </p:spTree>
    <p:extLst>
      <p:ext uri="{BB962C8B-B14F-4D97-AF65-F5344CB8AC3E}">
        <p14:creationId xmlns="" xmlns:p14="http://schemas.microsoft.com/office/powerpoint/2010/main" val="122095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4" name="TextBox 3"/>
          <p:cNvSpPr txBox="1"/>
          <p:nvPr/>
        </p:nvSpPr>
        <p:spPr>
          <a:xfrm>
            <a:off x="395537" y="332656"/>
            <a:ext cx="8424936" cy="1938992"/>
          </a:xfrm>
          <a:prstGeom prst="rect">
            <a:avLst/>
          </a:prstGeom>
          <a:noFill/>
        </p:spPr>
        <p:txBody>
          <a:bodyPr wrap="square" rtlCol="0">
            <a:spAutoFit/>
          </a:bodyPr>
          <a:lstStyle/>
          <a:p>
            <a:pPr fontAlgn="base"/>
            <a:r>
              <a:rPr lang="ru-RU" sz="2400" dirty="0" smtClean="0">
                <a:latin typeface="Times New Roman" panose="02020603050405020304" pitchFamily="18" charset="0"/>
                <a:cs typeface="Times New Roman" panose="02020603050405020304" pitchFamily="18" charset="0"/>
              </a:rPr>
              <a:t>В своей работе всё чаще стала использовать </a:t>
            </a:r>
            <a:r>
              <a:rPr lang="ru-RU" sz="2400" b="1" i="1" dirty="0" smtClean="0">
                <a:solidFill>
                  <a:schemeClr val="accent6">
                    <a:lumMod val="75000"/>
                  </a:schemeClr>
                </a:solidFill>
                <a:latin typeface="Times New Roman" panose="02020603050405020304" pitchFamily="18" charset="0"/>
                <a:cs typeface="Times New Roman" panose="02020603050405020304" pitchFamily="18" charset="0"/>
              </a:rPr>
              <a:t>ИКТ </a:t>
            </a:r>
            <a:r>
              <a:rPr lang="ru-RU" sz="2400" dirty="0" smtClean="0">
                <a:latin typeface="Times New Roman" panose="02020603050405020304" pitchFamily="18" charset="0"/>
                <a:cs typeface="Times New Roman" panose="02020603050405020304" pitchFamily="18" charset="0"/>
              </a:rPr>
              <a:t>технологии, </a:t>
            </a:r>
            <a:r>
              <a:rPr lang="ru-RU" sz="2400" dirty="0">
                <a:latin typeface="Times New Roman" panose="02020603050405020304" pitchFamily="18" charset="0"/>
                <a:cs typeface="Times New Roman" panose="02020603050405020304" pitchFamily="18" charset="0"/>
              </a:rPr>
              <a:t>использование </a:t>
            </a:r>
            <a:r>
              <a:rPr lang="ru-RU" sz="2400" dirty="0" smtClean="0">
                <a:latin typeface="Times New Roman" panose="02020603050405020304" pitchFamily="18" charset="0"/>
                <a:cs typeface="Times New Roman" panose="02020603050405020304" pitchFamily="18" charset="0"/>
              </a:rPr>
              <a:t>которых </a:t>
            </a:r>
            <a:r>
              <a:rPr lang="ru-RU" sz="2400" dirty="0" smtClean="0">
                <a:latin typeface="Times New Roman" panose="02020603050405020304" pitchFamily="18" charset="0"/>
                <a:cs typeface="Times New Roman" panose="02020603050405020304" pitchFamily="18" charset="0"/>
              </a:rPr>
              <a:t>способствует </a:t>
            </a:r>
            <a:r>
              <a:rPr lang="ru-RU" sz="2400" dirty="0">
                <a:latin typeface="Times New Roman" panose="02020603050405020304" pitchFamily="18" charset="0"/>
                <a:cs typeface="Times New Roman" panose="02020603050405020304" pitchFamily="18" charset="0"/>
              </a:rPr>
              <a:t>раскрытию, развитию и реализации музыкальных способностей ребенка-дошкольника.</a:t>
            </a:r>
          </a:p>
          <a:p>
            <a:pPr fontAlgn="base"/>
            <a:endParaRPr lang="ru-RU" sz="2400" dirty="0">
              <a:latin typeface="Times New Roman" panose="02020603050405020304" pitchFamily="18" charset="0"/>
              <a:cs typeface="Times New Roman" panose="02020603050405020304" pitchFamily="18" charset="0"/>
            </a:endParaRPr>
          </a:p>
          <a:p>
            <a:pPr fontAlgn="base"/>
            <a:endParaRPr lang="ru-RU" sz="2400" dirty="0">
              <a:latin typeface="Times New Roman" panose="02020603050405020304" pitchFamily="18" charset="0"/>
              <a:cs typeface="Times New Roman" panose="02020603050405020304" pitchFamily="18" charset="0"/>
            </a:endParaRPr>
          </a:p>
        </p:txBody>
      </p:sp>
      <p:pic>
        <p:nvPicPr>
          <p:cNvPr id="5" name="Рисунок 4" descr="C:\Users\User\Documents\8 марта 2017\IMG_1214.JPG"/>
          <p:cNvPicPr/>
          <p:nvPr/>
        </p:nvPicPr>
        <p:blipFill>
          <a:blip r:embed="rId3" cstate="print"/>
          <a:srcRect/>
          <a:stretch>
            <a:fillRect/>
          </a:stretch>
        </p:blipFill>
        <p:spPr bwMode="auto">
          <a:xfrm>
            <a:off x="611560" y="1628800"/>
            <a:ext cx="4392488" cy="3672408"/>
          </a:xfrm>
          <a:prstGeom prst="rect">
            <a:avLst/>
          </a:prstGeom>
          <a:noFill/>
          <a:ln w="9525">
            <a:noFill/>
            <a:miter lim="800000"/>
            <a:headEnd/>
            <a:tailEnd/>
          </a:ln>
        </p:spPr>
      </p:pic>
      <p:pic>
        <p:nvPicPr>
          <p:cNvPr id="6" name="Рисунок 5" descr="C:\Users\User\Documents\8 марта 2017\IMG_1217.JPG"/>
          <p:cNvPicPr/>
          <p:nvPr/>
        </p:nvPicPr>
        <p:blipFill>
          <a:blip r:embed="rId4" cstate="print"/>
          <a:srcRect/>
          <a:stretch>
            <a:fillRect/>
          </a:stretch>
        </p:blipFill>
        <p:spPr bwMode="auto">
          <a:xfrm>
            <a:off x="5004048" y="2420888"/>
            <a:ext cx="3888432" cy="3644033"/>
          </a:xfrm>
          <a:prstGeom prst="rect">
            <a:avLst/>
          </a:prstGeom>
          <a:noFill/>
          <a:ln w="9525">
            <a:noFill/>
            <a:miter lim="800000"/>
            <a:headEnd/>
            <a:tailEnd/>
          </a:ln>
        </p:spPr>
      </p:pic>
    </p:spTree>
    <p:extLst>
      <p:ext uri="{BB962C8B-B14F-4D97-AF65-F5344CB8AC3E}">
        <p14:creationId xmlns="" xmlns:p14="http://schemas.microsoft.com/office/powerpoint/2010/main" val="4222077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te-1395539_960_720.png"/>
          <p:cNvPicPr>
            <a:picLocks noChangeAspect="1"/>
          </p:cNvPicPr>
          <p:nvPr/>
        </p:nvPicPr>
        <p:blipFill>
          <a:blip r:embed="rId2" cstate="print"/>
          <a:stretch>
            <a:fillRect/>
          </a:stretch>
        </p:blipFill>
        <p:spPr>
          <a:xfrm>
            <a:off x="0" y="3857628"/>
            <a:ext cx="4074055" cy="3000372"/>
          </a:xfrm>
          <a:prstGeom prst="rect">
            <a:avLst/>
          </a:prstGeom>
        </p:spPr>
      </p:pic>
      <p:sp>
        <p:nvSpPr>
          <p:cNvPr id="3" name="Прямоугольник 2"/>
          <p:cNvSpPr/>
          <p:nvPr/>
        </p:nvSpPr>
        <p:spPr>
          <a:xfrm>
            <a:off x="467544" y="260648"/>
            <a:ext cx="8252404" cy="1107996"/>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Внедряю </a:t>
            </a:r>
            <a:r>
              <a:rPr lang="ru-RU" sz="2400" b="1" i="1" dirty="0" smtClean="0">
                <a:solidFill>
                  <a:schemeClr val="accent6">
                    <a:lumMod val="75000"/>
                  </a:schemeClr>
                </a:solidFill>
                <a:latin typeface="Times New Roman" panose="02020603050405020304" pitchFamily="18" charset="0"/>
                <a:cs typeface="Times New Roman" panose="02020603050405020304" pitchFamily="18" charset="0"/>
              </a:rPr>
              <a:t>здоровьесберегающие </a:t>
            </a:r>
            <a:r>
              <a:rPr lang="ru-RU" sz="2400" b="1" i="1" dirty="0">
                <a:solidFill>
                  <a:schemeClr val="accent6">
                    <a:lumMod val="75000"/>
                  </a:schemeClr>
                </a:solidFill>
                <a:latin typeface="Times New Roman" panose="02020603050405020304" pitchFamily="18" charset="0"/>
                <a:cs typeface="Times New Roman" panose="02020603050405020304" pitchFamily="18" charset="0"/>
              </a:rPr>
              <a:t>технологии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b="1" i="1" dirty="0" smtClean="0">
                <a:solidFill>
                  <a:srgbClr val="7030A0"/>
                </a:solidFill>
                <a:latin typeface="Times New Roman" panose="02020603050405020304" pitchFamily="18" charset="0"/>
                <a:cs typeface="Times New Roman" panose="02020603050405020304" pitchFamily="18" charset="0"/>
              </a:rPr>
              <a:t>Пальчиковые </a:t>
            </a:r>
            <a:r>
              <a:rPr lang="ru-RU" sz="2400" b="1" i="1" dirty="0">
                <a:solidFill>
                  <a:srgbClr val="7030A0"/>
                </a:solidFill>
                <a:latin typeface="Times New Roman" panose="02020603050405020304" pitchFamily="18" charset="0"/>
                <a:cs typeface="Times New Roman" panose="02020603050405020304" pitchFamily="18" charset="0"/>
              </a:rPr>
              <a:t>игры (музыкальные и речевые)</a:t>
            </a:r>
            <a:endParaRPr lang="ru-RU" sz="2400" i="1" dirty="0">
              <a:solidFill>
                <a:srgbClr val="7030A0"/>
              </a:solidFill>
              <a:latin typeface="Times New Roman" panose="02020603050405020304" pitchFamily="18" charset="0"/>
              <a:cs typeface="Times New Roman" panose="02020603050405020304" pitchFamily="18" charset="0"/>
            </a:endParaRPr>
          </a:p>
          <a:p>
            <a:endParaRPr lang="ru-RU" dirty="0"/>
          </a:p>
        </p:txBody>
      </p:sp>
      <p:pic>
        <p:nvPicPr>
          <p:cNvPr id="4" name="Рисунок 3" descr="C:\Users\User\Desktop\Новая папка\SANY0058.JPG"/>
          <p:cNvPicPr/>
          <p:nvPr/>
        </p:nvPicPr>
        <p:blipFill>
          <a:blip r:embed="rId3" cstate="print"/>
          <a:srcRect/>
          <a:stretch>
            <a:fillRect/>
          </a:stretch>
        </p:blipFill>
        <p:spPr bwMode="auto">
          <a:xfrm>
            <a:off x="3059832" y="1701209"/>
            <a:ext cx="5544616" cy="4320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510</Words>
  <Application>Microsoft Office PowerPoint</Application>
  <PresentationFormat>Экран (4:3)</PresentationFormat>
  <Paragraphs>42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23</cp:revision>
  <dcterms:created xsi:type="dcterms:W3CDTF">2016-08-07T19:38:33Z</dcterms:created>
  <dcterms:modified xsi:type="dcterms:W3CDTF">2017-05-11T10:36:41Z</dcterms:modified>
</cp:coreProperties>
</file>