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5" r:id="rId9"/>
    <p:sldId id="263" r:id="rId10"/>
    <p:sldId id="294" r:id="rId11"/>
    <p:sldId id="295" r:id="rId12"/>
    <p:sldId id="264" r:id="rId13"/>
    <p:sldId id="286" r:id="rId14"/>
    <p:sldId id="287" r:id="rId15"/>
    <p:sldId id="299" r:id="rId16"/>
    <p:sldId id="266" r:id="rId17"/>
    <p:sldId id="300" r:id="rId18"/>
    <p:sldId id="306" r:id="rId19"/>
    <p:sldId id="307" r:id="rId20"/>
    <p:sldId id="267" r:id="rId21"/>
    <p:sldId id="270" r:id="rId22"/>
    <p:sldId id="308" r:id="rId23"/>
    <p:sldId id="271" r:id="rId24"/>
    <p:sldId id="274" r:id="rId25"/>
    <p:sldId id="285" r:id="rId26"/>
    <p:sldId id="275" r:id="rId27"/>
    <p:sldId id="276" r:id="rId28"/>
    <p:sldId id="302" r:id="rId29"/>
    <p:sldId id="314" r:id="rId30"/>
    <p:sldId id="311" r:id="rId31"/>
    <p:sldId id="312" r:id="rId32"/>
    <p:sldId id="301" r:id="rId33"/>
    <p:sldId id="284" r:id="rId34"/>
    <p:sldId id="280" r:id="rId35"/>
    <p:sldId id="281" r:id="rId36"/>
    <p:sldId id="282" r:id="rId37"/>
    <p:sldId id="283" r:id="rId38"/>
    <p:sldId id="291" r:id="rId39"/>
    <p:sldId id="292" r:id="rId40"/>
    <p:sldId id="273" r:id="rId41"/>
    <p:sldId id="293" r:id="rId42"/>
    <p:sldId id="269" r:id="rId43"/>
    <p:sldId id="268" r:id="rId44"/>
    <p:sldId id="277" r:id="rId45"/>
    <p:sldId id="278" r:id="rId46"/>
    <p:sldId id="279" r:id="rId47"/>
    <p:sldId id="315" r:id="rId48"/>
    <p:sldId id="310" r:id="rId49"/>
    <p:sldId id="297" r:id="rId50"/>
    <p:sldId id="309" r:id="rId51"/>
    <p:sldId id="298" r:id="rId52"/>
    <p:sldId id="305" r:id="rId53"/>
    <p:sldId id="316" r:id="rId54"/>
    <p:sldId id="317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16.02.2016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04663"/>
            <a:ext cx="7772400" cy="244827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 –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патриотическому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27584" y="2204864"/>
            <a:ext cx="7560840" cy="3433936"/>
          </a:xfrm>
        </p:spPr>
        <p:txBody>
          <a:bodyPr>
            <a:normAutofit fontScale="85000" lnSpcReduction="10000"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dirty="0" smtClean="0">
                <a:solidFill>
                  <a:srgbClr val="C00000"/>
                </a:solidFill>
              </a:rPr>
              <a:t>Частица </a:t>
            </a:r>
            <a:r>
              <a:rPr lang="ru-RU" sz="4400" dirty="0">
                <a:solidFill>
                  <a:srgbClr val="C00000"/>
                </a:solidFill>
              </a:rPr>
              <a:t>малая большой </a:t>
            </a:r>
            <a:r>
              <a:rPr lang="ru-RU" sz="4400" dirty="0" smtClean="0">
                <a:solidFill>
                  <a:srgbClr val="C00000"/>
                </a:solidFill>
              </a:rPr>
              <a:t>России, Коростинский любимый край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i="1" dirty="0" smtClean="0"/>
              <a:t>    </a:t>
            </a:r>
            <a:r>
              <a:rPr lang="ru-RU" sz="3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«Человеку никак нельзя жить  без Родины, как нельзя жить без сердца.»</a:t>
            </a:r>
            <a:br>
              <a:rPr lang="ru-RU" sz="3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К. Паустовский</a:t>
            </a:r>
            <a:endParaRPr lang="ru-RU" sz="3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1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040694"/>
          </a:xfrm>
        </p:spPr>
        <p:txBody>
          <a:bodyPr/>
          <a:lstStyle/>
          <a:p>
            <a:r>
              <a:rPr lang="ru-RU" dirty="0" smtClean="0"/>
              <a:t>            Гипотеза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844824"/>
            <a:ext cx="7772400" cy="236955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следует ждать от детей взрослых форм проявления любви к родному селу, но если в ходе реализации проекта дети приобретут знания об истории села, достопримечательностях, будут знать имена тех, кто основал и прославил село, начнут проявлять интерес к событиям сельской жизни и отражать свои впечатления в продуктивной деятельности, то можно считать, что цель и задачи проекта выполнены.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14356"/>
            <a:ext cx="7772400" cy="1643074"/>
          </a:xfrm>
        </p:spPr>
        <p:txBody>
          <a:bodyPr/>
          <a:lstStyle/>
          <a:p>
            <a:r>
              <a:rPr lang="ru-RU" dirty="0" smtClean="0"/>
              <a:t>      Методы проекта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2510286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12300" dirty="0" smtClean="0">
                <a:latin typeface="Times New Roman" pitchFamily="18" charset="0"/>
                <a:cs typeface="Times New Roman" pitchFamily="18" charset="0"/>
              </a:rPr>
              <a:t>            Наблюдение,</a:t>
            </a:r>
          </a:p>
          <a:p>
            <a:pPr lvl="0"/>
            <a:r>
              <a:rPr lang="ru-RU" sz="12300" dirty="0" smtClean="0">
                <a:latin typeface="Times New Roman" pitchFamily="18" charset="0"/>
                <a:cs typeface="Times New Roman" pitchFamily="18" charset="0"/>
              </a:rPr>
              <a:t>            совместные игры,</a:t>
            </a:r>
          </a:p>
          <a:p>
            <a:pPr lvl="0"/>
            <a:r>
              <a:rPr lang="ru-RU" sz="12300" dirty="0" smtClean="0">
                <a:latin typeface="Times New Roman" pitchFamily="18" charset="0"/>
                <a:cs typeface="Times New Roman" pitchFamily="18" charset="0"/>
              </a:rPr>
              <a:t>            анкетирование,</a:t>
            </a:r>
          </a:p>
          <a:p>
            <a:pPr lvl="0"/>
            <a:r>
              <a:rPr lang="ru-RU" sz="12300" dirty="0" smtClean="0">
                <a:latin typeface="Times New Roman" pitchFamily="18" charset="0"/>
                <a:cs typeface="Times New Roman" pitchFamily="18" charset="0"/>
              </a:rPr>
              <a:t>            познавательные игровые занятия,</a:t>
            </a:r>
          </a:p>
          <a:p>
            <a:pPr lvl="0"/>
            <a:r>
              <a:rPr lang="ru-RU" sz="12300" dirty="0" smtClean="0">
                <a:latin typeface="Times New Roman" pitchFamily="18" charset="0"/>
                <a:cs typeface="Times New Roman" pitchFamily="18" charset="0"/>
              </a:rPr>
              <a:t>            беседы.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836712"/>
            <a:ext cx="7772400" cy="1842480"/>
          </a:xfrm>
        </p:spPr>
        <p:txBody>
          <a:bodyPr>
            <a:normAutofit/>
          </a:bodyPr>
          <a:lstStyle/>
          <a:p>
            <a:r>
              <a:rPr lang="ru-RU" sz="4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проведения и реализации проекта:</a:t>
            </a:r>
            <a:br>
              <a:rPr lang="ru-RU" sz="4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708920"/>
            <a:ext cx="7772400" cy="3532648"/>
          </a:xfrm>
        </p:spPr>
        <p:txBody>
          <a:bodyPr>
            <a:noAutofit/>
          </a:bodyPr>
          <a:lstStyle/>
          <a:p>
            <a:pPr marL="514350" indent="-514350">
              <a:buAutoNum type="romanUcPeriod"/>
            </a:pPr>
            <a:r>
              <a:rPr lang="ru-RU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Информационно-накопительный: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интереса детей для определения целей проекта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литературой по теме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книг по патриотическому воспитанию</a:t>
            </a:r>
            <a:endParaRPr lang="ru-RU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69" y="1920875"/>
            <a:ext cx="2784261" cy="4433888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59" y="1920875"/>
            <a:ext cx="2931682" cy="4433888"/>
          </a:xfrm>
        </p:spPr>
      </p:pic>
    </p:spTree>
    <p:extLst>
      <p:ext uri="{BB962C8B-B14F-4D97-AF65-F5344CB8AC3E}">
        <p14:creationId xmlns:p14="http://schemas.microsoft.com/office/powerpoint/2010/main" val="38280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782"/>
            <a:ext cx="3605182" cy="5090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08720"/>
            <a:ext cx="3145070" cy="4726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61" y="2122922"/>
            <a:ext cx="3846887" cy="47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7978080" cy="3456384"/>
          </a:xfrm>
        </p:spPr>
        <p:txBody>
          <a:bodyPr numCol="1"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3100" b="1" dirty="0" smtClean="0"/>
              <a:t>Мы </a:t>
            </a:r>
            <a:r>
              <a:rPr lang="ru-RU" sz="3100" b="1" dirty="0"/>
              <a:t>вырастем и все 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Поможем </a:t>
            </a:r>
            <a:r>
              <a:rPr lang="ru-RU" sz="3100" b="1" dirty="0"/>
              <a:t>вам исправить. 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И </a:t>
            </a:r>
            <a:r>
              <a:rPr lang="ru-RU" sz="3100" b="1" dirty="0"/>
              <a:t>крест ваш понесем</a:t>
            </a:r>
            <a:r>
              <a:rPr lang="ru-RU" sz="3100" b="1" dirty="0" smtClean="0"/>
              <a:t>,</a:t>
            </a:r>
            <a:br>
              <a:rPr lang="ru-RU" sz="3100" b="1" dirty="0" smtClean="0"/>
            </a:br>
            <a:r>
              <a:rPr lang="ru-RU" sz="3100" b="1" dirty="0" smtClean="0"/>
              <a:t>И </a:t>
            </a:r>
            <a:r>
              <a:rPr lang="ru-RU" sz="3100" b="1" dirty="0"/>
              <a:t>не порушим память</a:t>
            </a:r>
            <a:r>
              <a:rPr lang="ru-RU" sz="3100" b="1" dirty="0" smtClean="0"/>
              <a:t>.</a:t>
            </a:r>
            <a:br>
              <a:rPr lang="ru-RU" sz="3100" b="1" dirty="0" smtClean="0"/>
            </a:br>
            <a:r>
              <a:rPr lang="ru-RU" sz="3100" b="1" dirty="0" smtClean="0"/>
              <a:t>Луч </a:t>
            </a:r>
            <a:r>
              <a:rPr lang="ru-RU" sz="3100" b="1" dirty="0"/>
              <a:t>солнца из окна</a:t>
            </a:r>
            <a:r>
              <a:rPr lang="ru-RU" sz="3100" b="1" dirty="0" smtClean="0"/>
              <a:t>,</a:t>
            </a:r>
            <a:br>
              <a:rPr lang="ru-RU" sz="3100" b="1" dirty="0" smtClean="0"/>
            </a:br>
            <a:r>
              <a:rPr lang="ru-RU" sz="3100" b="1" dirty="0" smtClean="0"/>
              <a:t>Что </a:t>
            </a:r>
            <a:r>
              <a:rPr lang="ru-RU" sz="3100" b="1" dirty="0"/>
              <a:t>утром мирно светит, 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Ты </a:t>
            </a:r>
            <a:r>
              <a:rPr lang="ru-RU" sz="3100" b="1" dirty="0"/>
              <a:t>защити, страна</a:t>
            </a:r>
            <a:r>
              <a:rPr lang="ru-RU" sz="3100" b="1" dirty="0" smtClean="0"/>
              <a:t>,</a:t>
            </a:r>
            <a:br>
              <a:rPr lang="ru-RU" sz="3100" b="1" dirty="0" smtClean="0"/>
            </a:br>
            <a:r>
              <a:rPr lang="ru-RU" sz="3100" b="1" dirty="0" smtClean="0"/>
              <a:t>Чтоб </a:t>
            </a:r>
            <a:r>
              <a:rPr lang="ru-RU" sz="3100" b="1" dirty="0"/>
              <a:t>жили твои дети.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4502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805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772400" cy="936104"/>
          </a:xfrm>
        </p:spPr>
        <p:txBody>
          <a:bodyPr/>
          <a:lstStyle/>
          <a:p>
            <a:r>
              <a:rPr lang="ru-RU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II. Организационно-практический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988840"/>
            <a:ext cx="7772400" cy="453650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цикла познавательных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темы: “Дом, в котором я живу»,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 –Волгоградский край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r>
              <a:rPr lang="ru-RU" sz="3200" dirty="0" smtClean="0"/>
              <a:t>Изготовление мини – музея «Быт русской деревни» , экскурсии по селу, выставка рисунков к 70-летию Победы, составление герба своей семьи, знакомство с символикой России.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7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72819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Родина </a:t>
            </a:r>
            <a:r>
              <a:rPr lang="ru-RU" sz="2400" b="1" dirty="0"/>
              <a:t>– это земля у порога,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Где ты впервые узнал своё имя.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Родина – это большая дорога,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Та, по которой пойдёшь ты с другими.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4038600" cy="2692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04864"/>
            <a:ext cx="4038600" cy="4434840"/>
          </a:xfrm>
        </p:spPr>
      </p:pic>
    </p:spTree>
    <p:extLst>
      <p:ext uri="{BB962C8B-B14F-4D97-AF65-F5344CB8AC3E}">
        <p14:creationId xmlns:p14="http://schemas.microsoft.com/office/powerpoint/2010/main" val="4789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291494"/>
            <a:ext cx="4248472" cy="2566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4432"/>
          </a:xfrm>
        </p:spPr>
        <p:txBody>
          <a:bodyPr>
            <a:noAutofit/>
          </a:bodyPr>
          <a:lstStyle/>
          <a:p>
            <a:r>
              <a:rPr lang="ru-RU" sz="2400" dirty="0" smtClean="0"/>
              <a:t>                  Село </a:t>
            </a:r>
            <a:r>
              <a:rPr lang="ru-RU" sz="2400" dirty="0"/>
              <a:t>моё на краешке земли.</a:t>
            </a:r>
            <a:br>
              <a:rPr lang="ru-RU" sz="2400" dirty="0"/>
            </a:br>
            <a:r>
              <a:rPr lang="ru-RU" sz="2400" dirty="0" smtClean="0"/>
              <a:t>                  Здесь всё до </a:t>
            </a:r>
            <a:r>
              <a:rPr lang="ru-RU" sz="2400" dirty="0"/>
              <a:t>каждой </a:t>
            </a:r>
            <a:r>
              <a:rPr lang="ru-RU" sz="2400" dirty="0" smtClean="0"/>
              <a:t>мелочи знакомо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dirty="0" smtClean="0"/>
              <a:t>                  Куда </a:t>
            </a:r>
            <a:r>
              <a:rPr lang="ru-RU" sz="2400" dirty="0"/>
              <a:t>б меня пути не завели,</a:t>
            </a:r>
            <a:br>
              <a:rPr lang="ru-RU" sz="2400" dirty="0"/>
            </a:br>
            <a:r>
              <a:rPr lang="ru-RU" sz="2400" dirty="0" smtClean="0"/>
              <a:t>                  Я </a:t>
            </a:r>
            <a:r>
              <a:rPr lang="ru-RU" sz="2400" dirty="0"/>
              <a:t>вспоминаю с нежностью о доме.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038600" cy="25961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88840"/>
            <a:ext cx="4038600" cy="2705470"/>
          </a:xfrm>
        </p:spPr>
      </p:pic>
    </p:spTree>
    <p:extLst>
      <p:ext uri="{BB962C8B-B14F-4D97-AF65-F5344CB8AC3E}">
        <p14:creationId xmlns:p14="http://schemas.microsoft.com/office/powerpoint/2010/main" val="11939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30456"/>
          </a:xfrm>
        </p:spPr>
        <p:txBody>
          <a:bodyPr numCol="2">
            <a:noAutofit/>
          </a:bodyPr>
          <a:lstStyle/>
          <a:p>
            <a:pPr fontAlgn="base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Село моё родное –</a:t>
            </a:r>
            <a:br>
              <a:rPr lang="ru-RU" sz="2400" dirty="0" smtClean="0"/>
            </a:br>
            <a:r>
              <a:rPr lang="ru-RU" sz="2400" dirty="0" smtClean="0"/>
              <a:t>России уголок,</a:t>
            </a:r>
            <a:br>
              <a:rPr lang="ru-RU" sz="2400" dirty="0" smtClean="0"/>
            </a:br>
            <a:r>
              <a:rPr lang="ru-RU" sz="2400" dirty="0" smtClean="0"/>
              <a:t>Где никогда я в жизни</a:t>
            </a:r>
            <a:br>
              <a:rPr lang="ru-RU" sz="2400" dirty="0" smtClean="0"/>
            </a:br>
            <a:r>
              <a:rPr lang="ru-RU" sz="2400" dirty="0" smtClean="0"/>
              <a:t>Не буду одинок.</a:t>
            </a:r>
            <a:br>
              <a:rPr lang="ru-RU" sz="2400" dirty="0" smtClean="0"/>
            </a:br>
            <a:r>
              <a:rPr lang="ru-RU" sz="2400" dirty="0" smtClean="0"/>
              <a:t>Здесь речка голубая</a:t>
            </a:r>
            <a:br>
              <a:rPr lang="ru-RU" sz="2400" dirty="0" smtClean="0"/>
            </a:br>
            <a:r>
              <a:rPr lang="ru-RU" sz="2400" dirty="0" smtClean="0"/>
              <a:t>Бежит среди травы.</a:t>
            </a:r>
            <a:br>
              <a:rPr lang="ru-RU" sz="2400" dirty="0" smtClean="0"/>
            </a:br>
            <a:r>
              <a:rPr lang="ru-RU" sz="2400" dirty="0" smtClean="0"/>
              <a:t>И устали не зная,</a:t>
            </a:r>
            <a:br>
              <a:rPr lang="ru-RU" sz="2400" dirty="0" smtClean="0"/>
            </a:br>
            <a:r>
              <a:rPr lang="ru-RU" sz="2400" dirty="0" smtClean="0"/>
              <a:t>Шуршат вновь камыши.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4248472" cy="4464496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7081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2313" y="260648"/>
            <a:ext cx="7772400" cy="5508327"/>
          </a:xfrm>
        </p:spPr>
        <p:txBody>
          <a:bodyPr/>
          <a:lstStyle/>
          <a:p>
            <a:r>
              <a:rPr lang="ru-RU" dirty="0" smtClean="0"/>
              <a:t>                  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9552" y="764704"/>
            <a:ext cx="7955161" cy="4680520"/>
          </a:xfrm>
        </p:spPr>
        <p:txBody>
          <a:bodyPr>
            <a:normAutofit fontScale="70000" lnSpcReduction="20000"/>
          </a:bodyPr>
          <a:lstStyle/>
          <a:p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родному краю, родной культуре, </a:t>
            </a:r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начинается с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малого -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любви к </a:t>
            </a:r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семье, к своему жилищу, к своему </a:t>
            </a:r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детскому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саду. Постепенно расширяясь, эта </a:t>
            </a:r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переходит в любовь к родной стране, к её </a:t>
            </a:r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прошлому и настоящему, ко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всему человечеству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                         </a:t>
            </a:r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              </a:t>
            </a:r>
          </a:p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</a:t>
            </a:r>
          </a:p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Л.С.Лихачев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75" y="2317335"/>
            <a:ext cx="4320481" cy="44312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" y="3457755"/>
            <a:ext cx="4585366" cy="33223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4046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Там есть сцена и кулисы,</a:t>
            </a:r>
          </a:p>
          <a:p>
            <a:r>
              <a:rPr lang="ru-RU" sz="2400" dirty="0"/>
              <a:t>И актеры, и актрисы,</a:t>
            </a:r>
          </a:p>
          <a:p>
            <a:r>
              <a:rPr lang="ru-RU" sz="2400" dirty="0"/>
              <a:t>Есть афиша и антракт,</a:t>
            </a:r>
          </a:p>
          <a:p>
            <a:r>
              <a:rPr lang="ru-RU" sz="2400" dirty="0"/>
              <a:t>Декорации, аншлаг.</a:t>
            </a:r>
          </a:p>
          <a:p>
            <a:r>
              <a:rPr lang="ru-RU" sz="2400" dirty="0"/>
              <a:t>И, конечно же, премьера!</a:t>
            </a:r>
          </a:p>
          <a:p>
            <a:r>
              <a:rPr lang="ru-RU" sz="2400" dirty="0"/>
              <a:t>Догадались вы, наверно.</a:t>
            </a:r>
          </a:p>
        </p:txBody>
      </p:sp>
    </p:spTree>
    <p:extLst>
      <p:ext uri="{BB962C8B-B14F-4D97-AF65-F5344CB8AC3E}">
        <p14:creationId xmlns:p14="http://schemas.microsoft.com/office/powerpoint/2010/main" val="20318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62" y="746836"/>
            <a:ext cx="4442318" cy="6093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836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5987008" cy="1656184"/>
          </a:xfrm>
        </p:spPr>
        <p:txBody>
          <a:bodyPr>
            <a:normAutofit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7" y="2996952"/>
            <a:ext cx="4896543" cy="36724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06" y="1748764"/>
            <a:ext cx="3813888" cy="50851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692696"/>
            <a:ext cx="5040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Победа… Только как же эту боль</a:t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Вместить в минуту горькой тишины?..</a:t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ветрах полощется огонь</a:t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Ребятам, не вернувшимся с войны.</a:t>
            </a:r>
          </a:p>
        </p:txBody>
      </p:sp>
    </p:spTree>
    <p:extLst>
      <p:ext uri="{BB962C8B-B14F-4D97-AF65-F5344CB8AC3E}">
        <p14:creationId xmlns:p14="http://schemas.microsoft.com/office/powerpoint/2010/main" val="225951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4861049" cy="37658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76" y="1700808"/>
            <a:ext cx="3867894" cy="51571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500479"/>
            <a:ext cx="8028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на век исчезнут войны,</a:t>
            </a:r>
          </a:p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дети всей Земли</a:t>
            </a:r>
          </a:p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 спать могли спокойно,</a:t>
            </a:r>
          </a:p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Танцевать и петь смогли.</a:t>
            </a:r>
          </a:p>
        </p:txBody>
      </p:sp>
    </p:spTree>
    <p:extLst>
      <p:ext uri="{BB962C8B-B14F-4D97-AF65-F5344CB8AC3E}">
        <p14:creationId xmlns:p14="http://schemas.microsoft.com/office/powerpoint/2010/main" val="343969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Оформление патриотического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уголка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98977"/>
            <a:ext cx="4038600" cy="347768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063793"/>
            <a:ext cx="4035829" cy="4148051"/>
          </a:xfrm>
        </p:spPr>
      </p:pic>
    </p:spTree>
    <p:extLst>
      <p:ext uri="{BB962C8B-B14F-4D97-AF65-F5344CB8AC3E}">
        <p14:creationId xmlns:p14="http://schemas.microsoft.com/office/powerpoint/2010/main" val="39709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Патриотический  уголок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624902"/>
            <a:ext cx="4035829" cy="302583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11" y="1920875"/>
            <a:ext cx="3324377" cy="4433888"/>
          </a:xfrm>
        </p:spPr>
      </p:pic>
    </p:spTree>
    <p:extLst>
      <p:ext uri="{BB962C8B-B14F-4D97-AF65-F5344CB8AC3E}">
        <p14:creationId xmlns:p14="http://schemas.microsoft.com/office/powerpoint/2010/main" val="38403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CIMG3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0094" y="3717032"/>
            <a:ext cx="4038600" cy="3028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-  музей быта русской деревни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24744"/>
            <a:ext cx="4038600" cy="3028950"/>
          </a:xfrm>
        </p:spPr>
      </p:pic>
      <p:pic>
        <p:nvPicPr>
          <p:cNvPr id="7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2927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rm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ты, Русь, моя родная,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Хаты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 ризах образа...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видать конца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 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Только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синь сосет глаза.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3912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96144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</a:t>
            </a:r>
            <a:r>
              <a:rPr lang="ru-RU" sz="2800" dirty="0" smtClean="0"/>
              <a:t>Знакомство с символикой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       Герб и флаг Волгоградской области</a:t>
            </a:r>
            <a:endParaRPr lang="ru-RU" sz="2800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3810000" cy="394335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92460"/>
            <a:ext cx="4038600" cy="2690717"/>
          </a:xfrm>
        </p:spPr>
      </p:pic>
    </p:spTree>
    <p:extLst>
      <p:ext uri="{BB962C8B-B14F-4D97-AF65-F5344CB8AC3E}">
        <p14:creationId xmlns:p14="http://schemas.microsoft.com/office/powerpoint/2010/main" val="7294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г. Котово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Волгоградской 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</p:txBody>
      </p:sp>
      <p:pic>
        <p:nvPicPr>
          <p:cNvPr id="4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16832"/>
            <a:ext cx="3104269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72400" cy="576063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000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1560" y="908720"/>
            <a:ext cx="7772400" cy="568863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ru-RU" dirty="0"/>
              <a:t>  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Родина, Отечество.…В корнях этих слов близкие каждому образы: мать и отец, родители, те, кто дает жизнь новому существу. Воспитание чувства патриотизма у дошкольников – процесс сложный и длительный. Любовь к близким людям, к детскому саду, к родному селу и родной стране играют огромную роль в становлении личности ребенка.</a:t>
            </a:r>
            <a:b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 В последние годы идет переосмысление сущности патриотического воспитания: идея воспитания патриотизма и гражданственности, приобретая все большее общественное значение, становится задачей государственной важности. Современные исследователи в качестве основополагающего фактора интеграции социальных и педагогических условий в патриотическом и гражданском воспитании дошкольников рассматривают национально – региональный компонент. При этом акцент делается на воспитание любви к родному дому, природе, культуре малой Родины.</a:t>
            </a:r>
            <a:b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48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5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064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4048" y="620688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цвет - березка. </a:t>
            </a:r>
            <a:b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Синий - неба цвет. </a:t>
            </a:r>
            <a:b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Красная полоска - </a:t>
            </a:r>
            <a:b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Солнечный рассвет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0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239658"/>
          </a:xfrm>
        </p:spPr>
        <p:txBody>
          <a:bodyPr>
            <a:noAutofit/>
          </a:bodyPr>
          <a:lstStyle/>
          <a:p>
            <a:r>
              <a:rPr lang="ru-RU" sz="2800" b="1" dirty="0"/>
              <a:t>На моём </a:t>
            </a:r>
            <a:r>
              <a:rPr lang="ru-RU" sz="2800" b="1" dirty="0" smtClean="0"/>
              <a:t>рисунке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Поле с колосками,</a:t>
            </a:r>
            <a:br>
              <a:rPr lang="ru-RU" sz="2800" b="1" dirty="0"/>
            </a:br>
            <a:r>
              <a:rPr lang="ru-RU" sz="2800" b="1" dirty="0"/>
              <a:t>Церковка на горке</a:t>
            </a:r>
            <a:br>
              <a:rPr lang="ru-RU" sz="2800" b="1" dirty="0"/>
            </a:br>
            <a:r>
              <a:rPr lang="ru-RU" sz="2800" b="1" dirty="0"/>
              <a:t>Рядом с облаками.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20688"/>
            <a:ext cx="4464496" cy="5904656"/>
          </a:xfrm>
        </p:spPr>
      </p:pic>
      <p:pic>
        <p:nvPicPr>
          <p:cNvPr id="5" name="Рисунок 4" descr="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429000"/>
            <a:ext cx="3857651" cy="289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7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656184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dirty="0" smtClean="0"/>
              <a:t> 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Настал тот день, которого мы ждали,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экскурсию сегодня мы пошли.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Ура!!!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1994-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9850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магазин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" y="3212976"/>
            <a:ext cx="4464496" cy="31984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624902"/>
            <a:ext cx="4035829" cy="3025833"/>
          </a:xfrm>
        </p:spPr>
      </p:pic>
    </p:spTree>
    <p:extLst>
      <p:ext uri="{BB962C8B-B14F-4D97-AF65-F5344CB8AC3E}">
        <p14:creationId xmlns:p14="http://schemas.microsoft.com/office/powerpoint/2010/main" val="12784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Экскурсия на почту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4038600" cy="28502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4038600" cy="3045570"/>
          </a:xfrm>
        </p:spPr>
      </p:pic>
    </p:spTree>
    <p:extLst>
      <p:ext uri="{BB962C8B-B14F-4D97-AF65-F5344CB8AC3E}">
        <p14:creationId xmlns:p14="http://schemas.microsoft.com/office/powerpoint/2010/main" val="19067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 в библиотеку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035829" cy="302583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0968"/>
            <a:ext cx="4038600" cy="2833668"/>
          </a:xfrm>
        </p:spPr>
      </p:pic>
    </p:spTree>
    <p:extLst>
      <p:ext uri="{BB962C8B-B14F-4D97-AF65-F5344CB8AC3E}">
        <p14:creationId xmlns:p14="http://schemas.microsoft.com/office/powerpoint/2010/main" val="11852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с/администрацию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504368"/>
            <a:ext cx="4035829" cy="32669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2"/>
            <a:ext cx="4038600" cy="2824522"/>
          </a:xfrm>
        </p:spPr>
      </p:pic>
    </p:spTree>
    <p:extLst>
      <p:ext uri="{BB962C8B-B14F-4D97-AF65-F5344CB8AC3E}">
        <p14:creationId xmlns:p14="http://schemas.microsoft.com/office/powerpoint/2010/main" val="19809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3600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традиции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Масленица,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 блинком полакомиться.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Прогони от нас метели,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Прокати на карусели.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Растопи холодный лёд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весна скорей придёт</a:t>
            </a:r>
            <a:r>
              <a:rPr lang="ru-RU" sz="2400" dirty="0"/>
              <a:t>!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Содержимое 4" descr="CIMG64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2090" y="3827950"/>
            <a:ext cx="4038600" cy="3028950"/>
          </a:xfrm>
        </p:spPr>
      </p:pic>
      <p:pic>
        <p:nvPicPr>
          <p:cNvPr id="6" name="Содержимое 5" descr="CIMG643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71990" y="404664"/>
            <a:ext cx="4038600" cy="3318540"/>
          </a:xfrm>
        </p:spPr>
      </p:pic>
      <p:pic>
        <p:nvPicPr>
          <p:cNvPr id="7" name="Рисунок 6" descr="CIMG89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89040"/>
            <a:ext cx="3810028" cy="2857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459432"/>
            <a:ext cx="8363272" cy="3384376"/>
          </a:xfrm>
        </p:spPr>
        <p:txBody>
          <a:bodyPr>
            <a:normAutofit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яркая раскраска,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нам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домой явилась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пасха.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Принесла в своём лукошке,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Яйца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булочки, лепёшки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Пироги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блины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чай.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Пасху весело встречай!</a:t>
            </a:r>
          </a:p>
        </p:txBody>
      </p:sp>
      <p:pic>
        <p:nvPicPr>
          <p:cNvPr id="5" name="Содержимое 4" descr="SAM_00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140968"/>
            <a:ext cx="4038600" cy="3290358"/>
          </a:xfrm>
        </p:spPr>
      </p:pic>
      <p:pic>
        <p:nvPicPr>
          <p:cNvPr id="6" name="Содержимое 5" descr="SAM_00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286124"/>
            <a:ext cx="4038600" cy="302895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3849606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7544" y="335846"/>
            <a:ext cx="82089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  Знакомство детей с родным краем: с историко-культурными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географическими, природными особенностями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них такие черты характера, которые помогут им стать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гражданином своей Родины. Ведь, яркие впечатления о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природе, об истории родного края, полученные в детстве,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нередко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остаются в памяти человека на всю жизнь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Поэт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Симонов в стихотворении “Родина” пишет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“Ты вспоминаешь не страну большую, которую изъездил и узнал.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вспоминаешь Родину такую, какой её ты в детстве увидал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  И действительно, как не велика наша страна, человек связывает свое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к ней с теми местами, где он родился, вырос; с улицей,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ходил не раз; с двором, где посадил первое деревце.</a:t>
            </a:r>
          </a:p>
        </p:txBody>
      </p:sp>
    </p:spTree>
    <p:extLst>
      <p:ext uri="{BB962C8B-B14F-4D97-AF65-F5344CB8AC3E}">
        <p14:creationId xmlns:p14="http://schemas.microsoft.com/office/powerpoint/2010/main" val="7456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84176"/>
          </a:xfrm>
        </p:spPr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600" dirty="0" smtClean="0"/>
              <a:t>Выставка </a:t>
            </a:r>
            <a:r>
              <a:rPr lang="ru-RU" sz="3600" dirty="0"/>
              <a:t>работ детской </a:t>
            </a:r>
            <a:r>
              <a:rPr lang="ru-RU" sz="3600" dirty="0" smtClean="0"/>
              <a:t>деятельности и родителей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4038600" cy="430987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4248472" cy="3304958"/>
          </a:xfrm>
        </p:spPr>
      </p:pic>
    </p:spTree>
    <p:extLst>
      <p:ext uri="{BB962C8B-B14F-4D97-AF65-F5344CB8AC3E}">
        <p14:creationId xmlns:p14="http://schemas.microsoft.com/office/powerpoint/2010/main" val="12485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III. Презентационно -   завершающий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438912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 Выставка работ детской деятельности.</a:t>
            </a:r>
          </a:p>
          <a:p>
            <a:pPr>
              <a:buNone/>
            </a:pP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 Праздник, посвященный 70-летию Победы в</a:t>
            </a:r>
          </a:p>
          <a:p>
            <a:pPr>
              <a:buNone/>
            </a:pP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             Великой Отечественной войне</a:t>
            </a:r>
          </a:p>
          <a:p>
            <a:pPr>
              <a:buNone/>
            </a:pPr>
            <a:endParaRPr lang="ru-RU" sz="7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    «ЧТИМ  ВЕЛИКИЙ  ДЕНЬ  ПОБЕДЫ!»</a:t>
            </a:r>
            <a:endParaRPr lang="ru-RU" sz="7600" dirty="0" smtClean="0"/>
          </a:p>
          <a:p>
            <a:pPr>
              <a:buNone/>
            </a:pP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272808" cy="18002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семьи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нарисовала: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земной, горят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зарницы,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Радужное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покрывало,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Гордый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смелой птицы…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4678"/>
            <a:ext cx="4038600" cy="368628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76872"/>
            <a:ext cx="3121186" cy="4433888"/>
          </a:xfrm>
        </p:spPr>
      </p:pic>
    </p:spTree>
    <p:extLst>
      <p:ext uri="{BB962C8B-B14F-4D97-AF65-F5344CB8AC3E}">
        <p14:creationId xmlns:p14="http://schemas.microsoft.com/office/powerpoint/2010/main" val="378956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ru-RU" dirty="0" smtClean="0"/>
              <a:t>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моей семьи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9" y="1920875"/>
            <a:ext cx="3167062" cy="44338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67" y="1920875"/>
            <a:ext cx="3078465" cy="4433888"/>
          </a:xfrm>
        </p:spPr>
      </p:pic>
    </p:spTree>
    <p:extLst>
      <p:ext uri="{BB962C8B-B14F-4D97-AF65-F5344CB8AC3E}">
        <p14:creationId xmlns:p14="http://schemas.microsoft.com/office/powerpoint/2010/main" val="37600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r>
              <a:rPr lang="ru-RU" dirty="0"/>
              <a:t>В</a:t>
            </a:r>
            <a:r>
              <a:rPr lang="ru-RU" dirty="0" smtClean="0"/>
              <a:t>ыставка рисунков, посвященных 70-летию Победы    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631137"/>
            <a:ext cx="4035829" cy="30133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54787"/>
            <a:ext cx="4038600" cy="3166063"/>
          </a:xfrm>
        </p:spPr>
      </p:pic>
    </p:spTree>
    <p:extLst>
      <p:ext uri="{BB962C8B-B14F-4D97-AF65-F5344CB8AC3E}">
        <p14:creationId xmlns:p14="http://schemas.microsoft.com/office/powerpoint/2010/main" val="138402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Наше  творчество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8979"/>
            <a:ext cx="4038600" cy="31576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11" y="1920875"/>
            <a:ext cx="3412178" cy="4433888"/>
          </a:xfrm>
        </p:spPr>
      </p:pic>
    </p:spTree>
    <p:extLst>
      <p:ext uri="{BB962C8B-B14F-4D97-AF65-F5344CB8AC3E}">
        <p14:creationId xmlns:p14="http://schemas.microsoft.com/office/powerpoint/2010/main" val="11730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 работ детской деятельности.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631137"/>
            <a:ext cx="4035829" cy="30133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3260"/>
            <a:ext cx="4038600" cy="3249118"/>
          </a:xfrm>
        </p:spPr>
      </p:pic>
    </p:spTree>
    <p:extLst>
      <p:ext uri="{BB962C8B-B14F-4D97-AF65-F5344CB8AC3E}">
        <p14:creationId xmlns:p14="http://schemas.microsoft.com/office/powerpoint/2010/main" val="24933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692696"/>
            <a:ext cx="4880111" cy="3256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4032448" cy="28083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20072" y="1268760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Горит на солнышке</a:t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Флажок,</a:t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 будто я</a:t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 зажёг.</a:t>
            </a:r>
          </a:p>
        </p:txBody>
      </p:sp>
    </p:spTree>
    <p:extLst>
      <p:ext uri="{BB962C8B-B14F-4D97-AF65-F5344CB8AC3E}">
        <p14:creationId xmlns:p14="http://schemas.microsoft.com/office/powerpoint/2010/main" val="26657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5" y="40277"/>
            <a:ext cx="5964333" cy="3673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21" y="3284984"/>
            <a:ext cx="5082320" cy="34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756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IV. Контрольно-рефлексивный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Подведение итогов.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Беседа “Что мы хотели узнать, что узнали, для чего узнали?”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Необходимые условия реализации проекта: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интерес детей и родителей;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методические разработки,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интеграция со специалистами детского сада.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1152128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4000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4000" i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22313" y="2204864"/>
            <a:ext cx="7772400" cy="3384376"/>
          </a:xfrm>
        </p:spPr>
        <p:txBody>
          <a:bodyPr>
            <a:normAutofit lnSpcReduction="10000"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оспитание гражданских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чувств, чувства любви к Родине, родному 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краю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к практическому и умственному 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экспериментированию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речевому планированию, логическим </a:t>
            </a: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операциям.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7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0945" y="260648"/>
            <a:ext cx="8395855" cy="7920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«Чтим великий День Победы»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43" y="980728"/>
            <a:ext cx="4038600" cy="302894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141262"/>
            <a:ext cx="364600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8573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Предложения по возможному распространению проекта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 Проект можно использовать в любой старшей группе детского сада, в кружковой работе, для детей в группах кратковременного пребывания детей, в продленных группах начальной школы.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Мы очень надеемся, что проводимая работа поможет детям испытывать любовь и привязанность к родному дому, семье, селу, краю; испытывать гордость и уважение за свою нацию, русскую культуру, язык, традиции, гордиться своим народом, его достижениями, научит любоваться природой, бережно относиться к ней.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492896"/>
            <a:ext cx="56166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Родина – слово большое, большое!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Пусть не бывает на свете чудес,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Если сказать это слово с душою,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Глубже морей оно, выше небес! 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В нем умещается ровно полмира: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Мама и папа, соседи, друзья.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Город родимый, родная квартира,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Бабушка, школа, котенок … и я.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Зайчик солнечный в ладошке,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Куст сирени за окошком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И на щечке родинка –</a:t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Это тоже Родина.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08" y="0"/>
            <a:ext cx="9497340" cy="70058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42852"/>
            <a:ext cx="475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Звивається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стежиночка до рідного села,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найдорожча жилочка, де молодість пройшла,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ниточка без вузликів, що в серці я ношу,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найсвятіша музика, якою дорожу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8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857364"/>
            <a:ext cx="7772400" cy="928694"/>
          </a:xfrm>
        </p:spPr>
        <p:txBody>
          <a:bodyPr/>
          <a:lstStyle/>
          <a:p>
            <a:r>
              <a:rPr lang="ru-RU" dirty="0" smtClean="0"/>
              <a:t>                               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b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МДОУ – Коростинский детский 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</a:t>
            </a:r>
            <a:b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Корякова М. В.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221088"/>
            <a:ext cx="7772400" cy="1509712"/>
          </a:xfrm>
        </p:spPr>
        <p:txBody>
          <a:bodyPr/>
          <a:lstStyle/>
          <a:p>
            <a:r>
              <a:rPr lang="ru-RU" dirty="0" smtClean="0"/>
              <a:t>            </a:t>
            </a:r>
          </a:p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Благодарю за внимание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5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400" i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628800"/>
            <a:ext cx="7772400" cy="4248472"/>
          </a:xfrm>
        </p:spPr>
        <p:txBody>
          <a:bodyPr>
            <a:normAutofit fontScale="25000" lnSpcReduction="20000"/>
          </a:bodyPr>
          <a:lstStyle/>
          <a:p>
            <a:pPr lvl="0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дать 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детям о родном селе: история, достопримечательности, </a:t>
            </a:r>
            <a:endParaRPr lang="ru-RU" sz="9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природа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именами тех, кто основал село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расширить 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флоре и фауне родного края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родному селу, району, умение видеть прекрасное,  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гордиться 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9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культурой и традициями Волгоградской области и 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Котовского 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</a:p>
          <a:p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05408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/>
          </a:bodyPr>
          <a:lstStyle/>
          <a:p>
            <a:r>
              <a:rPr lang="ru-RU" sz="60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00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endParaRPr lang="ru-RU" sz="4000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Долгосрочный,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познавательный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групповой.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869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дети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родители воспитанников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педагоги группы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музыкальный руководитель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в течение года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sz="4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br>
              <a:rPr lang="ru-RU" sz="4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340768"/>
            <a:ext cx="7772400" cy="4824536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Итоговым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является диагностика, где дети покажут свои знания. Учитывается активное участие детей в выставках, конкурсах, спортивно-патриотических мероприятиях, дискуссиях, других видах деятельности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выражать собственное мнение, анализировать, живо реагировать на происходящее, оказывать посильную помощь.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Освоение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доступных знаний об истории родного Отечества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Приобретение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дошкольного возраста навыков социального общения со взрослыми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Проявление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и уважения к ветеранам, пожилым людям, оказание посильной помощи.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2582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575</TotalTime>
  <Words>715</Words>
  <Application>Microsoft Office PowerPoint</Application>
  <PresentationFormat>Экран (4:3)</PresentationFormat>
  <Paragraphs>154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Поток</vt:lpstr>
      <vt:lpstr>Проект по нравственно – патриотическому воспитанию  </vt:lpstr>
      <vt:lpstr>                   </vt:lpstr>
      <vt:lpstr>Актуальность</vt:lpstr>
      <vt:lpstr>Презентация PowerPoint</vt:lpstr>
      <vt:lpstr>                                 Цель проекта:</vt:lpstr>
      <vt:lpstr>                            Задачи проекта:</vt:lpstr>
      <vt:lpstr>        Вид проекта</vt:lpstr>
      <vt:lpstr>        Участники проекта:</vt:lpstr>
      <vt:lpstr>Предполагаемый результат: </vt:lpstr>
      <vt:lpstr>            Гипотеза </vt:lpstr>
      <vt:lpstr>      Методы проекта </vt:lpstr>
      <vt:lpstr>Этапы проведения и реализации проекта: </vt:lpstr>
      <vt:lpstr>   Выставка книг по патриотическому воспитанию</vt:lpstr>
      <vt:lpstr>Презентация PowerPoint</vt:lpstr>
      <vt:lpstr>              Мы вырастем и все  Поможем вам исправить.  И крест ваш понесем, И не порушим память. Луч солнца из окна, Что утром мирно светит,  Ты защити, страна, Чтоб жили твои дети.   </vt:lpstr>
      <vt:lpstr>II. Организационно-практический</vt:lpstr>
      <vt:lpstr> Родина – это земля у порога, Где ты впервые узнал своё имя. Родина – это большая дорога, Та, по которой пойдёшь ты с другими. </vt:lpstr>
      <vt:lpstr>                  Село моё на краешке земли.                   Здесь всё до каждой мелочи знакомо.                   Куда б меня пути не завели,                   Я вспоминаю с нежностью о доме.</vt:lpstr>
      <vt:lpstr> Село моё родное – России уголок, Где никогда я в жизни Не буду одинок. Здесь речка голубая Бежит среди травы. И устали не зная, Шуршат вновь камыши. </vt:lpstr>
      <vt:lpstr>Презентация PowerPoint</vt:lpstr>
      <vt:lpstr>Презентация PowerPoint</vt:lpstr>
      <vt:lpstr>  </vt:lpstr>
      <vt:lpstr>Презентация PowerPoint</vt:lpstr>
      <vt:lpstr>  Оформление патриотического                      уголка </vt:lpstr>
      <vt:lpstr>    Патриотический  уголок </vt:lpstr>
      <vt:lpstr>     Мини -  музей быта русской деревни</vt:lpstr>
      <vt:lpstr>                  Гой ты, Русь, моя родная,                  Хаты — в ризах образа...                  Не видать конца и края -                 Только синь сосет глаза.    </vt:lpstr>
      <vt:lpstr>              Знакомство с символикой             Герб и флаг Волгоградской области</vt:lpstr>
      <vt:lpstr>               Герб г. Котово            Волгоградской  области</vt:lpstr>
      <vt:lpstr>Презентация PowerPoint</vt:lpstr>
      <vt:lpstr>Презентация PowerPoint</vt:lpstr>
      <vt:lpstr>На моём рисунке Поле с колосками, Церковка на горке Рядом с облаками.</vt:lpstr>
      <vt:lpstr>  Настал тот день, которого мы ждали,    На экскурсию сегодня мы пошли.                            Ура!!!</vt:lpstr>
      <vt:lpstr>     Экскурсия в магазин</vt:lpstr>
      <vt:lpstr>         Экскурсия на почту</vt:lpstr>
      <vt:lpstr>    Экскурсия  в библиотеку</vt:lpstr>
      <vt:lpstr> Экскурсия в с/администрацию</vt:lpstr>
      <vt:lpstr>   Культура и традиции     Масленица, Масленица, Дай блинком полакомиться. Прогони от нас метели, Прокати на карусели. Растопи холодный лёд, Пусть весна скорей придёт! </vt:lpstr>
      <vt:lpstr>Словно яркая раскраска, К нам домой явилась пасха. Принесла в своём лукошке, Яйца, булочки, лепёшки, Пироги, блины и чай. Пасху весело встречай!</vt:lpstr>
      <vt:lpstr>  Выставка работ детской деятельности и родителей </vt:lpstr>
      <vt:lpstr>  III. Презентационно -   завершающий </vt:lpstr>
      <vt:lpstr>Герб семьи нарисовала: Шар земной, горят зарницы, Радужное покрывало,              Гордый профиль смелой птицы… </vt:lpstr>
      <vt:lpstr>          Герб моей семьи</vt:lpstr>
      <vt:lpstr>      Выставка рисунков, посвященных 70-летию Победы     </vt:lpstr>
      <vt:lpstr>         Наше  творчество</vt:lpstr>
      <vt:lpstr>Выставка работ детской деятельности.</vt:lpstr>
      <vt:lpstr>Презентация PowerPoint</vt:lpstr>
      <vt:lpstr>Презентация PowerPoint</vt:lpstr>
      <vt:lpstr>   IV. Контрольно-рефлексивный </vt:lpstr>
      <vt:lpstr>«Чтим великий День Победы»</vt:lpstr>
      <vt:lpstr>Предложения по возможному распространению проекта </vt:lpstr>
      <vt:lpstr>Презентация PowerPoint</vt:lpstr>
      <vt:lpstr>Презентация PowerPoint</vt:lpstr>
      <vt:lpstr>                               Воспитатель                                                           МДОУ – Коростинский детский сад                                                                       Корякова М. В.                                                        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нравственно – патриотическому воспитанию  </dc:title>
  <cp:lastModifiedBy>User</cp:lastModifiedBy>
  <cp:revision>51</cp:revision>
  <dcterms:modified xsi:type="dcterms:W3CDTF">2016-02-16T19:09:49Z</dcterms:modified>
</cp:coreProperties>
</file>