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301" r:id="rId3"/>
    <p:sldId id="298" r:id="rId4"/>
    <p:sldId id="293" r:id="rId5"/>
    <p:sldId id="272" r:id="rId6"/>
    <p:sldId id="273" r:id="rId7"/>
    <p:sldId id="300" r:id="rId8"/>
    <p:sldId id="289" r:id="rId9"/>
    <p:sldId id="302" r:id="rId10"/>
    <p:sldId id="261" r:id="rId11"/>
    <p:sldId id="297" r:id="rId12"/>
    <p:sldId id="266" r:id="rId13"/>
    <p:sldId id="296" r:id="rId14"/>
    <p:sldId id="267" r:id="rId15"/>
    <p:sldId id="268" r:id="rId16"/>
    <p:sldId id="283" r:id="rId17"/>
    <p:sldId id="284" r:id="rId18"/>
    <p:sldId id="285" r:id="rId19"/>
    <p:sldId id="290" r:id="rId20"/>
    <p:sldId id="299" r:id="rId21"/>
    <p:sldId id="286" r:id="rId22"/>
    <p:sldId id="281" r:id="rId23"/>
    <p:sldId id="262" r:id="rId24"/>
    <p:sldId id="295"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15.11.2017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15.11.2017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pedsovet.org.r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Коммуникативные  танцы-игры</a:t>
            </a:r>
            <a:br>
              <a:rPr lang="ru-RU" dirty="0" smtClean="0"/>
            </a:br>
            <a:r>
              <a:rPr lang="ru-RU" dirty="0" smtClean="0"/>
              <a:t>в социально личностном и музыкальном развитии дошкольника</a:t>
            </a:r>
            <a:endParaRPr lang="ru-RU" dirty="0"/>
          </a:p>
        </p:txBody>
      </p:sp>
      <p:sp>
        <p:nvSpPr>
          <p:cNvPr id="3" name="Подзаголовок 2"/>
          <p:cNvSpPr>
            <a:spLocks noGrp="1"/>
          </p:cNvSpPr>
          <p:nvPr>
            <p:ph type="subTitle" idx="1"/>
          </p:nvPr>
        </p:nvSpPr>
        <p:spPr/>
        <p:txBody>
          <a:bodyPr/>
          <a:lstStyle/>
          <a:p>
            <a:endParaRPr lang="ru-RU" dirty="0"/>
          </a:p>
        </p:txBody>
      </p:sp>
      <p:pic>
        <p:nvPicPr>
          <p:cNvPr id="1026" name="Picture 2"/>
          <p:cNvPicPr>
            <a:picLocks noChangeAspect="1" noChangeArrowheads="1"/>
          </p:cNvPicPr>
          <p:nvPr/>
        </p:nvPicPr>
        <p:blipFill>
          <a:blip r:embed="rId2" cstate="print"/>
          <a:srcRect/>
          <a:stretch>
            <a:fillRect/>
          </a:stretch>
        </p:blipFill>
        <p:spPr bwMode="auto">
          <a:xfrm>
            <a:off x="971600" y="4797152"/>
            <a:ext cx="6696744" cy="1656184"/>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457200" y="2636912"/>
            <a:ext cx="8229600" cy="3489251"/>
          </a:xfrm>
        </p:spPr>
        <p:txBody>
          <a:bodyPr>
            <a:noAutofit/>
          </a:bodyPr>
          <a:lstStyle/>
          <a:p>
            <a:r>
              <a:rPr lang="ru-RU" sz="1100" b="1" u="sng" dirty="0">
                <a:solidFill>
                  <a:srgbClr val="C00000"/>
                </a:solidFill>
              </a:rPr>
              <a:t>Танцы-игры со сменой партнёров </a:t>
            </a:r>
            <a:r>
              <a:rPr lang="ru-RU" sz="1100" dirty="0"/>
              <a:t>снимают эти барьеры и искусственные ярлыки, создавая для всех равные условия общения. Дети с заниженной самооценкой в таких танцах чувствуют себя полноправными членами коллектива. Дети, которые лидируют в группе и привыкли пренебрегать «тихонями» и «задирами», открывают для себя, что они вовсе не плохие, а такие же, как все. </a:t>
            </a:r>
            <a:r>
              <a:rPr lang="ru-RU" sz="1100" dirty="0" smtClean="0"/>
              <a:t>(+)</a:t>
            </a:r>
          </a:p>
          <a:p>
            <a:r>
              <a:rPr lang="ru-RU" sz="1100" dirty="0" smtClean="0"/>
              <a:t>Несложные фольклорные танцы со сменой партнёров можно рассматривать как одну из форм </a:t>
            </a:r>
            <a:r>
              <a:rPr lang="ru-RU" sz="1100" u="sng" dirty="0" smtClean="0">
                <a:solidFill>
                  <a:srgbClr val="C00000"/>
                </a:solidFill>
              </a:rPr>
              <a:t>коммуникативных музыкальных игр</a:t>
            </a:r>
            <a:r>
              <a:rPr lang="ru-RU" sz="1100" dirty="0" smtClean="0"/>
              <a:t>. Такие танцы есть в фольклоре разных народов. Движения и фигуры в них очень простые, несложные для запоминания даже маленьким детям. Напомним, что в фольклорной традиции нет разделения на исполнителей и зрителей, и все присутствующие являются участниками и создателями игрового действия. Этот исключает процесс оценивания, раскрепощает ребёнка и наделяет самостоятельным смыслом его участие в танце-игре. </a:t>
            </a:r>
          </a:p>
          <a:p>
            <a:pPr>
              <a:buNone/>
            </a:pPr>
            <a:r>
              <a:rPr lang="ru-RU" sz="900" b="1" u="sng" dirty="0" smtClean="0">
                <a:solidFill>
                  <a:schemeClr val="tx2"/>
                </a:solidFill>
              </a:rPr>
              <a:t>Танец «Раз, два, три на носочки»</a:t>
            </a:r>
          </a:p>
          <a:p>
            <a:pPr>
              <a:buNone/>
            </a:pPr>
            <a:r>
              <a:rPr lang="ru-RU" sz="900" b="1" u="sng" dirty="0" smtClean="0">
                <a:solidFill>
                  <a:srgbClr val="FF0000"/>
                </a:solidFill>
              </a:rPr>
              <a:t>Игра «Ручеек»</a:t>
            </a:r>
          </a:p>
          <a:p>
            <a:endParaRPr lang="ru-RU" sz="1100" dirty="0"/>
          </a:p>
          <a:p>
            <a:pPr>
              <a:buNone/>
            </a:pPr>
            <a:r>
              <a:rPr lang="ru-RU" sz="1100" dirty="0"/>
              <a:t>В основе танцевальных </a:t>
            </a:r>
            <a:r>
              <a:rPr lang="ru-RU" sz="1100" dirty="0" smtClean="0"/>
              <a:t>сюжетов: </a:t>
            </a:r>
          </a:p>
          <a:p>
            <a:r>
              <a:rPr lang="ru-RU" sz="1100" dirty="0" smtClean="0"/>
              <a:t> </a:t>
            </a:r>
            <a:r>
              <a:rPr lang="ru-RU" sz="1100" dirty="0"/>
              <a:t>образы </a:t>
            </a:r>
            <a:r>
              <a:rPr lang="ru-RU" sz="1100" dirty="0" smtClean="0"/>
              <a:t>дружелюбия</a:t>
            </a:r>
          </a:p>
          <a:p>
            <a:r>
              <a:rPr lang="ru-RU" sz="1100" dirty="0" smtClean="0"/>
              <a:t> </a:t>
            </a:r>
            <a:r>
              <a:rPr lang="ru-RU" sz="1100" dirty="0"/>
              <a:t>партнёрской </a:t>
            </a:r>
            <a:r>
              <a:rPr lang="ru-RU" sz="1100" dirty="0" smtClean="0"/>
              <a:t>поддержки</a:t>
            </a:r>
          </a:p>
          <a:p>
            <a:r>
              <a:rPr lang="ru-RU" sz="1100" dirty="0" smtClean="0"/>
              <a:t> </a:t>
            </a:r>
            <a:r>
              <a:rPr lang="ru-RU" sz="1100" dirty="0"/>
              <a:t>одобрения друг друга в ситуации коллективного взаимодействия.</a:t>
            </a:r>
          </a:p>
          <a:p>
            <a:endParaRPr lang="ru-RU" sz="1100" dirty="0"/>
          </a:p>
        </p:txBody>
      </p:sp>
      <p:pic>
        <p:nvPicPr>
          <p:cNvPr id="9218" name="Picture 2" descr="E:\АТТЕСТАЦИЯ дс\Родит\картинки для презент\_OgtvJSYQlI.jpg"/>
          <p:cNvPicPr>
            <a:picLocks noChangeAspect="1" noChangeArrowheads="1"/>
          </p:cNvPicPr>
          <p:nvPr/>
        </p:nvPicPr>
        <p:blipFill>
          <a:blip r:embed="rId2" cstate="print"/>
          <a:srcRect/>
          <a:stretch>
            <a:fillRect/>
          </a:stretch>
        </p:blipFill>
        <p:spPr bwMode="auto">
          <a:xfrm>
            <a:off x="395536" y="116632"/>
            <a:ext cx="2520280" cy="2376264"/>
          </a:xfrm>
          <a:prstGeom prst="rect">
            <a:avLst/>
          </a:prstGeom>
          <a:noFill/>
        </p:spPr>
      </p:pic>
      <p:pic>
        <p:nvPicPr>
          <p:cNvPr id="9220" name="Picture 4"/>
          <p:cNvPicPr>
            <a:picLocks noChangeAspect="1" noChangeArrowheads="1"/>
          </p:cNvPicPr>
          <p:nvPr/>
        </p:nvPicPr>
        <p:blipFill>
          <a:blip r:embed="rId3" cstate="print"/>
          <a:srcRect/>
          <a:stretch>
            <a:fillRect/>
          </a:stretch>
        </p:blipFill>
        <p:spPr bwMode="auto">
          <a:xfrm>
            <a:off x="4932040" y="116632"/>
            <a:ext cx="2952328" cy="2420888"/>
          </a:xfrm>
          <a:prstGeom prst="rect">
            <a:avLst/>
          </a:prstGeom>
          <a:noFill/>
          <a:ln w="9525">
            <a:noFill/>
            <a:miter lim="800000"/>
            <a:headEnd/>
            <a:tailEnd/>
          </a:ln>
          <a:effectLst/>
        </p:spPr>
      </p:pic>
    </p:spTree>
    <p:extLst>
      <p:ext uri="{BB962C8B-B14F-4D97-AF65-F5344CB8AC3E}">
        <p14:creationId xmlns="" xmlns:p14="http://schemas.microsoft.com/office/powerpoint/2010/main" val="4243133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r>
              <a:rPr lang="ru-RU" dirty="0" smtClean="0"/>
              <a:t>Музыка тесно связана с моторно-мышечными ощущениями, и этим она особенно близка к игре. Следовательно, музыкальная игровая деятельность может быть направлена на развитие социальных качеств детей. Игровой потенциал музыкальной деятельности может быть использован для развития навыков невербального общения между детьми, воспитания у детей доброго отношения друг к другу.</a:t>
            </a:r>
          </a:p>
          <a:p>
            <a:r>
              <a:rPr lang="ru-RU" dirty="0" smtClean="0"/>
              <a:t>Быструю танцевальную музыку можно использовать для веселой игры, в которой дети выполняют ритмичные движения. В такт музыке дети вслед за взрослым похлопывают себя, а затем и соседей по плечам, бокам, ногам и т. д. Затем похлопывания упорядочиваются. Направление движения идет по четырем точкам: голова - плечи - бедра - лодыжки. Сначала количество прикосновений к каждой точке равно восьми, в следующем повторении четырем, затем двум и, наконец, одному разу. Это веселое упражнение направлено не только на тактильное взаимодействие, но и на развитие координации движений.</a:t>
            </a:r>
            <a:br>
              <a:rPr lang="ru-RU" dirty="0" smtClean="0"/>
            </a:br>
            <a:r>
              <a:rPr lang="ru-RU" dirty="0" smtClean="0"/>
              <a:t>В культуре разных народов существуют танцы со сменой партнеров. Они могут быть рассмотрены как эффективное упражнение, тренирующее у ребенка легкость вступления в контакт с другими детьми.</a:t>
            </a:r>
          </a:p>
          <a:p>
            <a:r>
              <a:rPr lang="ru-RU" b="1" u="sng" dirty="0" smtClean="0"/>
              <a:t>Игра «В этом зале все друзья» (моя)</a:t>
            </a:r>
          </a:p>
          <a:p>
            <a:r>
              <a:rPr lang="ru-RU" b="1" u="sng" dirty="0" smtClean="0"/>
              <a:t>Игра «</a:t>
            </a:r>
            <a:r>
              <a:rPr lang="ru-RU" b="1" u="sng" dirty="0" err="1" smtClean="0"/>
              <a:t>Хи</a:t>
            </a:r>
            <a:r>
              <a:rPr lang="ru-RU" b="1" u="sng" dirty="0" smtClean="0"/>
              <a:t> </a:t>
            </a:r>
            <a:r>
              <a:rPr lang="ru-RU" b="1" u="sng" dirty="0" err="1" smtClean="0"/>
              <a:t>хи</a:t>
            </a:r>
            <a:r>
              <a:rPr lang="ru-RU" b="1" u="sng" dirty="0" smtClean="0"/>
              <a:t> </a:t>
            </a:r>
            <a:r>
              <a:rPr lang="ru-RU" b="1" u="sng" dirty="0" err="1" smtClean="0"/>
              <a:t>хи</a:t>
            </a:r>
            <a:r>
              <a:rPr lang="ru-RU" b="1" u="sng" dirty="0" smtClean="0"/>
              <a:t>» (моя)</a:t>
            </a:r>
            <a:br>
              <a:rPr lang="ru-RU" b="1" u="sng" dirty="0" smtClean="0"/>
            </a:br>
            <a:endParaRPr lang="ru-RU" b="1"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
            <a:ext cx="8229600" cy="3933056"/>
          </a:xfrm>
        </p:spPr>
        <p:txBody>
          <a:bodyPr>
            <a:normAutofit fontScale="32500" lnSpcReduction="20000"/>
          </a:bodyPr>
          <a:lstStyle/>
          <a:p>
            <a:pPr lvl="0"/>
            <a:r>
              <a:rPr lang="ru-RU" sz="6000" b="1" u="sng" dirty="0" smtClean="0">
                <a:solidFill>
                  <a:srgbClr val="FF0000"/>
                </a:solidFill>
              </a:rPr>
              <a:t>Игры на доверие</a:t>
            </a:r>
            <a:r>
              <a:rPr lang="ru-RU" sz="6000" b="1" dirty="0" smtClean="0"/>
              <a:t> </a:t>
            </a:r>
            <a:r>
              <a:rPr lang="ru-RU" sz="6000" dirty="0" smtClean="0"/>
              <a:t>– </a:t>
            </a:r>
            <a:r>
              <a:rPr lang="ru-RU" dirty="0" smtClean="0"/>
              <a:t>цель данных игр вызвать в детях доверие к своим сверстниками понимание, что на них можно положиться.</a:t>
            </a:r>
          </a:p>
          <a:p>
            <a:r>
              <a:rPr lang="ru-RU" b="1" dirty="0" smtClean="0"/>
              <a:t> </a:t>
            </a:r>
            <a:endParaRPr lang="ru-RU" dirty="0" smtClean="0"/>
          </a:p>
          <a:p>
            <a:r>
              <a:rPr lang="ru-RU" b="1" u="sng" dirty="0" smtClean="0"/>
              <a:t>"Водитель машины".</a:t>
            </a:r>
            <a:r>
              <a:rPr lang="ru-RU" dirty="0" smtClean="0"/>
              <a:t> Один из играющих встает впереди с закрытыми глазами, изображая согнутыми в локтях и сцепленными руками бампер машины. Второй управляет им сзади, изображая водителя машины. Тот, кто изображает машину, не должен открывать глаза, проверяя, правильно ли ведет "водитель", то есть полностью довериться своему партнеру по игре. "Водитель" же должен вести свою "машину" аккуратно, осторожно, избегая препятствий и не допуская "аварий". Музыкальное сопровождение может настраивать "водителя" на заботливый, бережный лад, а может и провоцировать "крутые виражи" и рискованные "маневры". Важно, чтобы ситуация у "водителя" была под контролем и "машина" оказалась в целости и сохранности. В процессе игры партнеры меняются ролями.</a:t>
            </a:r>
            <a:br>
              <a:rPr lang="ru-RU" dirty="0" smtClean="0"/>
            </a:br>
            <a:endParaRPr lang="ru-RU" dirty="0" smtClean="0"/>
          </a:p>
          <a:p>
            <a:r>
              <a:rPr lang="ru-RU" b="1" u="sng" dirty="0" smtClean="0">
                <a:solidFill>
                  <a:srgbClr val="C00000"/>
                </a:solidFill>
              </a:rPr>
              <a:t>Игра «Паровозик»</a:t>
            </a:r>
            <a:r>
              <a:rPr lang="ru-RU" u="sng" dirty="0" smtClean="0">
                <a:solidFill>
                  <a:srgbClr val="C00000"/>
                </a:solidFill>
              </a:rPr>
              <a:t> </a:t>
            </a:r>
            <a:br>
              <a:rPr lang="ru-RU" u="sng" dirty="0" smtClean="0">
                <a:solidFill>
                  <a:srgbClr val="C00000"/>
                </a:solidFill>
              </a:rPr>
            </a:br>
            <a:r>
              <a:rPr lang="ru-RU" dirty="0" smtClean="0"/>
              <a:t/>
            </a:r>
            <a:br>
              <a:rPr lang="ru-RU" dirty="0" smtClean="0"/>
            </a:br>
            <a:r>
              <a:rPr lang="ru-RU" b="1" i="1" dirty="0" smtClean="0"/>
              <a:t>Любая подвижная музыка.</a:t>
            </a:r>
            <a:r>
              <a:rPr lang="ru-RU" dirty="0" smtClean="0"/>
              <a:t> </a:t>
            </a:r>
            <a:br>
              <a:rPr lang="ru-RU" dirty="0" smtClean="0"/>
            </a:br>
            <a:r>
              <a:rPr lang="ru-RU" dirty="0" smtClean="0"/>
              <a:t/>
            </a:r>
            <a:br>
              <a:rPr lang="ru-RU" dirty="0" smtClean="0"/>
            </a:br>
            <a:r>
              <a:rPr lang="ru-RU" b="1" dirty="0" smtClean="0"/>
              <a:t>Цель: </a:t>
            </a:r>
            <a:r>
              <a:rPr lang="ru-RU" dirty="0" smtClean="0">
                <a:solidFill>
                  <a:schemeClr val="tx2"/>
                </a:solidFill>
              </a:rPr>
              <a:t>создание положительного эмоционального фона, сплочение группы, развитие произвольного контроля, умения подчиняться правилам других. </a:t>
            </a:r>
            <a:r>
              <a:rPr lang="ru-RU" dirty="0" smtClean="0"/>
              <a:t/>
            </a:r>
            <a:br>
              <a:rPr lang="ru-RU" dirty="0" smtClean="0"/>
            </a:br>
            <a:r>
              <a:rPr lang="ru-RU" b="1" dirty="0" smtClean="0"/>
              <a:t>Ход игры. </a:t>
            </a:r>
            <a:r>
              <a:rPr lang="ru-RU" dirty="0" smtClean="0"/>
              <a:t>Дети строятся друг за другом, держась за плечи. «Паровозик» везет «вагончик», преодолевая различные препятствия. </a:t>
            </a:r>
            <a:br>
              <a:rPr lang="ru-RU" dirty="0" smtClean="0"/>
            </a:br>
            <a:r>
              <a:rPr lang="ru-RU" dirty="0" smtClean="0"/>
              <a:t/>
            </a:r>
            <a:br>
              <a:rPr lang="ru-RU" dirty="0" smtClean="0"/>
            </a:br>
            <a:r>
              <a:rPr lang="ru-RU" b="1" dirty="0" smtClean="0">
                <a:solidFill>
                  <a:srgbClr val="FF0000"/>
                </a:solidFill>
              </a:rPr>
              <a:t>Игра  «</a:t>
            </a:r>
            <a:r>
              <a:rPr lang="ru-RU" b="1" u="sng" dirty="0" smtClean="0">
                <a:solidFill>
                  <a:srgbClr val="FF0000"/>
                </a:solidFill>
              </a:rPr>
              <a:t>Прогулка с завязанными глазами»</a:t>
            </a:r>
            <a:endParaRPr lang="ru-RU" b="1" dirty="0" smtClean="0">
              <a:solidFill>
                <a:srgbClr val="FF0000"/>
              </a:solidFill>
            </a:endParaRPr>
          </a:p>
          <a:p>
            <a:r>
              <a:rPr lang="ru-RU" b="1" u="sng" dirty="0" smtClean="0"/>
              <a:t>Цель:</a:t>
            </a:r>
            <a:r>
              <a:rPr lang="ru-RU" dirty="0" smtClean="0"/>
              <a:t> игра способствует доверию и формирует ответ­ственность за другого человека.</a:t>
            </a:r>
          </a:p>
          <a:p>
            <a:r>
              <a:rPr lang="ru-RU" b="1" dirty="0" smtClean="0"/>
              <a:t> </a:t>
            </a:r>
            <a:endParaRPr lang="ru-RU" dirty="0" smtClean="0"/>
          </a:p>
          <a:p>
            <a:r>
              <a:rPr lang="ru-RU" b="1" u="sng" dirty="0" smtClean="0"/>
              <a:t>Ход:</a:t>
            </a:r>
            <a:r>
              <a:rPr lang="ru-RU" dirty="0" smtClean="0"/>
              <a:t> Дети, по желанию, разбиваются на пары — ведо­мого е завязанными глазами и ведущего. Ведущий берет ведомого за руку и объясняет, где они сейчас движутся, что их ожидает и как избежать падения или столкновения с вещами. Ведомый должен полностью доверять ведуще­му. Попросите детей поменяться ролями через некоторое время. В конце упражнения обсудите чувства детей во время игры, в какой роли им больше всего понравилось. (Атрибуты: лужи, цветы, движущиеся машины)</a:t>
            </a:r>
          </a:p>
          <a:p>
            <a:endParaRPr lang="ru-RU" dirty="0"/>
          </a:p>
        </p:txBody>
      </p:sp>
      <p:pic>
        <p:nvPicPr>
          <p:cNvPr id="2050" name="Picture 2"/>
          <p:cNvPicPr>
            <a:picLocks noChangeAspect="1" noChangeArrowheads="1"/>
          </p:cNvPicPr>
          <p:nvPr/>
        </p:nvPicPr>
        <p:blipFill>
          <a:blip r:embed="rId2" cstate="print"/>
          <a:srcRect/>
          <a:stretch>
            <a:fillRect/>
          </a:stretch>
        </p:blipFill>
        <p:spPr bwMode="auto">
          <a:xfrm>
            <a:off x="4572000" y="3645024"/>
            <a:ext cx="4173240" cy="3024336"/>
          </a:xfrm>
          <a:prstGeom prst="rect">
            <a:avLst/>
          </a:prstGeom>
          <a:noFill/>
          <a:ln w="9525">
            <a:noFill/>
            <a:miter lim="800000"/>
            <a:headEnd/>
            <a:tailEnd/>
          </a:ln>
          <a:effectLst/>
        </p:spPr>
      </p:pic>
    </p:spTree>
    <p:extLst>
      <p:ext uri="{BB962C8B-B14F-4D97-AF65-F5344CB8AC3E}">
        <p14:creationId xmlns="" xmlns:p14="http://schemas.microsoft.com/office/powerpoint/2010/main" val="2703409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32500" lnSpcReduction="20000"/>
          </a:bodyPr>
          <a:lstStyle/>
          <a:p>
            <a:pPr lvl="0"/>
            <a:r>
              <a:rPr lang="ru-RU" sz="3700" b="1" u="sng" dirty="0" smtClean="0">
                <a:solidFill>
                  <a:srgbClr val="FF0000"/>
                </a:solidFill>
              </a:rPr>
              <a:t>Игры, направленные на создание благоприятной атмосферы непосредственного, свободного общения и эмоциональной близости</a:t>
            </a:r>
            <a:r>
              <a:rPr lang="ru-RU" sz="3700" u="sng" dirty="0" smtClean="0">
                <a:solidFill>
                  <a:srgbClr val="FF0000"/>
                </a:solidFill>
              </a:rPr>
              <a:t> </a:t>
            </a:r>
            <a:endParaRPr lang="ru-RU" sz="3700" dirty="0" smtClean="0">
              <a:solidFill>
                <a:srgbClr val="FF0000"/>
              </a:solidFill>
            </a:endParaRPr>
          </a:p>
          <a:p>
            <a:pPr>
              <a:buNone/>
            </a:pPr>
            <a:r>
              <a:rPr lang="ru-RU" dirty="0" smtClean="0"/>
              <a:t>Цель -  развить умение вежливо отвечать на вопросы собеседников, кратко и корректно формулировать ответ; формировать речевые умения, развить умения делиться своими чувствами, переживаниями, настроением с товарищами.</a:t>
            </a:r>
          </a:p>
          <a:p>
            <a:pPr>
              <a:buNone/>
            </a:pPr>
            <a:r>
              <a:rPr lang="ru-RU" dirty="0" smtClean="0"/>
              <a:t> «Липучки», «Паутинка».</a:t>
            </a:r>
          </a:p>
          <a:p>
            <a:pPr>
              <a:buNone/>
            </a:pPr>
            <a:r>
              <a:rPr lang="ru-RU" dirty="0" smtClean="0"/>
              <a:t> </a:t>
            </a:r>
          </a:p>
          <a:p>
            <a:pPr>
              <a:buNone/>
            </a:pPr>
            <a:r>
              <a:rPr lang="ru-RU" b="1" dirty="0" smtClean="0"/>
              <a:t>Игра «Липучки»</a:t>
            </a:r>
            <a:endParaRPr lang="ru-RU" dirty="0" smtClean="0"/>
          </a:p>
          <a:p>
            <a:pPr>
              <a:buNone/>
            </a:pPr>
            <a:r>
              <a:rPr lang="ru-RU" dirty="0" smtClean="0"/>
              <a:t>Все дети передвигаются по комнате. Двое детей, держась за руки, пытаются </a:t>
            </a:r>
            <a:r>
              <a:rPr lang="ru-RU" dirty="0" err="1" smtClean="0"/>
              <a:t>пытаются</a:t>
            </a:r>
            <a:r>
              <a:rPr lang="ru-RU" dirty="0" smtClean="0"/>
              <a:t> поймать сверстников. При этом припевают (приговаривают): «Я - липучка – </a:t>
            </a:r>
            <a:r>
              <a:rPr lang="ru-RU" dirty="0" err="1" smtClean="0"/>
              <a:t>приставучка</a:t>
            </a:r>
            <a:r>
              <a:rPr lang="ru-RU" dirty="0" smtClean="0"/>
              <a:t>, я хочу тебя поймать- будем вместе прилипать!». Каждого пойманного ребёнка «липучки» берут за руку, присоединяя его к своей «липучей» компании. Затем они вместе ловят других детей.</a:t>
            </a:r>
          </a:p>
          <a:p>
            <a:pPr>
              <a:buNone/>
            </a:pPr>
            <a:r>
              <a:rPr lang="ru-RU" dirty="0" smtClean="0"/>
              <a:t> </a:t>
            </a:r>
          </a:p>
          <a:p>
            <a:pPr>
              <a:buNone/>
            </a:pPr>
            <a:r>
              <a:rPr lang="ru-RU" dirty="0" smtClean="0"/>
              <a:t> </a:t>
            </a:r>
          </a:p>
          <a:p>
            <a:pPr>
              <a:buNone/>
            </a:pPr>
            <a:r>
              <a:rPr lang="ru-RU" b="1" dirty="0" smtClean="0"/>
              <a:t>Игра «Веселая сороконожка»</a:t>
            </a:r>
            <a:endParaRPr lang="ru-RU" dirty="0" smtClean="0"/>
          </a:p>
          <a:p>
            <a:pPr>
              <a:buNone/>
            </a:pPr>
            <a:r>
              <a:rPr lang="ru-RU" dirty="0" smtClean="0"/>
              <a:t>Цель: развивать как коммуникативные способности, так и процессы наблюдательности, внимания. </a:t>
            </a:r>
          </a:p>
          <a:p>
            <a:pPr>
              <a:buNone/>
            </a:pPr>
            <a:r>
              <a:rPr lang="ru-RU" dirty="0" smtClean="0"/>
              <a:t>Не забудьте включить детям веселую музыку!</a:t>
            </a:r>
          </a:p>
          <a:p>
            <a:pPr>
              <a:buNone/>
            </a:pPr>
            <a:r>
              <a:rPr lang="ru-RU" dirty="0" smtClean="0"/>
              <a:t>В игру участвует, как минимум, шестеро детей – чем больше, тем лучше. Участники должны стоять друг за другом, положив руки на плечи ребенка впереди. Первый игрок, соответственно, оказывается ведущим, он направляет движение сороконожки. Взрослый регулирует движение сороконожки при помощи ритма и темпа музыки. Если дети успешно справились с этим этапом задания, его можно усложнить, попросив ребят усложнить свое движение разными замысловатыми движениями.</a:t>
            </a:r>
          </a:p>
          <a:p>
            <a:pPr>
              <a:buNone/>
            </a:pPr>
            <a:r>
              <a:rPr lang="ru-RU" b="1" dirty="0" smtClean="0"/>
              <a:t> </a:t>
            </a:r>
            <a:endParaRPr lang="ru-RU" dirty="0" smtClean="0"/>
          </a:p>
          <a:p>
            <a:pPr>
              <a:buNone/>
            </a:pPr>
            <a:r>
              <a:rPr lang="ru-RU" b="1" dirty="0" smtClean="0"/>
              <a:t>Игра «Змея»</a:t>
            </a:r>
            <a:endParaRPr lang="ru-RU" dirty="0" smtClean="0"/>
          </a:p>
          <a:p>
            <a:pPr>
              <a:buNone/>
            </a:pPr>
            <a:r>
              <a:rPr lang="ru-RU" dirty="0" smtClean="0"/>
              <a:t>Дети становятся в разных местах комнаты. Ведущий начинает ходить и приговаривать: «Я змея, змея, змея, я ползу, ползу, ползу. Хочешь быть моим хвостом?» Если ребёнок соглашается, он должен проползти у ведущего между ног и стать сзади. Игра продолжается до тех пор, пока в «змею» не соберутся все желающие.</a:t>
            </a:r>
          </a:p>
          <a:p>
            <a:pPr>
              <a:buNone/>
            </a:pPr>
            <a:r>
              <a:rPr lang="ru-RU" dirty="0" smtClean="0"/>
              <a:t> </a:t>
            </a:r>
          </a:p>
          <a:p>
            <a:pPr>
              <a:buNone/>
            </a:pPr>
            <a:r>
              <a:rPr lang="ru-RU" dirty="0" smtClean="0"/>
              <a:t> </a:t>
            </a:r>
          </a:p>
          <a:p>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fontScale="62500" lnSpcReduction="20000"/>
          </a:bodyPr>
          <a:lstStyle/>
          <a:p>
            <a:r>
              <a:rPr lang="ru-RU" b="1" u="sng" dirty="0">
                <a:solidFill>
                  <a:srgbClr val="C00000"/>
                </a:solidFill>
              </a:rPr>
              <a:t>Подвижная </a:t>
            </a:r>
            <a:r>
              <a:rPr lang="ru-RU" b="1" u="sng" dirty="0" smtClean="0">
                <a:solidFill>
                  <a:srgbClr val="C00000"/>
                </a:solidFill>
              </a:rPr>
              <a:t>игра</a:t>
            </a:r>
          </a:p>
          <a:p>
            <a:r>
              <a:rPr lang="ru-RU" b="1" u="sng" dirty="0" smtClean="0">
                <a:solidFill>
                  <a:srgbClr val="C00000"/>
                </a:solidFill>
              </a:rPr>
              <a:t> </a:t>
            </a:r>
            <a:r>
              <a:rPr lang="ru-RU" b="1" u="sng" dirty="0">
                <a:solidFill>
                  <a:srgbClr val="C00000"/>
                </a:solidFill>
              </a:rPr>
              <a:t>«Дракон кусает свой хвост»</a:t>
            </a:r>
            <a:r>
              <a:rPr lang="ru-RU" u="sng" dirty="0">
                <a:solidFill>
                  <a:srgbClr val="C00000"/>
                </a:solidFill>
              </a:rPr>
              <a:t> </a:t>
            </a:r>
            <a:br>
              <a:rPr lang="ru-RU" u="sng" dirty="0">
                <a:solidFill>
                  <a:srgbClr val="C00000"/>
                </a:solidFill>
              </a:rPr>
            </a:br>
            <a:r>
              <a:rPr lang="ru-RU" dirty="0"/>
              <a:t/>
            </a:r>
            <a:br>
              <a:rPr lang="ru-RU" dirty="0"/>
            </a:br>
            <a:r>
              <a:rPr lang="ru-RU" b="1" dirty="0"/>
              <a:t>Цель:</a:t>
            </a:r>
            <a:r>
              <a:rPr lang="ru-RU" dirty="0"/>
              <a:t> сплочение </a:t>
            </a:r>
            <a:r>
              <a:rPr lang="ru-RU" dirty="0" smtClean="0"/>
              <a:t>группы, помочь детям почувствовать единение с другими.</a:t>
            </a:r>
            <a:r>
              <a:rPr lang="ru-RU" dirty="0"/>
              <a:t/>
            </a:r>
            <a:br>
              <a:rPr lang="ru-RU" dirty="0"/>
            </a:br>
            <a:r>
              <a:rPr lang="ru-RU" i="1" dirty="0"/>
              <a:t>Подберите музыку с восточным колоритом.</a:t>
            </a:r>
            <a:r>
              <a:rPr lang="ru-RU" dirty="0"/>
              <a:t> </a:t>
            </a:r>
            <a:br>
              <a:rPr lang="ru-RU" dirty="0"/>
            </a:br>
            <a:r>
              <a:rPr lang="ru-RU" b="1" dirty="0"/>
              <a:t>Ход игры.</a:t>
            </a:r>
            <a:r>
              <a:rPr lang="ru-RU" dirty="0"/>
              <a:t> Играющие стоят друг за другом, держась за талию впереди стоящего. Первый ребенок — это голова дракону, последний — кончик хвоста. Под музыку первый играющий пытается схватить последнего — «дракон» ловит свой «хвост». Остальные дети цепко держатся друг за друга. Если дракон не поймает свой хвост, то в следующий раз на роль «головы дракона» назначается другой ребенок. </a:t>
            </a:r>
            <a:endParaRPr lang="ru-RU" dirty="0" smtClean="0"/>
          </a:p>
          <a:p>
            <a:pPr>
              <a:buNone/>
            </a:pPr>
            <a:r>
              <a:rPr lang="ru-RU" dirty="0"/>
              <a:t/>
            </a:r>
            <a:br>
              <a:rPr lang="ru-RU" dirty="0"/>
            </a:br>
            <a:r>
              <a:rPr lang="ru-RU" dirty="0"/>
              <a:t/>
            </a:r>
            <a:br>
              <a:rPr lang="ru-RU" dirty="0"/>
            </a:br>
            <a:r>
              <a:rPr lang="ru-RU" b="1" dirty="0"/>
              <a:t/>
            </a:r>
            <a:br>
              <a:rPr lang="ru-RU" b="1" dirty="0"/>
            </a:br>
            <a:endParaRPr lang="ru-RU" dirty="0"/>
          </a:p>
        </p:txBody>
      </p:sp>
      <p:pic>
        <p:nvPicPr>
          <p:cNvPr id="10242" name="Picture 2"/>
          <p:cNvPicPr>
            <a:picLocks noChangeAspect="1" noChangeArrowheads="1"/>
          </p:cNvPicPr>
          <p:nvPr/>
        </p:nvPicPr>
        <p:blipFill>
          <a:blip r:embed="rId2" cstate="print"/>
          <a:srcRect/>
          <a:stretch>
            <a:fillRect/>
          </a:stretch>
        </p:blipFill>
        <p:spPr bwMode="auto">
          <a:xfrm>
            <a:off x="4716016" y="188640"/>
            <a:ext cx="3096344" cy="2160240"/>
          </a:xfrm>
          <a:prstGeom prst="rect">
            <a:avLst/>
          </a:prstGeom>
          <a:noFill/>
          <a:ln w="9525">
            <a:noFill/>
            <a:miter lim="800000"/>
            <a:headEnd/>
            <a:tailEnd/>
          </a:ln>
          <a:effectLst/>
        </p:spPr>
      </p:pic>
    </p:spTree>
    <p:extLst>
      <p:ext uri="{BB962C8B-B14F-4D97-AF65-F5344CB8AC3E}">
        <p14:creationId xmlns="" xmlns:p14="http://schemas.microsoft.com/office/powerpoint/2010/main" val="3314223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b="1" u="sng" dirty="0" smtClean="0">
                <a:solidFill>
                  <a:srgbClr val="C00000"/>
                </a:solidFill>
              </a:rPr>
              <a:t>Игра "Магниты</a:t>
            </a:r>
            <a:r>
              <a:rPr lang="ru-RU" b="1" u="sng" dirty="0">
                <a:solidFill>
                  <a:srgbClr val="C00000"/>
                </a:solidFill>
              </a:rPr>
              <a:t>".</a:t>
            </a:r>
            <a:r>
              <a:rPr lang="ru-RU" dirty="0"/>
              <a:t> Играющие стоят друг напротив друга на близком расстоянии и прикасаются друг к другу ладошками. Между ладошками находятся "магниты": теннисные мячики, брусочки, кубики и т. п</a:t>
            </a:r>
            <a:r>
              <a:rPr lang="ru-RU" dirty="0" smtClean="0"/>
              <a:t>.</a:t>
            </a:r>
          </a:p>
          <a:p>
            <a:r>
              <a:rPr lang="ru-RU" dirty="0" smtClean="0"/>
              <a:t> </a:t>
            </a:r>
            <a:r>
              <a:rPr lang="ru-RU" dirty="0"/>
              <a:t>Под плавную, спокойную музыку играющие выполняют движения руками и одновременно перемещаются медленными шагами в пространстве, приседают, совершают наклоны и т. д. Важно не уронить "магниты" и чувствовать их "притяжение", то есть </a:t>
            </a:r>
            <a:r>
              <a:rPr lang="ru-RU" b="1" u="sng" dirty="0">
                <a:solidFill>
                  <a:srgbClr val="C00000"/>
                </a:solidFill>
              </a:rPr>
              <a:t>приспосабливаться к движениям друг друга, предугадывать их и гибко, без слов обмениваться ролью ведущего.</a:t>
            </a:r>
            <a:r>
              <a:rPr lang="ru-RU" dirty="0"/>
              <a:t/>
            </a:r>
            <a:br>
              <a:rPr lang="ru-RU" dirty="0"/>
            </a:br>
            <a:endParaRPr lang="ru-RU" dirty="0"/>
          </a:p>
        </p:txBody>
      </p:sp>
    </p:spTree>
    <p:extLst>
      <p:ext uri="{BB962C8B-B14F-4D97-AF65-F5344CB8AC3E}">
        <p14:creationId xmlns="" xmlns:p14="http://schemas.microsoft.com/office/powerpoint/2010/main" val="3260221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pPr>
              <a:buNone/>
            </a:pPr>
            <a:r>
              <a:rPr lang="ru-RU" dirty="0"/>
              <a:t>Уникальным средством </a:t>
            </a:r>
            <a:r>
              <a:rPr lang="ru-RU" b="1" u="sng" dirty="0"/>
              <a:t>развития общения </a:t>
            </a:r>
            <a:r>
              <a:rPr lang="ru-RU" dirty="0"/>
              <a:t>у детей являются игры </a:t>
            </a:r>
            <a:r>
              <a:rPr lang="ru-RU" b="1" u="sng" dirty="0">
                <a:solidFill>
                  <a:srgbClr val="0070C0"/>
                </a:solidFill>
              </a:rPr>
              <a:t>детского фольклора</a:t>
            </a:r>
            <a:r>
              <a:rPr lang="ru-RU" dirty="0"/>
              <a:t>, поскольку в них учитываются возрастные психофизиологические особенности и ребенка, его интересы и возможности. Это своеобразная начальная школа по освоению </a:t>
            </a:r>
            <a:r>
              <a:rPr lang="ru-RU" b="1" u="sng" dirty="0">
                <a:solidFill>
                  <a:srgbClr val="C00000"/>
                </a:solidFill>
              </a:rPr>
              <a:t>навыков сотрудничества</a:t>
            </a:r>
            <a:r>
              <a:rPr lang="ru-RU" dirty="0"/>
              <a:t>: здесь отрабатывается и </a:t>
            </a:r>
            <a:endParaRPr lang="ru-RU" dirty="0" smtClean="0"/>
          </a:p>
          <a:p>
            <a:r>
              <a:rPr lang="ru-RU" dirty="0" smtClean="0"/>
              <a:t>умение </a:t>
            </a:r>
            <a:r>
              <a:rPr lang="ru-RU" dirty="0"/>
              <a:t>действовать в рамках правил</a:t>
            </a:r>
            <a:r>
              <a:rPr lang="ru-RU" dirty="0" smtClean="0"/>
              <a:t>,</a:t>
            </a:r>
          </a:p>
          <a:p>
            <a:r>
              <a:rPr lang="ru-RU" dirty="0" smtClean="0"/>
              <a:t> </a:t>
            </a:r>
            <a:r>
              <a:rPr lang="ru-RU" dirty="0"/>
              <a:t>способности эмоционально откликаться на состояние другого, </a:t>
            </a:r>
            <a:r>
              <a:rPr lang="ru-RU" dirty="0" smtClean="0"/>
              <a:t> </a:t>
            </a:r>
          </a:p>
          <a:p>
            <a:r>
              <a:rPr lang="ru-RU" dirty="0" smtClean="0"/>
              <a:t>«</a:t>
            </a:r>
            <a:r>
              <a:rPr lang="ru-RU" dirty="0"/>
              <a:t>болеть» за партнера</a:t>
            </a:r>
            <a:r>
              <a:rPr lang="ru-RU" dirty="0" smtClean="0"/>
              <a:t>,</a:t>
            </a:r>
          </a:p>
          <a:p>
            <a:r>
              <a:rPr lang="ru-RU" dirty="0" smtClean="0"/>
              <a:t> </a:t>
            </a:r>
            <a:r>
              <a:rPr lang="ru-RU" dirty="0"/>
              <a:t>формируются навыки взаимовыручки и чувство «локтя</a:t>
            </a:r>
            <a:r>
              <a:rPr lang="ru-RU" dirty="0" smtClean="0"/>
              <a:t>»,</a:t>
            </a:r>
          </a:p>
          <a:p>
            <a:r>
              <a:rPr lang="ru-RU" dirty="0" smtClean="0"/>
              <a:t> </a:t>
            </a:r>
            <a:r>
              <a:rPr lang="ru-RU" dirty="0"/>
              <a:t>а также множество других качеств, необходимых ребенку для полноценного самоощущения в детском коллективе. </a:t>
            </a:r>
            <a:endParaRPr lang="ru-RU" dirty="0" smtClean="0"/>
          </a:p>
        </p:txBody>
      </p:sp>
    </p:spTree>
    <p:extLst>
      <p:ext uri="{BB962C8B-B14F-4D97-AF65-F5344CB8AC3E}">
        <p14:creationId xmlns="" xmlns:p14="http://schemas.microsoft.com/office/powerpoint/2010/main" val="2139579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
            <a:ext cx="8229600" cy="4221088"/>
          </a:xfrm>
        </p:spPr>
        <p:txBody>
          <a:bodyPr>
            <a:noAutofit/>
          </a:bodyPr>
          <a:lstStyle/>
          <a:p>
            <a:r>
              <a:rPr lang="ru-RU" sz="1800" b="1" u="sng" dirty="0" smtClean="0">
                <a:solidFill>
                  <a:srgbClr val="C00000"/>
                </a:solidFill>
              </a:rPr>
              <a:t>Эмпатия</a:t>
            </a:r>
            <a:r>
              <a:rPr lang="ru-RU" sz="1800" dirty="0" smtClean="0"/>
              <a:t> - важное качество, необходимое в общении. Проявляя </a:t>
            </a:r>
            <a:r>
              <a:rPr lang="ru-RU" sz="1800" dirty="0" err="1" smtClean="0"/>
              <a:t>эмпатию</a:t>
            </a:r>
            <a:r>
              <a:rPr lang="ru-RU" sz="1800" dirty="0" smtClean="0"/>
              <a:t>  в общении, отражая чувства собеседника</a:t>
            </a:r>
            <a:r>
              <a:rPr lang="ru-RU" sz="1800" u="sng" dirty="0" smtClean="0"/>
              <a:t>, </a:t>
            </a:r>
            <a:r>
              <a:rPr lang="ru-RU" sz="1800" u="sng" dirty="0" smtClean="0">
                <a:solidFill>
                  <a:srgbClr val="C00000"/>
                </a:solidFill>
              </a:rPr>
              <a:t>мы показываем ему, что понимаем его состояние и тем самым устанавливаем с ним активную обратную связь. </a:t>
            </a:r>
          </a:p>
          <a:p>
            <a:r>
              <a:rPr lang="ru-RU" sz="1800" dirty="0" smtClean="0"/>
              <a:t>Чтобы лучше понять чувства собеседника, нужно следить за выражением его лица, позой, жестами, интонацией.</a:t>
            </a:r>
          </a:p>
          <a:p>
            <a:pPr>
              <a:buNone/>
            </a:pPr>
            <a:r>
              <a:rPr lang="ru-RU" sz="1800" dirty="0" smtClean="0"/>
              <a:t> Этот навык вырабатывается в играх-диалогах, играх-"зеркалах", условием которых является точное копирование позы партнеров.</a:t>
            </a:r>
          </a:p>
          <a:p>
            <a:endParaRPr lang="ru-RU" sz="1800" dirty="0" smtClean="0"/>
          </a:p>
          <a:p>
            <a:pPr lvl="0"/>
            <a:r>
              <a:rPr lang="ru-RU" sz="1800" dirty="0" smtClean="0"/>
              <a:t>Фигуры </a:t>
            </a:r>
            <a:r>
              <a:rPr lang="ru-RU" sz="1800" dirty="0"/>
              <a:t>детских фольклорных танцев щедро насыщены невербальными формами поведения: </a:t>
            </a:r>
            <a:r>
              <a:rPr lang="ru-RU" sz="1800" dirty="0">
                <a:solidFill>
                  <a:srgbClr val="C00000"/>
                </a:solidFill>
              </a:rPr>
              <a:t>приветливые поклоны</a:t>
            </a:r>
            <a:r>
              <a:rPr lang="ru-RU" sz="1800" dirty="0"/>
              <a:t>, </a:t>
            </a:r>
            <a:r>
              <a:rPr lang="ru-RU" sz="1800" dirty="0">
                <a:solidFill>
                  <a:srgbClr val="C00000"/>
                </a:solidFill>
              </a:rPr>
              <a:t>жесты вежливого прощания</a:t>
            </a:r>
            <a:r>
              <a:rPr lang="ru-RU" sz="1800" dirty="0"/>
              <a:t>, </a:t>
            </a:r>
            <a:r>
              <a:rPr lang="ru-RU" sz="1800" dirty="0">
                <a:solidFill>
                  <a:srgbClr val="C00000"/>
                </a:solidFill>
              </a:rPr>
              <a:t>обмен с партнером хлопками в ладоши, дружеские жесты и пожатия рук, выразительные приветственные взгляды, улыбки, одобрительные возгласы и </a:t>
            </a:r>
            <a:r>
              <a:rPr lang="ru-RU" sz="1800" dirty="0"/>
              <a:t>т.д</a:t>
            </a:r>
            <a:r>
              <a:rPr lang="ru-RU" sz="1800" b="1" dirty="0" smtClean="0">
                <a:solidFill>
                  <a:schemeClr val="tx2">
                    <a:lumMod val="50000"/>
                  </a:schemeClr>
                </a:solidFill>
              </a:rPr>
              <a:t>. </a:t>
            </a:r>
            <a:r>
              <a:rPr lang="ru-RU" sz="1800" b="1" u="sng" dirty="0" smtClean="0"/>
              <a:t>эти игры так же способствуют развитию внимания. </a:t>
            </a:r>
            <a:r>
              <a:rPr lang="ru-RU" sz="1800" dirty="0" smtClean="0"/>
              <a:t>	</a:t>
            </a:r>
          </a:p>
          <a:p>
            <a:r>
              <a:rPr lang="ru-RU" sz="1800" b="1" u="sng" dirty="0" smtClean="0"/>
              <a:t>Цель</a:t>
            </a:r>
            <a:r>
              <a:rPr lang="ru-RU" sz="1800" dirty="0" smtClean="0"/>
              <a:t> :- полное подчинение водящему, быть внимательным и всё повторять за ним.</a:t>
            </a:r>
          </a:p>
          <a:p>
            <a:r>
              <a:rPr lang="ru-RU" sz="1800" b="1" dirty="0" smtClean="0"/>
              <a:t> </a:t>
            </a:r>
            <a:r>
              <a:rPr lang="ru-RU" sz="1800" b="1" dirty="0" smtClean="0">
                <a:solidFill>
                  <a:schemeClr val="tx2">
                    <a:lumMod val="50000"/>
                  </a:schemeClr>
                </a:solidFill>
              </a:rPr>
              <a:t> (</a:t>
            </a:r>
            <a:r>
              <a:rPr lang="ru-RU" sz="1800" b="1" u="sng" dirty="0" smtClean="0">
                <a:solidFill>
                  <a:schemeClr val="tx2">
                    <a:lumMod val="50000"/>
                  </a:schemeClr>
                </a:solidFill>
              </a:rPr>
              <a:t>игра «Как у дяди Трифона» игра «Давайте все делать, как я»</a:t>
            </a:r>
            <a:r>
              <a:rPr lang="ru-RU" sz="1800" b="1" dirty="0" smtClean="0">
                <a:solidFill>
                  <a:schemeClr val="tx2">
                    <a:lumMod val="50000"/>
                  </a:schemeClr>
                </a:solidFill>
              </a:rPr>
              <a:t>)</a:t>
            </a:r>
          </a:p>
          <a:p>
            <a:endParaRPr lang="ru-RU" sz="1800" b="1" dirty="0" smtClean="0">
              <a:solidFill>
                <a:schemeClr val="tx2">
                  <a:lumMod val="50000"/>
                </a:schemeClr>
              </a:solidFill>
            </a:endParaRPr>
          </a:p>
          <a:p>
            <a:r>
              <a:rPr lang="ru-RU" sz="1800" b="1" dirty="0" smtClean="0">
                <a:solidFill>
                  <a:schemeClr val="tx2">
                    <a:lumMod val="50000"/>
                  </a:schemeClr>
                </a:solidFill>
              </a:rPr>
              <a:t>Результат:  </a:t>
            </a:r>
            <a:r>
              <a:rPr lang="ru-RU" sz="1800" dirty="0" smtClean="0"/>
              <a:t>принятие «моего - Я, </a:t>
            </a:r>
            <a:r>
              <a:rPr lang="ru-RU" sz="1800" dirty="0"/>
              <a:t>партнерской поддержки, одобрения  индивидуальных решений в рамках коллективного </a:t>
            </a:r>
            <a:r>
              <a:rPr lang="ru-RU" sz="1800" dirty="0" smtClean="0"/>
              <a:t>взаимодействия,</a:t>
            </a:r>
            <a:r>
              <a:rPr lang="ru-RU" sz="1800" dirty="0"/>
              <a:t> </a:t>
            </a:r>
            <a:r>
              <a:rPr lang="ru-RU" sz="1800" dirty="0" smtClean="0"/>
              <a:t>положительные эмоции.</a:t>
            </a:r>
            <a:endParaRPr lang="ru-RU" sz="1800" dirty="0"/>
          </a:p>
        </p:txBody>
      </p:sp>
    </p:spTree>
    <p:extLst>
      <p:ext uri="{BB962C8B-B14F-4D97-AF65-F5344CB8AC3E}">
        <p14:creationId xmlns="" xmlns:p14="http://schemas.microsoft.com/office/powerpoint/2010/main" val="2260918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ru-RU" dirty="0"/>
              <a:t>Многие детские фольклорные игры построены на </a:t>
            </a:r>
            <a:r>
              <a:rPr lang="ru-RU" b="1" dirty="0">
                <a:solidFill>
                  <a:srgbClr val="FF0000"/>
                </a:solidFill>
              </a:rPr>
              <a:t>тактильных ощущениях. </a:t>
            </a:r>
            <a:r>
              <a:rPr lang="ru-RU" dirty="0"/>
              <a:t>Игровые ситуации помогают детям познать </a:t>
            </a:r>
            <a:r>
              <a:rPr lang="ru-RU" dirty="0" smtClean="0"/>
              <a:t>  </a:t>
            </a:r>
          </a:p>
          <a:p>
            <a:r>
              <a:rPr lang="ru-RU" dirty="0" smtClean="0"/>
              <a:t>силу</a:t>
            </a:r>
            <a:r>
              <a:rPr lang="ru-RU" dirty="0"/>
              <a:t>  прикосновений, </a:t>
            </a:r>
            <a:endParaRPr lang="ru-RU" dirty="0" smtClean="0"/>
          </a:p>
          <a:p>
            <a:r>
              <a:rPr lang="ru-RU" dirty="0" smtClean="0"/>
              <a:t> </a:t>
            </a:r>
            <a:r>
              <a:rPr lang="ru-RU" dirty="0"/>
              <a:t>возможности тактильных контактов в регуляции  собственного эмоционального состояния </a:t>
            </a:r>
            <a:endParaRPr lang="ru-RU" dirty="0" smtClean="0"/>
          </a:p>
          <a:p>
            <a:r>
              <a:rPr lang="ru-RU" dirty="0" smtClean="0"/>
              <a:t> </a:t>
            </a:r>
            <a:r>
              <a:rPr lang="ru-RU" dirty="0"/>
              <a:t>налаживании доброжелательных отношений с окружающими. </a:t>
            </a:r>
            <a:endParaRPr lang="ru-RU" dirty="0" smtClean="0"/>
          </a:p>
          <a:p>
            <a:pPr>
              <a:buNone/>
            </a:pPr>
            <a:r>
              <a:rPr lang="ru-RU" dirty="0" smtClean="0"/>
              <a:t>Ярким </a:t>
            </a:r>
            <a:r>
              <a:rPr lang="ru-RU" dirty="0"/>
              <a:t>примером такого рода является</a:t>
            </a:r>
            <a:r>
              <a:rPr lang="ru-RU" u="sng" dirty="0">
                <a:solidFill>
                  <a:srgbClr val="FF0000"/>
                </a:solidFill>
              </a:rPr>
              <a:t> детский танец </a:t>
            </a:r>
            <a:r>
              <a:rPr lang="ru-RU" i="1" u="sng" dirty="0">
                <a:solidFill>
                  <a:srgbClr val="FF0000"/>
                </a:solidFill>
              </a:rPr>
              <a:t>«</a:t>
            </a:r>
            <a:r>
              <a:rPr lang="ru-RU" i="1" u="sng" dirty="0" err="1">
                <a:solidFill>
                  <a:srgbClr val="FF0000"/>
                </a:solidFill>
              </a:rPr>
              <a:t>Лавата</a:t>
            </a:r>
            <a:r>
              <a:rPr lang="ru-RU" i="1" u="sng" dirty="0" smtClean="0">
                <a:solidFill>
                  <a:srgbClr val="FF0000"/>
                </a:solidFill>
              </a:rPr>
              <a:t>»</a:t>
            </a:r>
            <a:r>
              <a:rPr lang="ru-RU" u="sng" dirty="0" smtClean="0">
                <a:solidFill>
                  <a:srgbClr val="FF0000"/>
                </a:solidFill>
              </a:rPr>
              <a:t>.</a:t>
            </a:r>
            <a:endParaRPr lang="ru-RU" dirty="0"/>
          </a:p>
          <a:p>
            <a:pPr>
              <a:buNone/>
            </a:pPr>
            <a:r>
              <a:rPr lang="ru-RU" dirty="0" smtClean="0"/>
              <a:t>В </a:t>
            </a:r>
            <a:r>
              <a:rPr lang="ru-RU" dirty="0"/>
              <a:t>припеве дети ходят по кругу, взявшись за руки, и напевают:</a:t>
            </a:r>
            <a:br>
              <a:rPr lang="ru-RU" dirty="0"/>
            </a:br>
            <a:r>
              <a:rPr lang="ru-RU" dirty="0"/>
              <a:t>«Дружно танцуем мы – тра-та-та, тра-та-та –</a:t>
            </a:r>
            <a:br>
              <a:rPr lang="ru-RU" dirty="0"/>
            </a:br>
            <a:r>
              <a:rPr lang="ru-RU" dirty="0"/>
              <a:t>Танец веселый наш, это </a:t>
            </a:r>
            <a:r>
              <a:rPr lang="ru-RU" dirty="0" err="1"/>
              <a:t>Лавата</a:t>
            </a:r>
            <a:r>
              <a:rPr lang="ru-RU" dirty="0"/>
              <a:t>»</a:t>
            </a:r>
            <a:br>
              <a:rPr lang="ru-RU" dirty="0"/>
            </a:br>
            <a:r>
              <a:rPr lang="ru-RU" dirty="0"/>
              <a:t>Своеобразным запевом являются слова ведущего, например: «У меня ушки хороши, а у соседа лучше!» В этом случае дети ходят хороводом, держа друг друга за уши. Каждый раз ведущий дает новое «задание», и дети берут друг друга за локти, коленки, плечи, голову и т.д. Чтобы игра состоялась, прикосновения не должны быть грубыми или неприятными для партнеров.</a:t>
            </a:r>
            <a:br>
              <a:rPr lang="ru-RU" dirty="0"/>
            </a:br>
            <a:endParaRPr lang="ru-RU" dirty="0"/>
          </a:p>
        </p:txBody>
      </p:sp>
    </p:spTree>
    <p:extLst>
      <p:ext uri="{BB962C8B-B14F-4D97-AF65-F5344CB8AC3E}">
        <p14:creationId xmlns="" xmlns:p14="http://schemas.microsoft.com/office/powerpoint/2010/main" val="294476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b="1" u="sng" dirty="0">
                <a:solidFill>
                  <a:srgbClr val="C00000"/>
                </a:solidFill>
              </a:rPr>
              <a:t>Игра «Хорошие и пригожие»</a:t>
            </a:r>
            <a:br>
              <a:rPr lang="ru-RU" b="1" u="sng" dirty="0">
                <a:solidFill>
                  <a:srgbClr val="C00000"/>
                </a:solidFill>
              </a:rPr>
            </a:br>
            <a:r>
              <a:rPr lang="ru-RU" dirty="0"/>
              <a:t>М.Р.  Предлагаю поиграть в такую игру «Хорошие и пригожие».  Встаньте парами так, чтобы образовалось два круга внутренний и внешний.</a:t>
            </a:r>
          </a:p>
          <a:p>
            <a:pPr marL="0" indent="0">
              <a:buNone/>
            </a:pPr>
            <a:r>
              <a:rPr lang="ru-RU" dirty="0"/>
              <a:t>Коммуникативная музыкальная  игра «Хорошие и пригожие»</a:t>
            </a:r>
            <a:br>
              <a:rPr lang="ru-RU" dirty="0"/>
            </a:br>
            <a:r>
              <a:rPr lang="ru-RU" dirty="0"/>
              <a:t>Ушко, ушко как дела? (дети поют, трогая друг друга за ушко)</a:t>
            </a:r>
            <a:br>
              <a:rPr lang="ru-RU" dirty="0"/>
            </a:br>
            <a:r>
              <a:rPr lang="ru-RU" dirty="0"/>
              <a:t>Туки та туки  та (стучат кулачок о кулачок)</a:t>
            </a:r>
            <a:br>
              <a:rPr lang="ru-RU" dirty="0"/>
            </a:br>
            <a:r>
              <a:rPr lang="ru-RU" dirty="0"/>
              <a:t>Носик, носик ты хорош? (трогают друг друга за носик)</a:t>
            </a:r>
            <a:br>
              <a:rPr lang="ru-RU" dirty="0"/>
            </a:br>
            <a:r>
              <a:rPr lang="ru-RU" dirty="0" err="1"/>
              <a:t>Туви</a:t>
            </a:r>
            <a:r>
              <a:rPr lang="ru-RU" dirty="0"/>
              <a:t> </a:t>
            </a:r>
            <a:r>
              <a:rPr lang="ru-RU" dirty="0" err="1"/>
              <a:t>тошь</a:t>
            </a:r>
            <a:r>
              <a:rPr lang="ru-RU" dirty="0"/>
              <a:t>, </a:t>
            </a:r>
            <a:r>
              <a:rPr lang="ru-RU" dirty="0" err="1"/>
              <a:t>туви</a:t>
            </a:r>
            <a:r>
              <a:rPr lang="ru-RU" dirty="0"/>
              <a:t> </a:t>
            </a:r>
            <a:r>
              <a:rPr lang="ru-RU" dirty="0" err="1"/>
              <a:t>тошь</a:t>
            </a:r>
            <a:r>
              <a:rPr lang="ru-RU" dirty="0"/>
              <a:t> (хлопают по коленям ладошами)</a:t>
            </a:r>
            <a:br>
              <a:rPr lang="ru-RU" dirty="0"/>
            </a:br>
            <a:r>
              <a:rPr lang="ru-RU" dirty="0"/>
              <a:t>Ребята мы хорошие, славные пригожие (гладят друг друга по голове)</a:t>
            </a:r>
            <a:br>
              <a:rPr lang="ru-RU" dirty="0"/>
            </a:br>
            <a:r>
              <a:rPr lang="ru-RU" dirty="0"/>
              <a:t>В конце игры дети, стоящие внутри круга стоят на месте, а дети за кругом перебегают к следующему партнёру и игра повторяется.</a:t>
            </a:r>
          </a:p>
          <a:p>
            <a:endParaRPr lang="ru-RU" dirty="0"/>
          </a:p>
        </p:txBody>
      </p:sp>
    </p:spTree>
    <p:extLst>
      <p:ext uri="{BB962C8B-B14F-4D97-AF65-F5344CB8AC3E}">
        <p14:creationId xmlns="" xmlns:p14="http://schemas.microsoft.com/office/powerpoint/2010/main" val="225170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ru-RU" b="1" dirty="0" err="1" smtClean="0"/>
              <a:t>ЦЕЛЬ:</a:t>
            </a:r>
            <a:r>
              <a:rPr lang="ru-RU" dirty="0" err="1" smtClean="0"/>
              <a:t>Актуализировать</a:t>
            </a:r>
            <a:r>
              <a:rPr lang="ru-RU" dirty="0" smtClean="0"/>
              <a:t> представления педагогов о роли </a:t>
            </a:r>
            <a:r>
              <a:rPr lang="ru-RU" dirty="0" err="1" smtClean="0"/>
              <a:t>коммуникативныхигр</a:t>
            </a:r>
            <a:r>
              <a:rPr lang="ru-RU" dirty="0" smtClean="0"/>
              <a:t> и танцев для обогащения социального опыта дошкольников. Способствовать повышению уровня коммуникативной культуры музыкальных руководителей ДОУ г.о. Подольск </a:t>
            </a:r>
          </a:p>
          <a:p>
            <a:r>
              <a:rPr lang="ru-RU" b="1" dirty="0" smtClean="0"/>
              <a:t>Задачи:</a:t>
            </a:r>
            <a:endParaRPr lang="ru-RU" dirty="0" smtClean="0"/>
          </a:p>
          <a:p>
            <a:r>
              <a:rPr lang="ru-RU" dirty="0" smtClean="0"/>
              <a:t>Представить педагогам вариативность применения социально-коммуникативных игр в процессе организации музыкально-двигательной деятельности в разных отрезках времени (на занятиях, развлечениях, совместной деятельности в процессе режимных моментов, на прогулке и т.д.)</a:t>
            </a:r>
          </a:p>
          <a:p>
            <a:r>
              <a:rPr lang="ru-RU" dirty="0" smtClean="0"/>
              <a:t>Создать условия для практического освоения использования коммуникативных игр и танцев в развитии музыкальных способностей ребёнка и в формировании образного свободного восприятия окружающего мира.</a:t>
            </a:r>
          </a:p>
          <a:p>
            <a:r>
              <a:rPr lang="ru-RU" dirty="0" smtClean="0"/>
              <a:t>Создать положительный эмоциональный настрой.</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ru-RU" dirty="0" smtClean="0"/>
              <a:t>Эта коммуникативная игра разработана О.В. </a:t>
            </a:r>
            <a:r>
              <a:rPr lang="ru-RU" dirty="0" err="1" smtClean="0"/>
              <a:t>Хухлаевой</a:t>
            </a:r>
            <a:r>
              <a:rPr lang="ru-RU" dirty="0" smtClean="0"/>
              <a:t> и развивает умение сотрудничать друг с другом. Дети садятся в одну линию (получается клавиатура фортепиано). Ведущий игры (взрослый) раздает каждому ребенку его голос-звукоподражание (мяу, </a:t>
            </a:r>
            <a:r>
              <a:rPr lang="ru-RU" dirty="0" err="1" smtClean="0"/>
              <a:t>хрю...и</a:t>
            </a:r>
            <a:r>
              <a:rPr lang="ru-RU" dirty="0" smtClean="0"/>
              <a:t> другие). Ведущий, то есть «пианист», дотрагивается до голов детей («играет на клавишах»). А «клавиши» издают каждая свой звук.</a:t>
            </a:r>
            <a:endParaRPr lang="ru-RU" smtClean="0"/>
          </a:p>
          <a:p>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ru-RU" b="1" u="sng" dirty="0"/>
              <a:t>В детском фольклоре существуют игры с именами.</a:t>
            </a:r>
            <a:r>
              <a:rPr lang="ru-RU" dirty="0"/>
              <a:t> Собственное имя – самый привлекательный и, в то же время, удобный, хорошо знакомый игровой материал для ребенка</a:t>
            </a:r>
            <a:r>
              <a:rPr lang="ru-RU" dirty="0" smtClean="0"/>
              <a:t>.</a:t>
            </a:r>
          </a:p>
          <a:p>
            <a:r>
              <a:rPr lang="ru-RU" dirty="0" smtClean="0"/>
              <a:t> Игра  «</a:t>
            </a:r>
            <a:r>
              <a:rPr lang="ru-RU" b="1" dirty="0" smtClean="0"/>
              <a:t>Ау!» </a:t>
            </a:r>
            <a:endParaRPr lang="ru-RU" dirty="0" smtClean="0"/>
          </a:p>
          <a:p>
            <a:r>
              <a:rPr lang="ru-RU" u="sng" dirty="0" smtClean="0"/>
              <a:t>Цель:</a:t>
            </a:r>
            <a:r>
              <a:rPr lang="ru-RU" dirty="0" smtClean="0"/>
              <a:t> развитие интереса к сверстникам, слухового восприятия.</a:t>
            </a:r>
          </a:p>
          <a:p>
            <a:r>
              <a:rPr lang="ru-RU" u="sng" dirty="0" smtClean="0"/>
              <a:t>Количество играющих</a:t>
            </a:r>
            <a:r>
              <a:rPr lang="ru-RU" b="1" dirty="0" smtClean="0"/>
              <a:t>:</a:t>
            </a:r>
            <a:r>
              <a:rPr lang="ru-RU" dirty="0" smtClean="0"/>
              <a:t> 5-6 человек.</a:t>
            </a:r>
          </a:p>
          <a:p>
            <a:r>
              <a:rPr lang="ru-RU" u="sng" dirty="0" smtClean="0"/>
              <a:t>Описание игры</a:t>
            </a:r>
            <a:r>
              <a:rPr lang="ru-RU" dirty="0" smtClean="0"/>
              <a:t>: один ребенок стоит спиной ко всем остальным, он потерялся в лесу. Кто-то из детей кричит ему: «(имя) Ау!» — и «потерявшийся» должен угадать, кто его звал.</a:t>
            </a:r>
          </a:p>
          <a:p>
            <a:r>
              <a:rPr lang="ru-RU" u="sng" dirty="0" smtClean="0"/>
              <a:t>Комментарий:</a:t>
            </a:r>
            <a:r>
              <a:rPr lang="ru-RU" dirty="0" smtClean="0"/>
              <a:t> игра косвенно стимулирует интерес детей друг к другу через игровое правило. Эту игру хорошо использовать в процессе знакомства детей друг с другом. Ребенку, стоящему спиной ко всем остальным, легче преодолеть барьер в общении, побороть тревогу при знакомстве.</a:t>
            </a:r>
          </a:p>
          <a:p>
            <a:r>
              <a:rPr lang="ru-RU" dirty="0" smtClean="0"/>
              <a:t> </a:t>
            </a:r>
          </a:p>
          <a:p>
            <a:r>
              <a:rPr lang="ru-RU" dirty="0" smtClean="0"/>
              <a:t> </a:t>
            </a:r>
          </a:p>
          <a:p>
            <a:r>
              <a:rPr lang="ru-RU" dirty="0" smtClean="0"/>
              <a:t> </a:t>
            </a:r>
          </a:p>
          <a:p>
            <a:endParaRPr lang="ru-RU" dirty="0" smtClean="0"/>
          </a:p>
        </p:txBody>
      </p:sp>
    </p:spTree>
    <p:extLst>
      <p:ext uri="{BB962C8B-B14F-4D97-AF65-F5344CB8AC3E}">
        <p14:creationId xmlns="" xmlns:p14="http://schemas.microsoft.com/office/powerpoint/2010/main" val="3923032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Прямоугольник 1"/>
          <p:cNvSpPr>
            <a:spLocks noChangeArrowheads="1"/>
          </p:cNvSpPr>
          <p:nvPr/>
        </p:nvSpPr>
        <p:spPr bwMode="auto">
          <a:xfrm>
            <a:off x="1187450" y="211138"/>
            <a:ext cx="7488238" cy="6140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indent="449263" algn="ctr">
              <a:lnSpc>
                <a:spcPct val="115000"/>
              </a:lnSpc>
              <a:spcAft>
                <a:spcPts val="1000"/>
              </a:spcAft>
            </a:pPr>
            <a:r>
              <a:rPr lang="ru-RU" sz="2000" b="1" u="sng">
                <a:solidFill>
                  <a:srgbClr val="1717E7"/>
                </a:solidFill>
                <a:latin typeface="Times New Roman" pitchFamily="18" charset="0"/>
                <a:ea typeface="Calibri" pitchFamily="34" charset="0"/>
                <a:cs typeface="Times New Roman" pitchFamily="18" charset="0"/>
              </a:rPr>
              <a:t>ИГРА «ТЕАТР ЭМОЦИЙ»</a:t>
            </a:r>
            <a:endParaRPr lang="ru-RU" sz="2000">
              <a:solidFill>
                <a:srgbClr val="1717E7"/>
              </a:solidFill>
              <a:latin typeface="Calibri" pitchFamily="34" charset="0"/>
              <a:ea typeface="Calibri" pitchFamily="34" charset="0"/>
              <a:cs typeface="Times New Roman" pitchFamily="18" charset="0"/>
            </a:endParaRPr>
          </a:p>
          <a:p>
            <a:pPr indent="449263" algn="just">
              <a:lnSpc>
                <a:spcPct val="115000"/>
              </a:lnSpc>
              <a:spcAft>
                <a:spcPts val="1000"/>
              </a:spcAft>
            </a:pPr>
            <a:r>
              <a:rPr lang="ru-RU" sz="2000">
                <a:latin typeface="Times New Roman" pitchFamily="18" charset="0"/>
                <a:ea typeface="Calibri" pitchFamily="34" charset="0"/>
                <a:cs typeface="Times New Roman" pitchFamily="18" charset="0"/>
              </a:rPr>
              <a:t>Когда эмоции хорошо изучены, детям можно предложить мимикой и жестами изобразить ту эмоцию, которая проговаривается в стихотворении. Далее эти стихотворения можно использовать в качестве физминуток. </a:t>
            </a:r>
          </a:p>
          <a:p>
            <a:pPr indent="449263" algn="just">
              <a:lnSpc>
                <a:spcPct val="115000"/>
              </a:lnSpc>
              <a:spcAft>
                <a:spcPts val="1000"/>
              </a:spcAft>
            </a:pPr>
            <a:r>
              <a:rPr lang="ru-RU" sz="2000">
                <a:latin typeface="Times New Roman" pitchFamily="18" charset="0"/>
                <a:ea typeface="Calibri" pitchFamily="34" charset="0"/>
                <a:cs typeface="Times New Roman" pitchFamily="18" charset="0"/>
              </a:rPr>
              <a:t>Например:</a:t>
            </a:r>
            <a:endParaRPr lang="ru-RU" sz="2000">
              <a:latin typeface="Calibri" pitchFamily="34" charset="0"/>
              <a:ea typeface="Calibri" pitchFamily="34" charset="0"/>
              <a:cs typeface="Times New Roman" pitchFamily="18" charset="0"/>
            </a:endParaRPr>
          </a:p>
          <a:p>
            <a:pPr indent="449263" algn="just">
              <a:lnSpc>
                <a:spcPct val="115000"/>
              </a:lnSpc>
            </a:pPr>
            <a:r>
              <a:rPr lang="ru-RU" sz="2000" b="1">
                <a:solidFill>
                  <a:srgbClr val="00B050"/>
                </a:solidFill>
                <a:latin typeface="Times New Roman" pitchFamily="18" charset="0"/>
                <a:ea typeface="Calibri" pitchFamily="34" charset="0"/>
                <a:cs typeface="Times New Roman" pitchFamily="18" charset="0"/>
              </a:rPr>
              <a:t>«Колдовство»</a:t>
            </a:r>
            <a:endParaRPr lang="ru-RU" sz="2000">
              <a:solidFill>
                <a:srgbClr val="00B050"/>
              </a:solidFill>
              <a:latin typeface="Calibri" pitchFamily="34" charset="0"/>
              <a:ea typeface="Calibri" pitchFamily="34" charset="0"/>
              <a:cs typeface="Times New Roman" pitchFamily="18" charset="0"/>
            </a:endParaRPr>
          </a:p>
          <a:p>
            <a:pPr indent="449263" algn="just">
              <a:lnSpc>
                <a:spcPct val="115000"/>
              </a:lnSpc>
            </a:pPr>
            <a:r>
              <a:rPr lang="ru-RU" sz="2000">
                <a:latin typeface="Times New Roman" pitchFamily="18" charset="0"/>
                <a:ea typeface="Calibri" pitchFamily="34" charset="0"/>
                <a:cs typeface="Times New Roman" pitchFamily="18" charset="0"/>
              </a:rPr>
              <a:t>Начинаем мы играть</a:t>
            </a:r>
            <a:endParaRPr lang="ru-RU" sz="2000">
              <a:latin typeface="Calibri" pitchFamily="34" charset="0"/>
              <a:ea typeface="Calibri" pitchFamily="34" charset="0"/>
              <a:cs typeface="Times New Roman" pitchFamily="18" charset="0"/>
            </a:endParaRPr>
          </a:p>
          <a:p>
            <a:pPr indent="449263" algn="just">
              <a:lnSpc>
                <a:spcPct val="115000"/>
              </a:lnSpc>
            </a:pPr>
            <a:r>
              <a:rPr lang="ru-RU" sz="2000">
                <a:latin typeface="Times New Roman" pitchFamily="18" charset="0"/>
                <a:ea typeface="Calibri" pitchFamily="34" charset="0"/>
                <a:cs typeface="Times New Roman" pitchFamily="18" charset="0"/>
              </a:rPr>
              <a:t>Начинаем колдовать (выполняются движения руками, как будто дети колдуют)</a:t>
            </a:r>
            <a:endParaRPr lang="ru-RU" sz="2000">
              <a:latin typeface="Calibri" pitchFamily="34" charset="0"/>
              <a:ea typeface="Calibri" pitchFamily="34" charset="0"/>
              <a:cs typeface="Times New Roman" pitchFamily="18" charset="0"/>
            </a:endParaRPr>
          </a:p>
          <a:p>
            <a:pPr indent="449263" algn="just">
              <a:lnSpc>
                <a:spcPct val="115000"/>
              </a:lnSpc>
            </a:pPr>
            <a:r>
              <a:rPr lang="ru-RU" sz="2000">
                <a:latin typeface="Times New Roman" pitchFamily="18" charset="0"/>
                <a:ea typeface="Calibri" pitchFamily="34" charset="0"/>
                <a:cs typeface="Times New Roman" pitchFamily="18" charset="0"/>
              </a:rPr>
              <a:t>На всех нас без сомненья,</a:t>
            </a:r>
            <a:endParaRPr lang="ru-RU" sz="2000">
              <a:latin typeface="Calibri" pitchFamily="34" charset="0"/>
              <a:ea typeface="Calibri" pitchFamily="34" charset="0"/>
              <a:cs typeface="Times New Roman" pitchFamily="18" charset="0"/>
            </a:endParaRPr>
          </a:p>
          <a:p>
            <a:pPr indent="449263" algn="just">
              <a:lnSpc>
                <a:spcPct val="115000"/>
              </a:lnSpc>
            </a:pPr>
            <a:r>
              <a:rPr lang="ru-RU" sz="2000">
                <a:latin typeface="Times New Roman" pitchFamily="18" charset="0"/>
                <a:ea typeface="Calibri" pitchFamily="34" charset="0"/>
                <a:cs typeface="Times New Roman" pitchFamily="18" charset="0"/>
              </a:rPr>
              <a:t>Влияет настроение. (На каждое слово хлопок руками)</a:t>
            </a:r>
            <a:endParaRPr lang="ru-RU" sz="2000">
              <a:latin typeface="Calibri" pitchFamily="34" charset="0"/>
              <a:ea typeface="Calibri" pitchFamily="34" charset="0"/>
              <a:cs typeface="Times New Roman" pitchFamily="18" charset="0"/>
            </a:endParaRPr>
          </a:p>
          <a:p>
            <a:pPr indent="449263" algn="just">
              <a:lnSpc>
                <a:spcPct val="115000"/>
              </a:lnSpc>
            </a:pPr>
            <a:r>
              <a:rPr lang="ru-RU" sz="2000">
                <a:latin typeface="Times New Roman" pitchFamily="18" charset="0"/>
                <a:ea typeface="Calibri" pitchFamily="34" charset="0"/>
                <a:cs typeface="Times New Roman" pitchFamily="18" charset="0"/>
              </a:rPr>
              <a:t>Кто веселится… (изображение мимикой радости)</a:t>
            </a:r>
            <a:endParaRPr lang="ru-RU" sz="2000">
              <a:latin typeface="Calibri" pitchFamily="34" charset="0"/>
              <a:ea typeface="Calibri" pitchFamily="34" charset="0"/>
              <a:cs typeface="Times New Roman" pitchFamily="18" charset="0"/>
            </a:endParaRPr>
          </a:p>
          <a:p>
            <a:pPr indent="449263" algn="just">
              <a:lnSpc>
                <a:spcPct val="115000"/>
              </a:lnSpc>
            </a:pPr>
            <a:r>
              <a:rPr lang="ru-RU" sz="2000">
                <a:latin typeface="Times New Roman" pitchFamily="18" charset="0"/>
                <a:ea typeface="Calibri" pitchFamily="34" charset="0"/>
                <a:cs typeface="Times New Roman" pitchFamily="18" charset="0"/>
              </a:rPr>
              <a:t>Кто грустит… (изображение грусти)</a:t>
            </a:r>
            <a:endParaRPr lang="ru-RU" sz="2000">
              <a:latin typeface="Calibri" pitchFamily="34" charset="0"/>
              <a:ea typeface="Calibri" pitchFamily="34" charset="0"/>
              <a:cs typeface="Times New Roman" pitchFamily="18" charset="0"/>
            </a:endParaRPr>
          </a:p>
          <a:p>
            <a:pPr indent="449263" algn="just">
              <a:lnSpc>
                <a:spcPct val="115000"/>
              </a:lnSpc>
            </a:pPr>
            <a:r>
              <a:rPr lang="ru-RU" sz="2000">
                <a:latin typeface="Times New Roman" pitchFamily="18" charset="0"/>
                <a:ea typeface="Calibri" pitchFamily="34" charset="0"/>
                <a:cs typeface="Times New Roman" pitchFamily="18" charset="0"/>
              </a:rPr>
              <a:t>Кто испугался…</a:t>
            </a:r>
            <a:endParaRPr lang="ru-RU" sz="2000">
              <a:latin typeface="Calibri" pitchFamily="34" charset="0"/>
              <a:ea typeface="Calibri" pitchFamily="34" charset="0"/>
              <a:cs typeface="Times New Roman" pitchFamily="18" charset="0"/>
            </a:endParaRPr>
          </a:p>
          <a:p>
            <a:pPr indent="449263" algn="just">
              <a:lnSpc>
                <a:spcPct val="115000"/>
              </a:lnSpc>
            </a:pPr>
            <a:r>
              <a:rPr lang="ru-RU" sz="2000">
                <a:latin typeface="Times New Roman" pitchFamily="18" charset="0"/>
                <a:ea typeface="Calibri" pitchFamily="34" charset="0"/>
                <a:cs typeface="Times New Roman" pitchFamily="18" charset="0"/>
              </a:rPr>
              <a:t>Кто сердит…</a:t>
            </a:r>
            <a:endParaRPr lang="ru-RU" sz="2000">
              <a:latin typeface="Calibri" pitchFamily="34" charset="0"/>
              <a:ea typeface="Calibri" pitchFamily="34" charset="0"/>
              <a:cs typeface="Times New Roman" pitchFamily="18" charset="0"/>
            </a:endParaRPr>
          </a:p>
        </p:txBody>
      </p:sp>
    </p:spTree>
    <p:extLst>
      <p:ext uri="{BB962C8B-B14F-4D97-AF65-F5344CB8AC3E}">
        <p14:creationId xmlns="" xmlns:p14="http://schemas.microsoft.com/office/powerpoint/2010/main" val="99871385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 Фигуры танцев — это в основном естественные жесты и движения, которые в житейском обиходе выражают доброжелательное, открытое отношение людей друг к другу, воспроизводят положительные, радостные эмоции. Тактильный контакт танцующих ещё более способствует развитию доброжелательных отношений между детьми и в целом нормализации социального микроклимата в детском коллективе. </a:t>
            </a:r>
          </a:p>
          <a:p>
            <a:endParaRPr lang="ru-RU" dirty="0"/>
          </a:p>
        </p:txBody>
      </p:sp>
    </p:spTree>
    <p:extLst>
      <p:ext uri="{BB962C8B-B14F-4D97-AF65-F5344CB8AC3E}">
        <p14:creationId xmlns="" xmlns:p14="http://schemas.microsoft.com/office/powerpoint/2010/main" val="1331298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Содержимое 3"/>
          <p:cNvSpPr>
            <a:spLocks noGrp="1"/>
          </p:cNvSpPr>
          <p:nvPr>
            <p:ph idx="1"/>
          </p:nvPr>
        </p:nvSpPr>
        <p:spPr/>
        <p:txBody>
          <a:bodyPr/>
          <a:lstStyle/>
          <a:p>
            <a:endParaRPr lang="ru-RU"/>
          </a:p>
        </p:txBody>
      </p:sp>
      <p:sp>
        <p:nvSpPr>
          <p:cNvPr id="1025" name="Rectangle 1"/>
          <p:cNvSpPr>
            <a:spLocks noChangeArrowheads="1"/>
          </p:cNvSpPr>
          <p:nvPr/>
        </p:nvSpPr>
        <p:spPr bwMode="auto">
          <a:xfrm>
            <a:off x="899592" y="347797"/>
            <a:ext cx="756084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Литература:</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Новгородцева</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Е. А. Формирование доброжелательных отношений у детей в игровой деятельности //Практический журнал// Воспитатель дошкольного образовательного учреждения № 6/2011 г.Москва ТЦ « Сфера»-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стр</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60.</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Чеснокова</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Е.Н. развитие коммуникативных навыков у старших дошкольников //Практический журнал// Воспитатель дошкольного образовательного учреждения № 9/2008 г.Москва ТЦ « Сфера»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стр</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126.</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Кулигина</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Е.А., Кислякова Е.В. Коммуникативные способности дошкольников как фактор социальной адаптации. //Практический журнал// Воспитатель дошкольного образовательного учреждения № 5/2010 г.Москва ТЦ « Сфера»-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стр</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61.</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Громова Е.В. Формирование навыков общения со сверстниками у старших дошкольников. //Практический журнал// Воспитатель дошкольного образовательного учреждения № 5/2010 г.Москва ТЦ « Сфера»-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стр</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65.</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Сорокина А.И. Дидактические игры в детском саду старшие группы. Пособие для воспитателей детского сада. Москва « Просвещение» 1982г.</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Г.А. Широкова «Развитие эмоций и чувств у детей дошкольного возраста». </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Электронная литература:</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Ильясова Е.Ю. Развитие коммуникативных способностей у детей старшего дошкольного возраста.  http://festival.1september.ru.</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Орлова Н.Ю. Развитие коммуникативных способностей детей дошкольного возраста в игровой деятельности. </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
              </a:rPr>
              <a:t>http://pedsovet.org.ru</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620688"/>
            <a:ext cx="8229600" cy="5505475"/>
          </a:xfrm>
        </p:spPr>
        <p:txBody>
          <a:bodyPr>
            <a:noAutofit/>
          </a:bodyPr>
          <a:lstStyle/>
          <a:p>
            <a:r>
              <a:rPr lang="ru-RU" sz="1100" dirty="0" smtClean="0"/>
              <a:t>Пожалуй, сегодня, в связи с введением ФГОС в дошкольное образование, каждому из нас необходимо четко понимать, что наших руках находится самое ценное в жизни человека – это ребенок, и от того как мы сможем сохранить его уникальность, зависит его будущее.</a:t>
            </a:r>
          </a:p>
          <a:p>
            <a:r>
              <a:rPr lang="ru-RU" sz="1100" dirty="0" smtClean="0"/>
              <a:t>  Наблюдая за детьми, мы всё чаще отмечаем, что многие из них испытывают трудности в общении с окружающими, особенно со сверстниками. Дети не умеют организовывать общение, включающее: умение слушать собеседника; умение эмоционально сопереживать; умение подбирать вербальные (речевые) и невербальные (жесты, мимику, пантомимику) средства общения,  умение решать конфликтные ситуации.</a:t>
            </a:r>
          </a:p>
          <a:p>
            <a:r>
              <a:rPr lang="ru-RU" sz="1100" dirty="0" smtClean="0"/>
              <a:t>Дети с низким уровнем развития коммуникативных навыков практически полностью попадают в категорию «непринятых», а дети с высоким уровнем — в категорию «предпочитаемых».</a:t>
            </a:r>
          </a:p>
          <a:p>
            <a:r>
              <a:rPr lang="ru-RU" sz="1100" dirty="0" smtClean="0"/>
              <a:t>Ни для кого не секрет, что лучший друг для современного ребёнка — это телевизор или компьютер, а любимое занятие — просмотр мультфильмов или компьютерные игры. Дети стали меньше общаться не только с взрослыми, но и друг с другом. А ведь живое человеческое общение существенно обогащает жизнь детей, раскрашивает яркими красками сферу их ощущений.</a:t>
            </a:r>
          </a:p>
          <a:p>
            <a:r>
              <a:rPr lang="ru-RU" sz="1100" dirty="0" smtClean="0"/>
              <a:t>Лучшим </a:t>
            </a:r>
            <a:r>
              <a:rPr lang="ru-RU" sz="1100" dirty="0" smtClean="0"/>
              <a:t> периодом для развития эмоциональной и коммуникативной сферы ребенка является дошкольное детство, ведь отношения с другими людьми зарождаются и наиболее интенсивно развиваются в дошкольном возрасте.</a:t>
            </a:r>
          </a:p>
          <a:p>
            <a:r>
              <a:rPr lang="ru-RU" sz="1100" dirty="0" smtClean="0"/>
              <a:t>Первый опыт таких отношений становится тем фундаментом, на котором строится дальнейшее развитие личности.</a:t>
            </a:r>
          </a:p>
          <a:p>
            <a:endParaRPr lang="ru-RU" sz="1100" dirty="0" smtClean="0"/>
          </a:p>
          <a:p>
            <a:r>
              <a:rPr lang="ru-RU" sz="1100" dirty="0" smtClean="0"/>
              <a:t>Музыкальная игра – самый органичный из всех видов музыкальной деятельности. Потребность в игре заложена в ребенке самой природой. Она развивает его интерес к музыке, правильное восприятие содержания музыкальных произведений, пробуждает потребность постоянного общения с музыкой и желание активно и творчески проявлять себя в этой сфере. В процессе игр дети не только приобретают специальные музыкальные знания, у них формируются необходимые черты личности, и в первую очередь чувство товарищества, </a:t>
            </a:r>
            <a:r>
              <a:rPr lang="ru-RU" sz="1100" dirty="0" err="1" smtClean="0"/>
              <a:t>ответственности.Общение</a:t>
            </a:r>
            <a:r>
              <a:rPr lang="ru-RU" sz="1100" dirty="0" smtClean="0"/>
              <a:t> – основное условие развития ребёнка, важнейший фактор формирования личности, один из главных видов деятельности человека, устремленный на познание и оценку самого себя через посредство других людей.</a:t>
            </a:r>
          </a:p>
          <a:p>
            <a:r>
              <a:rPr lang="ru-RU" sz="1100" dirty="0" smtClean="0"/>
              <a:t>И </a:t>
            </a:r>
            <a:r>
              <a:rPr lang="ru-RU" sz="1100" dirty="0" smtClean="0"/>
              <a:t>сегодня я расскажу об использовании игровых технологий, направленных на социально – личностное развитие  дошкольников.</a:t>
            </a:r>
          </a:p>
          <a:p>
            <a:endParaRPr lang="ru-RU" sz="1100" dirty="0" smtClean="0"/>
          </a:p>
          <a:p>
            <a:r>
              <a:rPr lang="ru-RU" sz="1100" dirty="0" smtClean="0"/>
              <a:t>Большое значение для общего формирования  личности дошкольника имеют </a:t>
            </a:r>
            <a:r>
              <a:rPr lang="ru-RU" sz="1100" b="1" dirty="0" smtClean="0"/>
              <a:t>музыкальные коммуникативные  игры -</a:t>
            </a:r>
            <a:r>
              <a:rPr lang="ru-RU" sz="1100" dirty="0" smtClean="0"/>
              <a:t> это игры с использованием музыки, основной задачей которых является включение детей дошкольного возраста в межличностные отношения, создание условий для свободного и естественного проявления их индивидуальных качеств. Это-синтез музыки с речью, движением, с тактильными и зрительными ощущениями ребенка (игры с пением, народные обрядовые игры, игры с музыкальными инструментами, игры-танцы.)</a:t>
            </a:r>
            <a:endParaRPr lang="ru-RU"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bwMode="auto">
          <a:xfrm>
            <a:off x="395288" y="115888"/>
            <a:ext cx="8748712" cy="865187"/>
          </a:xfrm>
        </p:spPr>
        <p:txBody>
          <a:bodyPr vert="horz" wrap="square" lIns="91440" tIns="45720" rIns="91440" bIns="45720" numCol="1" anchorCtr="0" compatLnSpc="1">
            <a:prstTxWarp prst="textNoShape">
              <a:avLst/>
            </a:prstTxWarp>
            <a:normAutofit fontScale="90000"/>
          </a:bodyPr>
          <a:lstStyle/>
          <a:p>
            <a:pPr>
              <a:defRPr/>
            </a:pPr>
            <a:r>
              <a:rPr lang="ru-RU" sz="2800" b="1" dirty="0" smtClean="0">
                <a:solidFill>
                  <a:srgbClr val="C00000"/>
                </a:solidFill>
                <a:effectLst/>
              </a:rPr>
              <a:t>СОЦИАЛЬНО-КОММУНИКАТИВНОЕ РАЗВИТИЕ  ДЕТЕЙ – </a:t>
            </a:r>
            <a:r>
              <a:rPr lang="ru-RU" sz="2800" b="1" dirty="0" smtClean="0">
                <a:solidFill>
                  <a:srgbClr val="000000"/>
                </a:solidFill>
                <a:effectLst/>
              </a:rPr>
              <a:t>развитие умений:</a:t>
            </a:r>
            <a:endParaRPr lang="ru-RU" sz="2800" b="1" dirty="0" smtClean="0">
              <a:effectLst/>
            </a:endParaRPr>
          </a:p>
        </p:txBody>
      </p:sp>
      <p:sp>
        <p:nvSpPr>
          <p:cNvPr id="15363" name="Объект 2"/>
          <p:cNvSpPr>
            <a:spLocks noGrp="1"/>
          </p:cNvSpPr>
          <p:nvPr>
            <p:ph idx="1"/>
          </p:nvPr>
        </p:nvSpPr>
        <p:spPr>
          <a:xfrm>
            <a:off x="684213" y="981075"/>
            <a:ext cx="7848600" cy="5267325"/>
          </a:xfrm>
        </p:spPr>
        <p:txBody>
          <a:bodyPr>
            <a:normAutofit lnSpcReduction="10000"/>
          </a:bodyPr>
          <a:lstStyle/>
          <a:p>
            <a:pPr algn="just">
              <a:buClr>
                <a:srgbClr val="94B6D2"/>
              </a:buClr>
            </a:pPr>
            <a:r>
              <a:rPr lang="ru-RU" altLang="ru-RU" sz="2200" dirty="0" smtClean="0">
                <a:solidFill>
                  <a:srgbClr val="000000"/>
                </a:solidFill>
              </a:rPr>
              <a:t>Соотносить свои желания, стремления с интересами других людей.</a:t>
            </a:r>
          </a:p>
          <a:p>
            <a:pPr algn="just">
              <a:buClr>
                <a:srgbClr val="94B6D2"/>
              </a:buClr>
            </a:pPr>
            <a:r>
              <a:rPr lang="ru-RU" altLang="ru-RU" sz="2200" dirty="0" smtClean="0">
                <a:solidFill>
                  <a:srgbClr val="000000"/>
                </a:solidFill>
              </a:rPr>
              <a:t>Понимать эмоциональное состояние другого человека и рассказать о нём.</a:t>
            </a:r>
          </a:p>
          <a:p>
            <a:pPr algn="just">
              <a:buClr>
                <a:srgbClr val="94B6D2"/>
              </a:buClr>
            </a:pPr>
            <a:r>
              <a:rPr lang="ru-RU" altLang="ru-RU" sz="2200" dirty="0" smtClean="0">
                <a:solidFill>
                  <a:srgbClr val="000000"/>
                </a:solidFill>
              </a:rPr>
              <a:t>Получать необходимую информацию в общении.</a:t>
            </a:r>
          </a:p>
          <a:p>
            <a:pPr algn="just">
              <a:buClr>
                <a:srgbClr val="94B6D2"/>
              </a:buClr>
            </a:pPr>
            <a:r>
              <a:rPr lang="ru-RU" altLang="ru-RU" sz="2200" dirty="0" smtClean="0">
                <a:solidFill>
                  <a:srgbClr val="000000"/>
                </a:solidFill>
              </a:rPr>
              <a:t>Выслушать другого человека, с уважением относиться к его мнению, интересам.</a:t>
            </a:r>
          </a:p>
          <a:p>
            <a:pPr algn="just">
              <a:buClr>
                <a:srgbClr val="94B6D2"/>
              </a:buClr>
            </a:pPr>
            <a:r>
              <a:rPr lang="ru-RU" altLang="ru-RU" sz="2200" dirty="0" smtClean="0">
                <a:solidFill>
                  <a:srgbClr val="000000"/>
                </a:solidFill>
              </a:rPr>
              <a:t>Вести простой диалог со взрослыми и сверстниками.</a:t>
            </a:r>
          </a:p>
          <a:p>
            <a:pPr algn="just">
              <a:buClr>
                <a:srgbClr val="94B6D2"/>
              </a:buClr>
            </a:pPr>
            <a:r>
              <a:rPr lang="ru-RU" altLang="ru-RU" sz="2200" dirty="0" smtClean="0">
                <a:solidFill>
                  <a:srgbClr val="000000"/>
                </a:solidFill>
              </a:rPr>
              <a:t>Спокойно отстаивать своё мнение.</a:t>
            </a:r>
          </a:p>
          <a:p>
            <a:pPr algn="just">
              <a:buClr>
                <a:srgbClr val="94B6D2"/>
              </a:buClr>
            </a:pPr>
            <a:r>
              <a:rPr lang="ru-RU" altLang="ru-RU" sz="2200" dirty="0" smtClean="0">
                <a:solidFill>
                  <a:srgbClr val="000000"/>
                </a:solidFill>
              </a:rPr>
              <a:t>Принимать участие в коллективных делах (договориться, уступать т. д. )</a:t>
            </a:r>
          </a:p>
          <a:p>
            <a:pPr algn="just">
              <a:buClr>
                <a:srgbClr val="94B6D2"/>
              </a:buClr>
            </a:pPr>
            <a:r>
              <a:rPr lang="ru-RU" altLang="ru-RU" sz="2200" dirty="0" smtClean="0">
                <a:solidFill>
                  <a:srgbClr val="000000"/>
                </a:solidFill>
              </a:rPr>
              <a:t>Уважительно относиться к окружающим людям.</a:t>
            </a:r>
          </a:p>
          <a:p>
            <a:pPr algn="just">
              <a:buClr>
                <a:srgbClr val="94B6D2"/>
              </a:buClr>
            </a:pPr>
            <a:r>
              <a:rPr lang="ru-RU" altLang="ru-RU" sz="2200" dirty="0" smtClean="0">
                <a:solidFill>
                  <a:srgbClr val="000000"/>
                </a:solidFill>
              </a:rPr>
              <a:t>Принимать и оказывать помощь.</a:t>
            </a:r>
          </a:p>
          <a:p>
            <a:pPr algn="just">
              <a:buClr>
                <a:srgbClr val="94B6D2"/>
              </a:buClr>
            </a:pPr>
            <a:r>
              <a:rPr lang="ru-RU" altLang="ru-RU" sz="2200" dirty="0" smtClean="0">
                <a:solidFill>
                  <a:srgbClr val="000000"/>
                </a:solidFill>
              </a:rPr>
              <a:t>Не ссориться, спокойно реагировать в конфликтных ситуациях.</a:t>
            </a:r>
          </a:p>
          <a:p>
            <a:pPr>
              <a:buClr>
                <a:srgbClr val="94B6D2"/>
              </a:buClr>
            </a:pPr>
            <a:endParaRPr lang="ru-RU" altLang="ru-RU" sz="2400" dirty="0" smtClean="0">
              <a:solidFill>
                <a:srgbClr val="000000"/>
              </a:solidFill>
            </a:endParaRPr>
          </a:p>
          <a:p>
            <a:endParaRPr lang="ru-RU" altLang="ru-RU" sz="2400" dirty="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dirty="0"/>
          </a:p>
        </p:txBody>
      </p:sp>
      <p:sp>
        <p:nvSpPr>
          <p:cNvPr id="4" name="Прямоугольник 3"/>
          <p:cNvSpPr/>
          <p:nvPr/>
        </p:nvSpPr>
        <p:spPr>
          <a:xfrm>
            <a:off x="539552" y="474345"/>
            <a:ext cx="8064896" cy="3139321"/>
          </a:xfrm>
          <a:prstGeom prst="rect">
            <a:avLst/>
          </a:prstGeom>
        </p:spPr>
        <p:txBody>
          <a:bodyPr wrap="square">
            <a:spAutoFit/>
          </a:bodyPr>
          <a:lstStyle/>
          <a:p>
            <a:r>
              <a:rPr lang="ru-RU" dirty="0"/>
              <a:t>Мамы и папы не раз наблюдали, с какой радостью дети включаются в движение под музыку. Звучащая музыка вызывает у них яркие эмоциональные впечатления, разнообразные двигательные реакции, усиливает радость и удовольствие от движения. Взрослые знают, какое наслаждение доставляют детям музыкально-двигательные упражнения, танцы или просто произвольные движения под музыку (от беготни и подпрыгиваний до забавного подражания танцевальным движениям поп-див). Радость, которую приносит детям музыка, - это радость свободного звукового и двигательного выражения разнообразных эмоций. В музыке заключен целый мир звучащих образов. Войти в этот притягательный мир, взаимодействовать с ним помогает ребенку движение.</a:t>
            </a:r>
            <a:br>
              <a:rPr lang="ru-RU" dirty="0"/>
            </a:br>
            <a:endParaRPr lang="ru-RU" dirty="0"/>
          </a:p>
        </p:txBody>
      </p:sp>
      <p:pic>
        <p:nvPicPr>
          <p:cNvPr id="6146" name="Picture 2"/>
          <p:cNvPicPr>
            <a:picLocks noChangeAspect="1" noChangeArrowheads="1"/>
          </p:cNvPicPr>
          <p:nvPr/>
        </p:nvPicPr>
        <p:blipFill>
          <a:blip r:embed="rId2" cstate="print"/>
          <a:srcRect/>
          <a:stretch>
            <a:fillRect/>
          </a:stretch>
        </p:blipFill>
        <p:spPr bwMode="auto">
          <a:xfrm>
            <a:off x="395536" y="3356992"/>
            <a:ext cx="8496944" cy="2583185"/>
          </a:xfrm>
          <a:prstGeom prst="rect">
            <a:avLst/>
          </a:prstGeom>
          <a:noFill/>
          <a:ln w="9525">
            <a:noFill/>
            <a:miter lim="800000"/>
            <a:headEnd/>
            <a:tailEnd/>
          </a:ln>
          <a:effectLst/>
        </p:spPr>
      </p:pic>
    </p:spTree>
    <p:extLst>
      <p:ext uri="{BB962C8B-B14F-4D97-AF65-F5344CB8AC3E}">
        <p14:creationId xmlns="" xmlns:p14="http://schemas.microsoft.com/office/powerpoint/2010/main" val="1045302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600201"/>
            <a:ext cx="8229600" cy="1756792"/>
          </a:xfrm>
        </p:spPr>
        <p:txBody>
          <a:bodyPr>
            <a:noAutofit/>
          </a:bodyPr>
          <a:lstStyle/>
          <a:p>
            <a:r>
              <a:rPr lang="ru-RU" sz="2400" dirty="0"/>
              <a:t>Через музыкальную ритмику ребенок попадает в мир своего тела и чувств. Для ребятишек пяти - семи лет это очень важно. Дети этого возраста - и девочки и мальчики - отличаются особой впечатлительностью и эмоциональной отзывчивостью на события и явления окружающего мира</a:t>
            </a:r>
            <a:r>
              <a:rPr lang="ru-RU" sz="2400" dirty="0" smtClean="0"/>
              <a:t>.</a:t>
            </a:r>
          </a:p>
          <a:p>
            <a:r>
              <a:rPr lang="ru-RU" sz="2400" dirty="0" smtClean="0"/>
              <a:t> </a:t>
            </a:r>
            <a:endParaRPr lang="ru-RU" sz="2400" dirty="0"/>
          </a:p>
        </p:txBody>
      </p:sp>
      <p:pic>
        <p:nvPicPr>
          <p:cNvPr id="7170" name="Picture 2" descr="E:\АТТЕСТАЦИЯ дс\Родит\картинки для презент\cartoon-kids1.jpg"/>
          <p:cNvPicPr>
            <a:picLocks noChangeAspect="1" noChangeArrowheads="1"/>
          </p:cNvPicPr>
          <p:nvPr/>
        </p:nvPicPr>
        <p:blipFill>
          <a:blip r:embed="rId2" cstate="print"/>
          <a:srcRect/>
          <a:stretch>
            <a:fillRect/>
          </a:stretch>
        </p:blipFill>
        <p:spPr bwMode="auto">
          <a:xfrm>
            <a:off x="2411760" y="3573016"/>
            <a:ext cx="6112148" cy="2956396"/>
          </a:xfrm>
          <a:prstGeom prst="rect">
            <a:avLst/>
          </a:prstGeom>
          <a:noFill/>
        </p:spPr>
      </p:pic>
    </p:spTree>
    <p:extLst>
      <p:ext uri="{BB962C8B-B14F-4D97-AF65-F5344CB8AC3E}">
        <p14:creationId xmlns="" xmlns:p14="http://schemas.microsoft.com/office/powerpoint/2010/main" val="597251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b="1" dirty="0" smtClean="0"/>
              <a:t>Музыкальные коммуникативные игры</a:t>
            </a:r>
            <a:r>
              <a:rPr lang="ru-RU" dirty="0" smtClean="0"/>
              <a:t> — это игры с использованием музыки, основной задачей которых является включение детей дошкольного возраста в межличностные отношения, создание условий для свободного и естественного проявления их индивидуальных качеств.</a:t>
            </a:r>
          </a:p>
          <a:p>
            <a:r>
              <a:rPr lang="ru-RU" b="1" dirty="0" smtClean="0"/>
              <a:t>Цель коммуникативных игр:</a:t>
            </a:r>
            <a:endParaRPr lang="ru-RU" dirty="0" smtClean="0"/>
          </a:p>
          <a:p>
            <a:r>
              <a:rPr lang="ru-RU" b="1" dirty="0" smtClean="0"/>
              <a:t>- развитие динамической стороны общения: легкости вступления в контакт, инициативности, готовности к общению;</a:t>
            </a:r>
            <a:endParaRPr lang="ru-RU" dirty="0" smtClean="0"/>
          </a:p>
          <a:p>
            <a:r>
              <a:rPr lang="ru-RU" b="1" dirty="0" smtClean="0"/>
              <a:t>- развитие эмпатии, сочувствия к партнеру, эмоциональности и выразительности невербальных средств общения;</a:t>
            </a:r>
            <a:endParaRPr lang="ru-RU" dirty="0" smtClean="0"/>
          </a:p>
          <a:p>
            <a:r>
              <a:rPr lang="ru-RU" b="1" dirty="0" smtClean="0"/>
              <a:t>- развитие позитивного самоощущения, что связано с состоянием </a:t>
            </a:r>
            <a:r>
              <a:rPr lang="ru-RU" b="1" dirty="0" err="1" smtClean="0"/>
              <a:t>раскрепощенности</a:t>
            </a:r>
            <a:r>
              <a:rPr lang="ru-RU" b="1" dirty="0" smtClean="0"/>
              <a:t>, уверенности в себе, ощущением собственного эмоционального благополучия, своей значимости в детском коллективе, сформированной положительной самооценки.</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457200" y="2564904"/>
            <a:ext cx="8229600" cy="3561259"/>
          </a:xfrm>
        </p:spPr>
        <p:txBody>
          <a:bodyPr>
            <a:normAutofit fontScale="85000" lnSpcReduction="10000"/>
          </a:bodyPr>
          <a:lstStyle/>
          <a:p>
            <a:r>
              <a:rPr lang="ru-RU" sz="2800" dirty="0"/>
              <a:t>Изучение психологами межличностных отношений детей показало, что в детском коллективе есть так называемые звёзды, а также «пренебрегаемые» и «изолированные». Причины такого разделения бывают разными, последствия — порой весьма печальны для ребёнка. Дети с высокой популярностью, «звёзды», могут зазнаться, стать излишне самоуверенными. Тогда как «пренебрегаемые» и «изолированные» испытывают эмоциональный голод, обиду, становятся замкнутыми, отчуждёнными, эгоцентричными людьми. </a:t>
            </a:r>
          </a:p>
          <a:p>
            <a:endParaRPr lang="ru-RU" dirty="0"/>
          </a:p>
        </p:txBody>
      </p:sp>
      <p:pic>
        <p:nvPicPr>
          <p:cNvPr id="8195" name="Picture 3" descr="E:\АТТЕСТАЦИЯ дс\Родит\картинки для презент\49cp6k1i.jpg"/>
          <p:cNvPicPr>
            <a:picLocks noChangeAspect="1" noChangeArrowheads="1"/>
          </p:cNvPicPr>
          <p:nvPr/>
        </p:nvPicPr>
        <p:blipFill>
          <a:blip r:embed="rId2" cstate="print"/>
          <a:srcRect/>
          <a:stretch>
            <a:fillRect/>
          </a:stretch>
        </p:blipFill>
        <p:spPr bwMode="auto">
          <a:xfrm>
            <a:off x="4499992" y="188640"/>
            <a:ext cx="2448272" cy="2304256"/>
          </a:xfrm>
          <a:prstGeom prst="rect">
            <a:avLst/>
          </a:prstGeom>
          <a:noFill/>
        </p:spPr>
      </p:pic>
      <p:pic>
        <p:nvPicPr>
          <p:cNvPr id="8196" name="Picture 4" descr="E:\АТТЕСТАЦИЯ дс\Родит\картинки для презент\98103309_71.jpg"/>
          <p:cNvPicPr>
            <a:picLocks noChangeAspect="1" noChangeArrowheads="1"/>
          </p:cNvPicPr>
          <p:nvPr/>
        </p:nvPicPr>
        <p:blipFill>
          <a:blip r:embed="rId3" cstate="print"/>
          <a:srcRect/>
          <a:stretch>
            <a:fillRect/>
          </a:stretch>
        </p:blipFill>
        <p:spPr bwMode="auto">
          <a:xfrm>
            <a:off x="1475656" y="188640"/>
            <a:ext cx="2736304" cy="2376264"/>
          </a:xfrm>
          <a:prstGeom prst="rect">
            <a:avLst/>
          </a:prstGeom>
          <a:noFill/>
        </p:spPr>
      </p:pic>
    </p:spTree>
    <p:extLst>
      <p:ext uri="{BB962C8B-B14F-4D97-AF65-F5344CB8AC3E}">
        <p14:creationId xmlns="" xmlns:p14="http://schemas.microsoft.com/office/powerpoint/2010/main" val="3426416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ru-RU" dirty="0" smtClean="0"/>
              <a:t>Самым эффективным способом социализации детей в детском коллективе являются коммуникативные игры-танцы, направленные на развитие всех сторон динамического общения со своими сверстниками.  Для эффективности и улучшение педагогического процесса коммуникативные игры можно сгруппировать и выстроить в системе определённых моделей, например: •    Игры на внимание </a:t>
            </a:r>
            <a:br>
              <a:rPr lang="ru-RU" dirty="0" smtClean="0"/>
            </a:br>
            <a:r>
              <a:rPr lang="ru-RU" dirty="0" smtClean="0"/>
              <a:t>•    </a:t>
            </a:r>
            <a:r>
              <a:rPr lang="ru-RU" b="1" u="sng" dirty="0" smtClean="0">
                <a:solidFill>
                  <a:srgbClr val="FF0000"/>
                </a:solidFill>
              </a:rPr>
              <a:t>Игры на перестроение </a:t>
            </a:r>
            <a:r>
              <a:rPr lang="ru-RU" b="1" u="sng" dirty="0" smtClean="0">
                <a:solidFill>
                  <a:srgbClr val="FF0000"/>
                </a:solidFill>
              </a:rPr>
              <a:t> (видео)</a:t>
            </a:r>
            <a:r>
              <a:rPr lang="ru-RU" dirty="0" smtClean="0"/>
              <a:t/>
            </a:r>
            <a:br>
              <a:rPr lang="ru-RU" dirty="0" smtClean="0"/>
            </a:br>
            <a:r>
              <a:rPr lang="ru-RU" dirty="0" smtClean="0"/>
              <a:t>•    </a:t>
            </a:r>
            <a:r>
              <a:rPr lang="ru-RU" b="1" dirty="0" smtClean="0">
                <a:solidFill>
                  <a:srgbClr val="FF0000"/>
                </a:solidFill>
              </a:rPr>
              <a:t>Танцы со сменой партнёра </a:t>
            </a:r>
            <a:r>
              <a:rPr lang="ru-RU" b="1" dirty="0" smtClean="0">
                <a:solidFill>
                  <a:srgbClr val="FF0000"/>
                </a:solidFill>
              </a:rPr>
              <a:t>(видео)</a:t>
            </a:r>
            <a:r>
              <a:rPr lang="ru-RU" dirty="0" smtClean="0"/>
              <a:t/>
            </a:r>
            <a:br>
              <a:rPr lang="ru-RU" dirty="0" smtClean="0"/>
            </a:br>
            <a:r>
              <a:rPr lang="ru-RU" dirty="0" smtClean="0"/>
              <a:t>•    Сюжетные танцы-игры </a:t>
            </a:r>
          </a:p>
          <a:p>
            <a:r>
              <a:rPr lang="ru-RU" dirty="0" smtClean="0"/>
              <a:t>Без музыкально-коммуникативных игр невозможно провести ни один вид музыкальной деятельности.  Такие игры помогают детям внутренне раскрепоститься, снять физическую зажатость, почувствовать себя увереннее.</a:t>
            </a:r>
          </a:p>
          <a:p>
            <a:r>
              <a:rPr lang="ru-RU" dirty="0" smtClean="0"/>
              <a:t>Свободное состояние детей помогает   более ярко раскрыть индивидуальные творческие способности. </a:t>
            </a:r>
          </a:p>
          <a:p>
            <a:r>
              <a:rPr lang="ru-RU" dirty="0" smtClean="0"/>
              <a:t> </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1536</Words>
  <Application>Microsoft Office PowerPoint</Application>
  <PresentationFormat>Экран (4:3)</PresentationFormat>
  <Paragraphs>139</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Коммуникативные  танцы-игры в социально личностном и музыкальном развитии дошкольника</vt:lpstr>
      <vt:lpstr>Слайд 2</vt:lpstr>
      <vt:lpstr>Слайд 3</vt:lpstr>
      <vt:lpstr>СОЦИАЛЬНО-КОММУНИКАТИВНОЕ РАЗВИТИЕ  ДЕТЕЙ – развитие умений:</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вн</dc:creator>
  <cp:lastModifiedBy>sadik</cp:lastModifiedBy>
  <cp:revision>44</cp:revision>
  <dcterms:created xsi:type="dcterms:W3CDTF">2017-10-24T04:10:56Z</dcterms:created>
  <dcterms:modified xsi:type="dcterms:W3CDTF">2017-11-15T07:16:44Z</dcterms:modified>
</cp:coreProperties>
</file>