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65" r:id="rId5"/>
    <p:sldId id="258" r:id="rId6"/>
    <p:sldId id="259" r:id="rId7"/>
    <p:sldId id="260" r:id="rId8"/>
    <p:sldId id="266" r:id="rId9"/>
    <p:sldId id="262" r:id="rId10"/>
    <p:sldId id="267" r:id="rId11"/>
    <p:sldId id="261"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576"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36D1260-45C5-4576-B583-BEDA8143549D}" type="datetimeFigureOut">
              <a:rPr lang="ru-RU" smtClean="0"/>
              <a:t>10.11.2017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3BF6DD-AB44-446B-9D3F-E4890DDE1857}"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36D1260-45C5-4576-B583-BEDA8143549D}" type="datetimeFigureOut">
              <a:rPr lang="ru-RU" smtClean="0"/>
              <a:t>10.11.2017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3BF6DD-AB44-446B-9D3F-E4890DDE185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36D1260-45C5-4576-B583-BEDA8143549D}" type="datetimeFigureOut">
              <a:rPr lang="ru-RU" smtClean="0"/>
              <a:t>10.11.2017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3BF6DD-AB44-446B-9D3F-E4890DDE1857}"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36D1260-45C5-4576-B583-BEDA8143549D}" type="datetimeFigureOut">
              <a:rPr lang="ru-RU" smtClean="0"/>
              <a:t>10.11.2017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3BF6DD-AB44-446B-9D3F-E4890DDE1857}"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6D1260-45C5-4576-B583-BEDA8143549D}" type="datetimeFigureOut">
              <a:rPr lang="ru-RU" smtClean="0"/>
              <a:t>10.11.2017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3BF6DD-AB44-446B-9D3F-E4890DDE1857}"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936D1260-45C5-4576-B583-BEDA8143549D}" type="datetimeFigureOut">
              <a:rPr lang="ru-RU" smtClean="0"/>
              <a:t>10.11.2017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F3BF6DD-AB44-446B-9D3F-E4890DDE1857}"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36D1260-45C5-4576-B583-BEDA8143549D}" type="datetimeFigureOut">
              <a:rPr lang="ru-RU" smtClean="0"/>
              <a:t>10.11.2017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F3BF6DD-AB44-446B-9D3F-E4890DDE185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936D1260-45C5-4576-B583-BEDA8143549D}" type="datetimeFigureOut">
              <a:rPr lang="ru-RU" smtClean="0"/>
              <a:t>10.11.2017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F3BF6DD-AB44-446B-9D3F-E4890DDE185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36D1260-45C5-4576-B583-BEDA8143549D}" type="datetimeFigureOut">
              <a:rPr lang="ru-RU" smtClean="0"/>
              <a:t>10.11.2017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F3BF6DD-AB44-446B-9D3F-E4890DDE185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36D1260-45C5-4576-B583-BEDA8143549D}" type="datetimeFigureOut">
              <a:rPr lang="ru-RU" smtClean="0"/>
              <a:t>10.11.2017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F3BF6DD-AB44-446B-9D3F-E4890DDE1857}"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6D1260-45C5-4576-B583-BEDA8143549D}" type="datetimeFigureOut">
              <a:rPr lang="ru-RU" smtClean="0"/>
              <a:t>10.11.2017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F3BF6DD-AB44-446B-9D3F-E4890DDE1857}"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36D1260-45C5-4576-B583-BEDA8143549D}" type="datetimeFigureOut">
              <a:rPr lang="ru-RU" smtClean="0"/>
              <a:t>10.11.2017</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F3BF6DD-AB44-446B-9D3F-E4890DDE1857}"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3.gif"/><Relationship Id="rId5" Type="http://schemas.openxmlformats.org/officeDocument/2006/relationships/image" Target="../media/image22.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hra.ru/wp-content/uploads/2013/01/bralye-fo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6772" y="2636912"/>
            <a:ext cx="5376597" cy="4032448"/>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683568" y="548680"/>
            <a:ext cx="8003232" cy="2520280"/>
          </a:xfrm>
        </p:spPr>
        <p:txBody>
          <a:bodyPr>
            <a:normAutofit fontScale="90000"/>
          </a:bodyPr>
          <a:lstStyle/>
          <a:p>
            <a:pPr>
              <a:lnSpc>
                <a:spcPct val="115000"/>
              </a:lnSpc>
            </a:pPr>
            <a:r>
              <a:rPr lang="ru-RU" sz="3200" b="1" dirty="0">
                <a:solidFill>
                  <a:schemeClr val="tx2">
                    <a:lumMod val="50000"/>
                  </a:schemeClr>
                </a:solidFill>
                <a:latin typeface="Times New Roman"/>
                <a:ea typeface="Calibri"/>
                <a:cs typeface="Times New Roman"/>
              </a:rPr>
              <a:t>ФОРМИРОВАНИЕ УМЕНИЙ И НАВЫКОВ, НЕОБХОДИМЫХ ДЛЯ ОВЛАДЕНИЯ СИСТЕМОЙ БРАЙЛЯ У ДЕТЕЙ С ГЛУБОКИМ НАРУШЕНИЕМ ЗРЕНИЯ </a:t>
            </a:r>
            <a:r>
              <a:rPr lang="ru-RU" sz="3200" dirty="0">
                <a:solidFill>
                  <a:schemeClr val="tx2">
                    <a:lumMod val="50000"/>
                  </a:schemeClr>
                </a:solidFill>
                <a:latin typeface="Calibri"/>
                <a:ea typeface="Calibri"/>
                <a:cs typeface="Times New Roman"/>
              </a:rPr>
              <a:t/>
            </a:r>
            <a:br>
              <a:rPr lang="ru-RU" sz="3200" dirty="0">
                <a:solidFill>
                  <a:schemeClr val="tx2">
                    <a:lumMod val="50000"/>
                  </a:schemeClr>
                </a:solidFill>
                <a:latin typeface="Calibri"/>
                <a:ea typeface="Calibri"/>
                <a:cs typeface="Times New Roman"/>
              </a:rPr>
            </a:br>
            <a:endParaRPr lang="ru-RU" sz="3200" dirty="0">
              <a:solidFill>
                <a:schemeClr val="tx2">
                  <a:lumMod val="50000"/>
                </a:schemeClr>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54" y="2708920"/>
            <a:ext cx="3001628"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308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88640"/>
            <a:ext cx="8640959" cy="6336704"/>
          </a:xfrm>
        </p:spPr>
        <p:txBody>
          <a:bodyPr>
            <a:normAutofit fontScale="70000" lnSpcReduction="20000"/>
          </a:bodyPr>
          <a:lstStyle/>
          <a:p>
            <a:pPr marL="0" indent="0">
              <a:buNone/>
            </a:pPr>
            <a:r>
              <a:rPr lang="ru-RU" sz="2900" b="1" dirty="0"/>
              <a:t>Шаг третий. Знакомство с прибором, грифелем, тетрадью</a:t>
            </a:r>
            <a:r>
              <a:rPr lang="ru-RU" sz="2900" b="1" dirty="0" smtClean="0"/>
              <a:t>.</a:t>
            </a:r>
          </a:p>
          <a:p>
            <a:pPr marL="0" indent="0">
              <a:buNone/>
            </a:pPr>
            <a:endParaRPr lang="ru-RU" sz="2900" b="1" dirty="0"/>
          </a:p>
          <a:p>
            <a:pPr marL="0" indent="0">
              <a:buNone/>
            </a:pPr>
            <a:r>
              <a:rPr lang="ru-RU" dirty="0"/>
              <a:t>Учимся сидеть при письме прямо, прибор должен лежать нижним краем параллельно столу.</a:t>
            </a:r>
          </a:p>
          <a:p>
            <a:pPr marL="0" indent="0">
              <a:buNone/>
            </a:pPr>
            <a:r>
              <a:rPr lang="ru-RU" dirty="0"/>
              <a:t>Учимся вкладывать бумагу в прибор. </a:t>
            </a:r>
          </a:p>
          <a:p>
            <a:pPr marL="0" indent="0">
              <a:buNone/>
            </a:pPr>
            <a:r>
              <a:rPr lang="ru-RU" dirty="0"/>
              <a:t>Бумагу необходимо вкладывать в прибор ровно, не скашивая. При вкладывании ее следует ровнять по левому и верхнему краям прибора. </a:t>
            </a:r>
          </a:p>
          <a:p>
            <a:pPr marL="0" indent="0">
              <a:buNone/>
            </a:pPr>
            <a:r>
              <a:rPr lang="ru-RU" dirty="0"/>
              <a:t>Учимся правильно держать грифель и отрабатываем движение кисти.</a:t>
            </a:r>
          </a:p>
          <a:p>
            <a:pPr marL="0" indent="0">
              <a:buNone/>
            </a:pPr>
            <a:r>
              <a:rPr lang="ru-RU" dirty="0"/>
              <a:t>Острие грифеля держат строго перпендикулярно бумаге, грифель держат в правой руке, обхватывая ручку сверху указательным пальцем, через выемку, большой  и средний пальцы должны прижимать грифель с боков, а безымянный и мизинец должны быть подогнуты. Ребенок не должен прилагать силу при написании точек, кисть должна двигаться легко, слегка нажимая на грифель. Контроль за письмом необходимо осуществлять на слух, по стуку грифеля во время прокола точек. При отработке этого навыка не имеет значения,  какие точки ребенок  пишет.</a:t>
            </a:r>
          </a:p>
          <a:p>
            <a:pPr marL="0" indent="0">
              <a:buNone/>
            </a:pPr>
            <a:r>
              <a:rPr lang="ru-RU" dirty="0"/>
              <a:t>Учимся находить заданную строку и нужную клетку, ставить точки  в заданной клетке.</a:t>
            </a:r>
          </a:p>
          <a:p>
            <a:pPr marL="0" indent="0">
              <a:buNone/>
            </a:pPr>
            <a:r>
              <a:rPr lang="ru-RU" dirty="0"/>
              <a:t>Когда движение руки и умение находить сточку и клетку отработано, учимся держать строку, т.е. пишем в той строке, которая задана педагогом. В письме участвуют обе руки. Правая пишет точки, а левая в это время указательным пальцем «ведет строку» - ощупывает соседние клетки, помогая ориентироваться пишущей руке. При работе обеими руками процесс обучения будет более быстрым и успешным.</a:t>
            </a:r>
          </a:p>
          <a:p>
            <a:pPr marL="0" indent="0">
              <a:buNone/>
            </a:pPr>
            <a:r>
              <a:rPr lang="ru-RU" dirty="0"/>
              <a:t>Все эти этапы вызывают у детей большие сложности и занимают достаточное количество времени.</a:t>
            </a:r>
          </a:p>
          <a:p>
            <a:pPr marL="0" indent="0">
              <a:buNone/>
            </a:pPr>
            <a:r>
              <a:rPr lang="ru-RU" dirty="0"/>
              <a:t>Учим расположение точек в </a:t>
            </a:r>
            <a:r>
              <a:rPr lang="ru-RU" dirty="0" err="1"/>
              <a:t>шеститочии</a:t>
            </a:r>
            <a:r>
              <a:rPr lang="ru-RU" dirty="0"/>
              <a:t> при письме и учимся писать заданную комбинацию (при этом не нужно называть получившиеся буквы, пытаясь опережать события). Первыми изучают 1,3, 4, 6 точки, после 2,5. Затем их сочетания.</a:t>
            </a:r>
          </a:p>
          <a:p>
            <a:pPr marL="0" indent="0">
              <a:buNone/>
            </a:pPr>
            <a:endParaRPr lang="ru-RU" dirty="0"/>
          </a:p>
        </p:txBody>
      </p:sp>
    </p:spTree>
    <p:extLst>
      <p:ext uri="{BB962C8B-B14F-4D97-AF65-F5344CB8AC3E}">
        <p14:creationId xmlns:p14="http://schemas.microsoft.com/office/powerpoint/2010/main" val="2264311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07904" y="338328"/>
            <a:ext cx="4978896" cy="1252728"/>
          </a:xfrm>
        </p:spPr>
        <p:txBody>
          <a:bodyPr>
            <a:normAutofit fontScale="90000"/>
          </a:bodyPr>
          <a:lstStyle/>
          <a:p>
            <a:r>
              <a:rPr lang="ru-RU" b="1" i="1" dirty="0" smtClean="0">
                <a:latin typeface="Georgia" pitchFamily="18" charset="0"/>
              </a:rPr>
              <a:t>Шаг четвертый</a:t>
            </a:r>
            <a:endParaRPr lang="ru-RU" b="1" i="1" dirty="0">
              <a:latin typeface="Georgia" pitchFamily="18" charset="0"/>
            </a:endParaRPr>
          </a:p>
        </p:txBody>
      </p:sp>
      <p:pic>
        <p:nvPicPr>
          <p:cNvPr id="6148" name="Picture 4" descr="http://img.labirint.ru/images/comments_pic/1506/0_e15be0fcaa204ec97cf2985530760751_1423228929.jpg"/>
          <p:cNvPicPr>
            <a:picLocks noChangeAspect="1" noChangeArrowheads="1"/>
          </p:cNvPicPr>
          <p:nvPr/>
        </p:nvPicPr>
        <p:blipFill rotWithShape="1">
          <a:blip r:embed="rId2">
            <a:extLst>
              <a:ext uri="{28A0092B-C50C-407E-A947-70E740481C1C}">
                <a14:useLocalDpi xmlns:a14="http://schemas.microsoft.com/office/drawing/2010/main" val="0"/>
              </a:ext>
            </a:extLst>
          </a:blip>
          <a:srcRect b="10423"/>
          <a:stretch/>
        </p:blipFill>
        <p:spPr bwMode="auto">
          <a:xfrm>
            <a:off x="242926" y="1412776"/>
            <a:ext cx="4475651" cy="300686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kolobo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487624"/>
            <a:ext cx="28575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P10203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8201" y="1512050"/>
            <a:ext cx="3941490" cy="2808312"/>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635" t="12135" r="15119" b="4972"/>
          <a:stretch/>
        </p:blipFill>
        <p:spPr bwMode="auto">
          <a:xfrm>
            <a:off x="6871459" y="4378525"/>
            <a:ext cx="2088232" cy="2270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7" name="Picture 13" descr="svinopa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1880" y="4419636"/>
            <a:ext cx="3177823" cy="2244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130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88640"/>
            <a:ext cx="8784975" cy="5937523"/>
          </a:xfrm>
        </p:spPr>
        <p:txBody>
          <a:bodyPr>
            <a:normAutofit fontScale="92500" lnSpcReduction="10000"/>
          </a:bodyPr>
          <a:lstStyle/>
          <a:p>
            <a:pPr marL="0" indent="0">
              <a:buNone/>
            </a:pPr>
            <a:r>
              <a:rPr lang="ru-RU" sz="2600" b="1" dirty="0"/>
              <a:t>Шаг четвертый. Учим алфавит и приступаем к работе с «Азбукой». </a:t>
            </a:r>
          </a:p>
          <a:p>
            <a:pPr marL="0" indent="0">
              <a:buNone/>
            </a:pPr>
            <a:r>
              <a:rPr lang="ru-RU" dirty="0"/>
              <a:t>При обучении чтению надо овладеть зеркальностью восприятия, нумерация точек при чтении начинается с левой стороны,  а при письме, наоборот, с правой. Эта особенность вызывает трудности при обучении, поначалу ребенок будет путаться, но при постоянной работе и тренировке ошибки исчезнут. Хорошо, если  у вас будет магнитная азбука, сочетающая </a:t>
            </a:r>
            <a:r>
              <a:rPr lang="ru-RU" dirty="0" err="1"/>
              <a:t>брайлевские</a:t>
            </a:r>
            <a:r>
              <a:rPr lang="ru-RU" dirty="0"/>
              <a:t> и плоскопечатные буквы, разрезная азбука по Брайлю, «Азбука в картинках». Но даже если у вас нет таких пособий, вы можете сделать их сами, имея под руками прибор, грифель и специальную бумагу.  </a:t>
            </a:r>
          </a:p>
          <a:p>
            <a:pPr marL="0" indent="0">
              <a:buNone/>
            </a:pPr>
            <a:r>
              <a:rPr lang="ru-RU" dirty="0"/>
              <a:t>Вот мы и прошли основные шаги по подготовке ребенка к освоению системы Брайля.</a:t>
            </a:r>
          </a:p>
          <a:p>
            <a:pPr marL="0" indent="0">
              <a:buNone/>
            </a:pPr>
            <a:r>
              <a:rPr lang="ru-RU" dirty="0"/>
              <a:t>Цель подготовки в том, чтобы сформировать у ребенка умения и навыки, которые помогут ему при дальнейшем обучении.  Придумывайте такие упражнения и игры, которые помогут ребенку максимально подготовиться к школе, сделать учебу интересной и увлекательной.</a:t>
            </a:r>
          </a:p>
          <a:p>
            <a:endParaRPr lang="ru-RU" dirty="0"/>
          </a:p>
          <a:p>
            <a:endParaRPr lang="ru-RU" dirty="0"/>
          </a:p>
          <a:p>
            <a:endParaRPr lang="ru-RU" dirty="0"/>
          </a:p>
        </p:txBody>
      </p:sp>
    </p:spTree>
    <p:extLst>
      <p:ext uri="{BB962C8B-B14F-4D97-AF65-F5344CB8AC3E}">
        <p14:creationId xmlns:p14="http://schemas.microsoft.com/office/powerpoint/2010/main" val="196678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60648"/>
            <a:ext cx="8712967" cy="6336704"/>
          </a:xfrm>
        </p:spPr>
        <p:txBody>
          <a:bodyPr>
            <a:normAutofit fontScale="92500" lnSpcReduction="20000"/>
          </a:bodyPr>
          <a:lstStyle/>
          <a:p>
            <a:pPr marL="0" indent="0">
              <a:buNone/>
            </a:pPr>
            <a:r>
              <a:rPr lang="ru-RU" dirty="0"/>
              <a:t>В настоящее время родители детей с глубоким нарушением зрения все чаще задают вопрос: «Нужно ли обучать незрячего ребенка системе письма и чтения по Брайлю. И если «да», то с какого возраста лучше начинать?» </a:t>
            </a:r>
          </a:p>
          <a:p>
            <a:pPr marL="0" indent="0">
              <a:buNone/>
            </a:pPr>
            <a:r>
              <a:rPr lang="ru-RU" dirty="0"/>
              <a:t>Первый вопрос возникает из-за того,  что существует мнение, что Брайль устаревает и его можно будет заменить компьютерными программами электронного доступа, речевыми синтезаторами, «читающими книгами». Но на практике мы видим, что дети, не владеющие чтением и письмом по Брайлю, сталкиваются с проблемами в освоении компьютера, хуже усваивают материал школьной программы, т.к. опора идет только на слуховое восприятие. Дети, которые изучают систему Брайля, добавляют к  слуховому восприятию – тактильное, что значительно повышает уровень освоения знаниями и грамотность. Поэтому  система Брайля остается актуальной в наши дни, и не может быть заменена ни чем другим.</a:t>
            </a:r>
          </a:p>
          <a:p>
            <a:pPr marL="0" indent="0">
              <a:buNone/>
            </a:pPr>
            <a:r>
              <a:rPr lang="ru-RU" dirty="0"/>
              <a:t>« С какого возраста лучше начинать?», ответ однозначен, чем раньше, тем лучше. Но это не значит, что мы начнем в год учить ребенка читать и писать. До этого у нас еще масса  работы. Так же постепенно как ребенок начинает ходить, так и мы с вами сделаем первые шаги  навстречу к  удивительному миру рельефно-точечного шрифта Брайля. С чего начнем? С теории.</a:t>
            </a:r>
          </a:p>
          <a:p>
            <a:pPr marL="0" indent="0">
              <a:buNone/>
            </a:pPr>
            <a:endParaRPr lang="ru-RU" dirty="0"/>
          </a:p>
        </p:txBody>
      </p:sp>
    </p:spTree>
    <p:extLst>
      <p:ext uri="{BB962C8B-B14F-4D97-AF65-F5344CB8AC3E}">
        <p14:creationId xmlns:p14="http://schemas.microsoft.com/office/powerpoint/2010/main" val="3905324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744147"/>
            <a:ext cx="5543550"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1" y="260649"/>
            <a:ext cx="5472608" cy="2008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Заголовок 6"/>
          <p:cNvSpPr>
            <a:spLocks noGrp="1"/>
          </p:cNvSpPr>
          <p:nvPr>
            <p:ph type="title"/>
          </p:nvPr>
        </p:nvSpPr>
        <p:spPr>
          <a:xfrm>
            <a:off x="4067944" y="338328"/>
            <a:ext cx="4618856" cy="1290472"/>
          </a:xfrm>
        </p:spPr>
        <p:txBody>
          <a:bodyPr/>
          <a:lstStyle/>
          <a:p>
            <a:r>
              <a:rPr lang="ru-RU" b="1" i="1" dirty="0" smtClean="0">
                <a:solidFill>
                  <a:schemeClr val="bg1"/>
                </a:solidFill>
                <a:latin typeface="Georgia" pitchFamily="18" charset="0"/>
              </a:rPr>
              <a:t>Шаг первый</a:t>
            </a:r>
            <a:endParaRPr lang="ru-RU" b="1" i="1" dirty="0">
              <a:solidFill>
                <a:schemeClr val="bg1"/>
              </a:solidFill>
              <a:latin typeface="Georgia" pitchFamily="18" charset="0"/>
            </a:endParaRPr>
          </a:p>
        </p:txBody>
      </p:sp>
    </p:spTree>
    <p:extLst>
      <p:ext uri="{BB962C8B-B14F-4D97-AF65-F5344CB8AC3E}">
        <p14:creationId xmlns:p14="http://schemas.microsoft.com/office/powerpoint/2010/main" val="1522741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60648"/>
            <a:ext cx="8712967" cy="6120680"/>
          </a:xfrm>
        </p:spPr>
        <p:txBody>
          <a:bodyPr>
            <a:normAutofit fontScale="85000" lnSpcReduction="20000"/>
          </a:bodyPr>
          <a:lstStyle/>
          <a:p>
            <a:pPr marL="0" indent="0">
              <a:buNone/>
            </a:pPr>
            <a:r>
              <a:rPr lang="ru-RU" b="1" dirty="0"/>
              <a:t>Шаг  первый. Система Брайля</a:t>
            </a:r>
            <a:r>
              <a:rPr lang="ru-RU" b="1" dirty="0" smtClean="0"/>
              <a:t>.</a:t>
            </a:r>
          </a:p>
          <a:p>
            <a:pPr marL="0" indent="0">
              <a:buNone/>
            </a:pPr>
            <a:endParaRPr lang="ru-RU" b="1" dirty="0"/>
          </a:p>
          <a:p>
            <a:pPr marL="0" indent="0">
              <a:buNone/>
            </a:pPr>
            <a:r>
              <a:rPr lang="ru-RU" dirty="0"/>
              <a:t>Основой системы Брайля является </a:t>
            </a:r>
            <a:r>
              <a:rPr lang="ru-RU" dirty="0" err="1"/>
              <a:t>шеститочие</a:t>
            </a:r>
            <a:r>
              <a:rPr lang="ru-RU" dirty="0"/>
              <a:t>. Из различных комбинаций шести точек составлены все </a:t>
            </a:r>
            <a:r>
              <a:rPr lang="ru-RU" dirty="0" err="1"/>
              <a:t>брайлевские</a:t>
            </a:r>
            <a:r>
              <a:rPr lang="ru-RU" dirty="0"/>
              <a:t> знаки (буквы, цифры, знаки препинания, ноты и другие математические, физические и химические обозначения).</a:t>
            </a:r>
          </a:p>
          <a:p>
            <a:pPr marL="0" indent="0">
              <a:buNone/>
            </a:pPr>
            <a:r>
              <a:rPr lang="ru-RU" dirty="0"/>
              <a:t>Каждая точка имеет свое место и нумерацию в </a:t>
            </a:r>
            <a:r>
              <a:rPr lang="ru-RU" dirty="0" err="1"/>
              <a:t>шеститочии</a:t>
            </a:r>
            <a:r>
              <a:rPr lang="ru-RU" dirty="0"/>
              <a:t>. Чтение происходит слева направо, а письмо наоборот, справа налево, соответственно и нумерация точек будет </a:t>
            </a:r>
            <a:r>
              <a:rPr lang="ru-RU" dirty="0" smtClean="0"/>
              <a:t>справа налево.</a:t>
            </a:r>
            <a:endParaRPr lang="ru-RU" dirty="0"/>
          </a:p>
          <a:p>
            <a:pPr marL="0" indent="0">
              <a:buNone/>
            </a:pPr>
            <a:r>
              <a:rPr lang="ru-RU" dirty="0" smtClean="0"/>
              <a:t>Для </a:t>
            </a:r>
            <a:r>
              <a:rPr lang="ru-RU" dirty="0"/>
              <a:t>письма по Брайлю существуют особые приборы. Стандартный прибор 18-строчный по 24 клетки в каждой строке. Для письма используется специальная  плотная бумага. Пишут при помощи грифеля. </a:t>
            </a:r>
          </a:p>
          <a:p>
            <a:pPr marL="0" indent="0">
              <a:buNone/>
            </a:pPr>
            <a:r>
              <a:rPr lang="ru-RU" dirty="0"/>
              <a:t>Чтение рельефно-точечного шрифта по Брайлю выполняют руками. Обе руки несут одинаковую нагрузку, особенно указательные пальцы. Руки держат на книге, слегка прикасаясь к ней ладонями. Читают подушечками указательных пальцев. При чтении подушечки этих пальцев двигаются слева направо по сточке текста. Остальные пальцы помогают читающим пальцам в ориентации по строчке книги или тетради. Обязательное требование при обучении детей чтению и письму по Брайлю – соблюдение правильной осанки.</a:t>
            </a:r>
          </a:p>
          <a:p>
            <a:pPr marL="0" indent="0">
              <a:buNone/>
            </a:pPr>
            <a:r>
              <a:rPr lang="ru-RU" dirty="0"/>
              <a:t>Эти знания теории позволяют понять, что начинать обучение необходимо с развития  навыков ориентировки в </a:t>
            </a:r>
            <a:r>
              <a:rPr lang="ru-RU" dirty="0" err="1"/>
              <a:t>микропространстве</a:t>
            </a:r>
            <a:r>
              <a:rPr lang="ru-RU" dirty="0"/>
              <a:t> и осязания.</a:t>
            </a:r>
          </a:p>
          <a:p>
            <a:pPr marL="0" indent="0">
              <a:buNone/>
            </a:pPr>
            <a:endParaRPr lang="ru-RU" dirty="0"/>
          </a:p>
        </p:txBody>
      </p:sp>
    </p:spTree>
    <p:extLst>
      <p:ext uri="{BB962C8B-B14F-4D97-AF65-F5344CB8AC3E}">
        <p14:creationId xmlns:p14="http://schemas.microsoft.com/office/powerpoint/2010/main" val="4203045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4" t="-255" r="-154"/>
          <a:stretch/>
        </p:blipFill>
        <p:spPr bwMode="auto">
          <a:xfrm>
            <a:off x="0" y="-29489"/>
            <a:ext cx="9148980" cy="687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descr="https://fs00.infourok.ru/images/doc/172/197200/img6.jpg"/>
          <p:cNvPicPr>
            <a:picLocks noChangeAspect="1" noChangeArrowheads="1"/>
          </p:cNvPicPr>
          <p:nvPr/>
        </p:nvPicPr>
        <p:blipFill rotWithShape="1">
          <a:blip r:embed="rId3">
            <a:extLst>
              <a:ext uri="{28A0092B-C50C-407E-A947-70E740481C1C}">
                <a14:useLocalDpi xmlns:a14="http://schemas.microsoft.com/office/drawing/2010/main" val="0"/>
              </a:ext>
            </a:extLst>
          </a:blip>
          <a:srcRect l="5104" t="5927" r="60090" b="40583"/>
          <a:stretch/>
        </p:blipFill>
        <p:spPr bwMode="auto">
          <a:xfrm>
            <a:off x="5995379" y="1268760"/>
            <a:ext cx="2839654" cy="3272958"/>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4517237"/>
            <a:ext cx="208823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932040" y="6068815"/>
            <a:ext cx="2905224" cy="536654"/>
          </a:xfrm>
        </p:spPr>
        <p:txBody>
          <a:bodyPr>
            <a:normAutofit/>
          </a:bodyPr>
          <a:lstStyle/>
          <a:p>
            <a:r>
              <a:rPr lang="ru-RU" sz="2400" b="1" dirty="0" smtClean="0">
                <a:solidFill>
                  <a:schemeClr val="bg2">
                    <a:lumMod val="10000"/>
                  </a:schemeClr>
                </a:solidFill>
                <a:latin typeface="Georgia" pitchFamily="18" charset="0"/>
                <a:cs typeface="Times New Roman" pitchFamily="18" charset="0"/>
              </a:rPr>
              <a:t>Грифель</a:t>
            </a:r>
            <a:endParaRPr lang="ru-RU" sz="2400" b="1" dirty="0">
              <a:solidFill>
                <a:schemeClr val="bg2">
                  <a:lumMod val="10000"/>
                </a:schemeClr>
              </a:solidFill>
              <a:latin typeface="Georgia" pitchFamily="18" charset="0"/>
              <a:cs typeface="Times New Roman" pitchFamily="18" charset="0"/>
            </a:endParaRPr>
          </a:p>
        </p:txBody>
      </p:sp>
    </p:spTree>
    <p:extLst>
      <p:ext uri="{BB962C8B-B14F-4D97-AF65-F5344CB8AC3E}">
        <p14:creationId xmlns:p14="http://schemas.microsoft.com/office/powerpoint/2010/main" val="487415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metodisty.ru/user_upload/11_2016/thumbs/1479453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95" y="723815"/>
            <a:ext cx="8662615"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032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7825"/>
            <a:ext cx="2937926"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995936" y="338328"/>
            <a:ext cx="4690864" cy="1290472"/>
          </a:xfrm>
        </p:spPr>
        <p:txBody>
          <a:bodyPr/>
          <a:lstStyle/>
          <a:p>
            <a:r>
              <a:rPr lang="ru-RU" b="1" i="1" dirty="0" smtClean="0">
                <a:solidFill>
                  <a:schemeClr val="bg1"/>
                </a:solidFill>
                <a:latin typeface="Georgia" pitchFamily="18" charset="0"/>
              </a:rPr>
              <a:t>Шаг второй</a:t>
            </a:r>
            <a:endParaRPr lang="ru-RU" b="1" i="1" dirty="0">
              <a:solidFill>
                <a:schemeClr val="bg1"/>
              </a:solidFill>
              <a:latin typeface="Georgia" pitchFamily="18" charset="0"/>
            </a:endParaRPr>
          </a:p>
        </p:txBody>
      </p:sp>
      <p:pic>
        <p:nvPicPr>
          <p:cNvPr id="5126" name="Picture 6" descr="http://www.akusherstvo.ru/images/magaz/im298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972" y="4800133"/>
            <a:ext cx="1900770" cy="190077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svitmam.ua/3/9/5/39312/0/5e3bf49c9be0799b97d410190b3e40f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6881" y="4155552"/>
            <a:ext cx="2797090" cy="2097818"/>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3835876"/>
            <a:ext cx="3309867" cy="2480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1" name="Picture 11" descr="Азбука-колодка разборна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6881" y="2305580"/>
            <a:ext cx="2589787" cy="1780035"/>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Кубик-буква брайлевский"/>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394" y="2708920"/>
            <a:ext cx="2467104" cy="1915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743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3" y="260648"/>
            <a:ext cx="8784976" cy="6192688"/>
          </a:xfrm>
        </p:spPr>
        <p:txBody>
          <a:bodyPr>
            <a:normAutofit fontScale="62500" lnSpcReduction="20000"/>
          </a:bodyPr>
          <a:lstStyle/>
          <a:p>
            <a:pPr marL="0" indent="0">
              <a:buNone/>
            </a:pPr>
            <a:r>
              <a:rPr lang="ru-RU" sz="2900" b="1" dirty="0"/>
              <a:t>Шаг второй. Развиваем ориентировку в </a:t>
            </a:r>
            <a:r>
              <a:rPr lang="ru-RU" sz="2900" b="1" dirty="0" err="1"/>
              <a:t>микропространстве</a:t>
            </a:r>
            <a:r>
              <a:rPr lang="ru-RU" sz="2900" b="1" dirty="0"/>
              <a:t> и осязание</a:t>
            </a:r>
            <a:r>
              <a:rPr lang="ru-RU" sz="2900" b="1" dirty="0" smtClean="0"/>
              <a:t>.</a:t>
            </a:r>
          </a:p>
          <a:p>
            <a:pPr marL="0" indent="0">
              <a:buNone/>
            </a:pPr>
            <a:endParaRPr lang="ru-RU" sz="2900" b="1" dirty="0"/>
          </a:p>
          <a:p>
            <a:pPr marL="0" indent="0">
              <a:buNone/>
            </a:pPr>
            <a:r>
              <a:rPr lang="ru-RU" dirty="0"/>
              <a:t>Учимся  определять, где находится предмет как в </a:t>
            </a:r>
            <a:r>
              <a:rPr lang="ru-RU" dirty="0" err="1"/>
              <a:t>микропространстве</a:t>
            </a:r>
            <a:r>
              <a:rPr lang="ru-RU" dirty="0"/>
              <a:t>, так и  на плоскости (справа, слева, вверху, внизу, перед, за и т.д.). Формируем понятия сторона (правая, левая), угол (верхний , нижний, правый, левый), середина и центр листа бумаги.</a:t>
            </a:r>
          </a:p>
          <a:p>
            <a:pPr marL="0" indent="0">
              <a:buNone/>
            </a:pPr>
            <a:r>
              <a:rPr lang="ru-RU" dirty="0"/>
              <a:t>Упражнения: «Где звенит колокольчик?», «Расставь мебель  в игрушечной комнате», «Разложи игрушки на листе бумаги», «Где находится?» и др.</a:t>
            </a:r>
          </a:p>
          <a:p>
            <a:pPr marL="0" indent="0">
              <a:buNone/>
            </a:pPr>
            <a:r>
              <a:rPr lang="ru-RU" dirty="0"/>
              <a:t>Учимся располагать  предметы (в ряд, в столбик) и выстраивать в этом порядке.</a:t>
            </a:r>
          </a:p>
          <a:p>
            <a:pPr marL="0" indent="0">
              <a:buNone/>
            </a:pPr>
            <a:r>
              <a:rPr lang="ru-RU" dirty="0"/>
              <a:t>Упражнения: «Строим башню», «Сажаем деревья», «Стоянка для машин», и др., а также работаем с разборной азбукой по Брайлю.</a:t>
            </a:r>
          </a:p>
          <a:p>
            <a:pPr marL="0" indent="0">
              <a:buNone/>
            </a:pPr>
            <a:r>
              <a:rPr lang="ru-RU" dirty="0"/>
              <a:t>Учимся понимать понятия «большой»-«маленький», «длинный»-«короткий», «высокий»-«низкий», «узкий»-«широкий».</a:t>
            </a:r>
          </a:p>
          <a:p>
            <a:pPr marL="0" indent="0">
              <a:buNone/>
            </a:pPr>
            <a:r>
              <a:rPr lang="ru-RU" dirty="0"/>
              <a:t>Упражнения: «Выстрой предметы в ряд (в столбик)  по величине»,  «Подбери пару по величине», «Сравни дорожки», а также работаем с прибором «Графика» и «Ориентир» и др. </a:t>
            </a:r>
          </a:p>
          <a:p>
            <a:pPr marL="0" indent="0">
              <a:buNone/>
            </a:pPr>
            <a:r>
              <a:rPr lang="ru-RU" dirty="0"/>
              <a:t>Учимся определять изображения на странице, планомерно их рассматривать, используя обе руки. Сначала осматриваем изображения на странице ладонями и пальцами, затем для изучения деталей используем подушечки пальцев.</a:t>
            </a:r>
          </a:p>
          <a:p>
            <a:pPr marL="0" indent="0">
              <a:buNone/>
            </a:pPr>
            <a:r>
              <a:rPr lang="ru-RU" dirty="0"/>
              <a:t>Можно использовать  пособия: «Рельефно-графическая грамота» (для слабовидящих и незрячих детей дошкольного и младшего школьного возраста), «Рельефно-графическая грамота, изобразительные средства», «Приключения сказочного человечка»,  «Обследование речи у детей».</a:t>
            </a:r>
          </a:p>
          <a:p>
            <a:pPr marL="0" indent="0">
              <a:buNone/>
            </a:pPr>
            <a:r>
              <a:rPr lang="ru-RU" dirty="0"/>
              <a:t>Учимся копировать расположение предметов на плоскости с помощью таких же предметов или точек, выполненных из пластилина.</a:t>
            </a:r>
          </a:p>
          <a:p>
            <a:pPr marL="0" indent="0">
              <a:buNone/>
            </a:pPr>
            <a:r>
              <a:rPr lang="ru-RU" dirty="0"/>
              <a:t>Развиваем мелкую моторику и тактильную чувствительность.</a:t>
            </a:r>
          </a:p>
          <a:p>
            <a:pPr marL="0" indent="0">
              <a:buNone/>
            </a:pPr>
            <a:r>
              <a:rPr lang="ru-RU" dirty="0"/>
              <a:t>Игры и упражнения: «Узнай геометрическую фигуру», «Собери бусы», «Перебери фасоль», «Рисование пальчиками на крупе», «Тактильное домино», «Сенсорные коробочки», «Застежки», «Замочки», игрушки из различного  материала (шершавые, гладкие, ребристые, упругие, мягкие, пушистые, колючие и др.), конструкторы, мозаики и др.. </a:t>
            </a:r>
          </a:p>
        </p:txBody>
      </p:sp>
    </p:spTree>
    <p:extLst>
      <p:ext uri="{BB962C8B-B14F-4D97-AF65-F5344CB8AC3E}">
        <p14:creationId xmlns:p14="http://schemas.microsoft.com/office/powerpoint/2010/main" val="2311338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0" y="404664"/>
            <a:ext cx="4474840" cy="1186392"/>
          </a:xfrm>
        </p:spPr>
        <p:txBody>
          <a:bodyPr/>
          <a:lstStyle/>
          <a:p>
            <a:r>
              <a:rPr lang="ru-RU" b="1" i="1" dirty="0" smtClean="0">
                <a:latin typeface="Georgia" pitchFamily="18" charset="0"/>
              </a:rPr>
              <a:t>Шаг третий</a:t>
            </a:r>
            <a:endParaRPr lang="ru-RU" b="1" i="1" dirty="0">
              <a:latin typeface="Georgia" pitchFamily="18" charset="0"/>
            </a:endParaRPr>
          </a:p>
        </p:txBody>
      </p:sp>
      <p:pic>
        <p:nvPicPr>
          <p:cNvPr id="7170" name="Picture 2" descr="http://i.ytimg.com/vi/wEPRWd4EQ1I/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170" y="1484784"/>
            <a:ext cx="4608512" cy="259228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aprilpublish.ru/uploads/Pribor-dlya-pius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3" y="2204864"/>
            <a:ext cx="3613085" cy="240872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for-ua.com/files/2012_w13/10s.jpg"/>
          <p:cNvPicPr>
            <a:picLocks noChangeAspect="1" noChangeArrowheads="1"/>
          </p:cNvPicPr>
          <p:nvPr/>
        </p:nvPicPr>
        <p:blipFill rotWithShape="1">
          <a:blip r:embed="rId4">
            <a:extLst>
              <a:ext uri="{28A0092B-C50C-407E-A947-70E740481C1C}">
                <a14:useLocalDpi xmlns:a14="http://schemas.microsoft.com/office/drawing/2010/main" val="0"/>
              </a:ext>
            </a:extLst>
          </a:blip>
          <a:srcRect b="9808"/>
          <a:stretch/>
        </p:blipFill>
        <p:spPr bwMode="auto">
          <a:xfrm>
            <a:off x="755576" y="4293096"/>
            <a:ext cx="4287830" cy="2344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3258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133</TotalTime>
  <Words>1243</Words>
  <Application>Microsoft Office PowerPoint</Application>
  <PresentationFormat>Экран (4:3)</PresentationFormat>
  <Paragraphs>45</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Волна</vt:lpstr>
      <vt:lpstr>ФОРМИРОВАНИЕ УМЕНИЙ И НАВЫКОВ, НЕОБХОДИМЫХ ДЛЯ ОВЛАДЕНИЯ СИСТЕМОЙ БРАЙЛЯ У ДЕТЕЙ С ГЛУБОКИМ НАРУШЕНИЕМ ЗРЕНИЯ  </vt:lpstr>
      <vt:lpstr>Презентация PowerPoint</vt:lpstr>
      <vt:lpstr>Шаг первый</vt:lpstr>
      <vt:lpstr>Презентация PowerPoint</vt:lpstr>
      <vt:lpstr>Грифель</vt:lpstr>
      <vt:lpstr>Презентация PowerPoint</vt:lpstr>
      <vt:lpstr>Шаг второй</vt:lpstr>
      <vt:lpstr>Презентация PowerPoint</vt:lpstr>
      <vt:lpstr>Шаг третий</vt:lpstr>
      <vt:lpstr>Презентация PowerPoint</vt:lpstr>
      <vt:lpstr>Шаг четвертый</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ФОРМИРОВАНИЕ УМЕНИЙ И НАВЫКОВ, НЕОБХОДИМЫХ ДЛЯ ОВЛАДЕНИЯ СИСТЕМОЙ БРАЙЛЯ У ДЕТЕЙ С ГЛУБОКИМ НАРУШЕНИЕМ ЗРЕНИЯ</dc:title>
  <dc:creator>User</dc:creator>
  <cp:lastModifiedBy>User</cp:lastModifiedBy>
  <cp:revision>14</cp:revision>
  <dcterms:created xsi:type="dcterms:W3CDTF">2017-03-25T21:05:21Z</dcterms:created>
  <dcterms:modified xsi:type="dcterms:W3CDTF">2017-11-10T13:53:45Z</dcterms:modified>
</cp:coreProperties>
</file>