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A74239E-1ED6-450A-A15D-8DED2212541A}" type="datetimeFigureOut">
              <a:rPr lang="ru-RU" smtClean="0"/>
              <a:t>19.10.2017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65B8963-E22E-4926-A5E5-C6D7B4D2498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74239E-1ED6-450A-A15D-8DED2212541A}" type="datetimeFigureOut">
              <a:rPr lang="ru-RU" smtClean="0"/>
              <a:t>19.10.2017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5B8963-E22E-4926-A5E5-C6D7B4D2498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74239E-1ED6-450A-A15D-8DED2212541A}" type="datetimeFigureOut">
              <a:rPr lang="ru-RU" smtClean="0"/>
              <a:t>19.10.2017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5B8963-E22E-4926-A5E5-C6D7B4D2498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A74239E-1ED6-450A-A15D-8DED2212541A}" type="datetimeFigureOut">
              <a:rPr lang="ru-RU" smtClean="0"/>
              <a:t>19.10.2017</a:t>
            </a:fld>
            <a:endParaRPr lang="ru-RU"/>
          </a:p>
        </p:txBody>
      </p:sp>
      <p:sp>
        <p:nvSpPr>
          <p:cNvPr id="9" name="Номер слайда 8"/>
          <p:cNvSpPr>
            <a:spLocks noGrp="1"/>
          </p:cNvSpPr>
          <p:nvPr>
            <p:ph type="sldNum" sz="quarter" idx="15"/>
          </p:nvPr>
        </p:nvSpPr>
        <p:spPr/>
        <p:txBody>
          <a:bodyPr rtlCol="0"/>
          <a:lstStyle/>
          <a:p>
            <a:fld id="{165B8963-E22E-4926-A5E5-C6D7B4D2498E}"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A74239E-1ED6-450A-A15D-8DED2212541A}" type="datetimeFigureOut">
              <a:rPr lang="ru-RU" smtClean="0"/>
              <a:t>19.10.2017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65B8963-E22E-4926-A5E5-C6D7B4D2498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A74239E-1ED6-450A-A15D-8DED2212541A}" type="datetimeFigureOut">
              <a:rPr lang="ru-RU" smtClean="0"/>
              <a:t>19.10.2017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5B8963-E22E-4926-A5E5-C6D7B4D2498E}"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A74239E-1ED6-450A-A15D-8DED2212541A}" type="datetimeFigureOut">
              <a:rPr lang="ru-RU" smtClean="0"/>
              <a:t>19.10.2017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5B8963-E22E-4926-A5E5-C6D7B4D2498E}"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A74239E-1ED6-450A-A15D-8DED2212541A}" type="datetimeFigureOut">
              <a:rPr lang="ru-RU" smtClean="0"/>
              <a:t>19.10.2017</a:t>
            </a:fld>
            <a:endParaRPr lang="ru-RU"/>
          </a:p>
        </p:txBody>
      </p:sp>
      <p:sp>
        <p:nvSpPr>
          <p:cNvPr id="7" name="Номер слайда 6"/>
          <p:cNvSpPr>
            <a:spLocks noGrp="1"/>
          </p:cNvSpPr>
          <p:nvPr>
            <p:ph type="sldNum" sz="quarter" idx="11"/>
          </p:nvPr>
        </p:nvSpPr>
        <p:spPr/>
        <p:txBody>
          <a:bodyPr rtlCol="0"/>
          <a:lstStyle/>
          <a:p>
            <a:fld id="{165B8963-E22E-4926-A5E5-C6D7B4D2498E}"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74239E-1ED6-450A-A15D-8DED2212541A}" type="datetimeFigureOut">
              <a:rPr lang="ru-RU" smtClean="0"/>
              <a:t>19.10.2017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5B8963-E22E-4926-A5E5-C6D7B4D2498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A74239E-1ED6-450A-A15D-8DED2212541A}" type="datetimeFigureOut">
              <a:rPr lang="ru-RU" smtClean="0"/>
              <a:t>19.10.2017</a:t>
            </a:fld>
            <a:endParaRPr lang="ru-RU"/>
          </a:p>
        </p:txBody>
      </p:sp>
      <p:sp>
        <p:nvSpPr>
          <p:cNvPr id="22" name="Номер слайда 21"/>
          <p:cNvSpPr>
            <a:spLocks noGrp="1"/>
          </p:cNvSpPr>
          <p:nvPr>
            <p:ph type="sldNum" sz="quarter" idx="15"/>
          </p:nvPr>
        </p:nvSpPr>
        <p:spPr/>
        <p:txBody>
          <a:bodyPr rtlCol="0"/>
          <a:lstStyle/>
          <a:p>
            <a:fld id="{165B8963-E22E-4926-A5E5-C6D7B4D2498E}"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A74239E-1ED6-450A-A15D-8DED2212541A}" type="datetimeFigureOut">
              <a:rPr lang="ru-RU" smtClean="0"/>
              <a:t>19.10.2017</a:t>
            </a:fld>
            <a:endParaRPr lang="ru-RU"/>
          </a:p>
        </p:txBody>
      </p:sp>
      <p:sp>
        <p:nvSpPr>
          <p:cNvPr id="18" name="Номер слайда 17"/>
          <p:cNvSpPr>
            <a:spLocks noGrp="1"/>
          </p:cNvSpPr>
          <p:nvPr>
            <p:ph type="sldNum" sz="quarter" idx="11"/>
          </p:nvPr>
        </p:nvSpPr>
        <p:spPr/>
        <p:txBody>
          <a:bodyPr rtlCol="0"/>
          <a:lstStyle/>
          <a:p>
            <a:fld id="{165B8963-E22E-4926-A5E5-C6D7B4D2498E}"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A74239E-1ED6-450A-A15D-8DED2212541A}" type="datetimeFigureOut">
              <a:rPr lang="ru-RU" smtClean="0"/>
              <a:t>19.10.2017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5B8963-E22E-4926-A5E5-C6D7B4D2498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5639" y="1412776"/>
            <a:ext cx="6840760" cy="1894362"/>
          </a:xfrm>
        </p:spPr>
        <p:txBody>
          <a:bodyPr>
            <a:noAutofit/>
          </a:bodyPr>
          <a:lstStyle/>
          <a:p>
            <a:r>
              <a:rPr lang="ru-RU" sz="2800" dirty="0">
                <a:solidFill>
                  <a:srgbClr val="FF0000"/>
                </a:solidFill>
                <a:latin typeface="Times New Roman" pitchFamily="18" charset="0"/>
                <a:cs typeface="Times New Roman" pitchFamily="18" charset="0"/>
              </a:rPr>
              <a:t>«СПЕЦИФИКА ОБУЧЕНИЯ И</a:t>
            </a:r>
            <a:br>
              <a:rPr lang="ru-RU" sz="2800" dirty="0">
                <a:solidFill>
                  <a:srgbClr val="FF0000"/>
                </a:solidFill>
                <a:latin typeface="Times New Roman" pitchFamily="18" charset="0"/>
                <a:cs typeface="Times New Roman" pitchFamily="18" charset="0"/>
              </a:rPr>
            </a:br>
            <a:r>
              <a:rPr lang="ru-RU" sz="2800" dirty="0">
                <a:solidFill>
                  <a:srgbClr val="FF0000"/>
                </a:solidFill>
                <a:latin typeface="Times New Roman" pitchFamily="18" charset="0"/>
                <a:cs typeface="Times New Roman" pitchFamily="18" charset="0"/>
              </a:rPr>
              <a:t>ВОСПИТАНИЯ ДЕТЕЙ В</a:t>
            </a:r>
            <a:br>
              <a:rPr lang="ru-RU" sz="2800" dirty="0">
                <a:solidFill>
                  <a:srgbClr val="FF0000"/>
                </a:solidFill>
                <a:latin typeface="Times New Roman" pitchFamily="18" charset="0"/>
                <a:cs typeface="Times New Roman" pitchFamily="18" charset="0"/>
              </a:rPr>
            </a:br>
            <a:r>
              <a:rPr lang="ru-RU" sz="2800" dirty="0">
                <a:solidFill>
                  <a:srgbClr val="FF0000"/>
                </a:solidFill>
                <a:latin typeface="Times New Roman" pitchFamily="18" charset="0"/>
                <a:cs typeface="Times New Roman" pitchFamily="18" charset="0"/>
              </a:rPr>
              <a:t>ЛОГОПЕДИЧЕСКОЙ ГРУППЕ.</a:t>
            </a:r>
            <a:br>
              <a:rPr lang="ru-RU" sz="2800" dirty="0">
                <a:solidFill>
                  <a:srgbClr val="FF0000"/>
                </a:solidFill>
                <a:latin typeface="Times New Roman" pitchFamily="18" charset="0"/>
                <a:cs typeface="Times New Roman" pitchFamily="18" charset="0"/>
              </a:rPr>
            </a:br>
            <a:r>
              <a:rPr lang="ru-RU" sz="2800" dirty="0">
                <a:solidFill>
                  <a:srgbClr val="FF0000"/>
                </a:solidFill>
                <a:latin typeface="Times New Roman" pitchFamily="18" charset="0"/>
                <a:cs typeface="Times New Roman" pitchFamily="18" charset="0"/>
              </a:rPr>
              <a:t>РОЛЬ СЕМЬИ В ПРЕОДОЛЕНИИ</a:t>
            </a:r>
            <a:br>
              <a:rPr lang="ru-RU" sz="2800" dirty="0">
                <a:solidFill>
                  <a:srgbClr val="FF0000"/>
                </a:solidFill>
                <a:latin typeface="Times New Roman" pitchFamily="18" charset="0"/>
                <a:cs typeface="Times New Roman" pitchFamily="18" charset="0"/>
              </a:rPr>
            </a:br>
            <a:r>
              <a:rPr lang="ru-RU" sz="2800" dirty="0">
                <a:solidFill>
                  <a:srgbClr val="FF0000"/>
                </a:solidFill>
                <a:latin typeface="Times New Roman" pitchFamily="18" charset="0"/>
                <a:cs typeface="Times New Roman" pitchFamily="18" charset="0"/>
              </a:rPr>
              <a:t>ДЕФЕКТОВ РЕЧИ»</a:t>
            </a:r>
          </a:p>
        </p:txBody>
      </p:sp>
      <p:pic>
        <p:nvPicPr>
          <p:cNvPr id="4098" name="Picture 2" descr="C:\Users\Алена\Desktop\Всё для логопеда и родителей\детские картинки\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73016"/>
            <a:ext cx="4274038" cy="304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699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996952"/>
            <a:ext cx="6172200" cy="2053590"/>
          </a:xfrm>
        </p:spPr>
        <p:txBody>
          <a:bodyPr>
            <a:noAutofit/>
          </a:bodyPr>
          <a:lstStyle/>
          <a:p>
            <a:r>
              <a:rPr lang="ru-RU" sz="1800" dirty="0">
                <a:latin typeface="Times New Roman" pitchFamily="18" charset="0"/>
                <a:cs typeface="Times New Roman" pitchFamily="18" charset="0"/>
              </a:rPr>
              <a:t>РОДИТЕЛИ ДОЛЖНЫ СЛЕДИТЬ ЗА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ПРАВИЛЬНОСТЬЮ СОБСТВЕННОЙ РЕЧИ.</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РЕЧЬ ДОЛЖНА БЫТЬ ЧЕТКОЙ, </a:t>
            </a:r>
            <a:r>
              <a:rPr lang="ru-RU" sz="1800" dirty="0" smtClean="0">
                <a:latin typeface="Times New Roman" pitchFamily="18" charset="0"/>
                <a:cs typeface="Times New Roman" pitchFamily="18" charset="0"/>
              </a:rPr>
              <a:t>ЯСНОЙ,</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ГРАМОТНОЙ</a:t>
            </a:r>
            <a:r>
              <a:rPr lang="ru-RU" sz="1800" dirty="0">
                <a:latin typeface="Times New Roman" pitchFamily="18" charset="0"/>
                <a:cs typeface="Times New Roman" pitchFamily="18" charset="0"/>
              </a:rPr>
              <a:t>, ВЫРАЗИТЕЛЬНОЙ. ДОМА ЧАЩЕ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ЧИТАЙТЕ СТИХИ, СКАЗКИ, ЗАГАДКИ, ПОЙТЕ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ПЕСЕНКИ. НА УЛИЦЕ НАБЛЮДАЙТЕ </a:t>
            </a:r>
            <a:r>
              <a:rPr lang="ru-RU" sz="1800" dirty="0" smtClean="0">
                <a:latin typeface="Times New Roman" pitchFamily="18" charset="0"/>
                <a:cs typeface="Times New Roman" pitchFamily="18" charset="0"/>
              </a:rPr>
              <a:t>ЗА</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ПТИЦАМИ</a:t>
            </a:r>
            <a:r>
              <a:rPr lang="ru-RU" sz="1800" dirty="0">
                <a:latin typeface="Times New Roman" pitchFamily="18" charset="0"/>
                <a:cs typeface="Times New Roman" pitchFamily="18" charset="0"/>
              </a:rPr>
              <a:t>, ДЕРЕВЬЯМИ, </a:t>
            </a:r>
            <a:r>
              <a:rPr lang="ru-RU" sz="1800" dirty="0" smtClean="0">
                <a:latin typeface="Times New Roman" pitchFamily="18" charset="0"/>
                <a:cs typeface="Times New Roman" pitchFamily="18" charset="0"/>
              </a:rPr>
              <a:t>ЛЮДЬМИ,</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ЯВЛЕНИЯМИ </a:t>
            </a:r>
            <a:r>
              <a:rPr lang="ru-RU" sz="1800" dirty="0">
                <a:latin typeface="Times New Roman" pitchFamily="18" charset="0"/>
                <a:cs typeface="Times New Roman" pitchFamily="18" charset="0"/>
              </a:rPr>
              <a:t>ПРИРОДЫ, ОБСУЖДАЙТЕ </a:t>
            </a:r>
            <a:r>
              <a:rPr lang="ru-RU" sz="1800" dirty="0" smtClean="0">
                <a:latin typeface="Times New Roman" pitchFamily="18" charset="0"/>
                <a:cs typeface="Times New Roman" pitchFamily="18" charset="0"/>
              </a:rPr>
              <a:t>С</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ДЕТЬМИ </a:t>
            </a:r>
            <a:r>
              <a:rPr lang="ru-RU" sz="1800" dirty="0">
                <a:latin typeface="Times New Roman" pitchFamily="18" charset="0"/>
                <a:cs typeface="Times New Roman" pitchFamily="18" charset="0"/>
              </a:rPr>
              <a:t>УВИДЕННОЕ.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ИЗБЕГАЙТЕ ЧАСТОГО</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ПРОСМОТРА</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ТЕЛЕПРОГРАММ</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ОСОБЕННО</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ВЗРОСЛОГО</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СОДЕРЖАНИЯ</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ИГРАЙТЕ</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ВМЕСТЕ </a:t>
            </a:r>
            <a:r>
              <a:rPr lang="ru-RU" sz="1800" dirty="0">
                <a:latin typeface="Times New Roman" pitchFamily="18" charset="0"/>
                <a:cs typeface="Times New Roman" pitchFamily="18" charset="0"/>
              </a:rPr>
              <a:t>С РЕБЕНКОМ, </a:t>
            </a:r>
            <a:r>
              <a:rPr lang="ru-RU" sz="1800" dirty="0" smtClean="0">
                <a:latin typeface="Times New Roman" pitchFamily="18" charset="0"/>
                <a:cs typeface="Times New Roman" pitchFamily="18" charset="0"/>
              </a:rPr>
              <a:t>НАЛАЖИВАЙТЕ</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РЕЧЕВОЙ</a:t>
            </a:r>
            <a:r>
              <a:rPr lang="ru-RU" sz="1800" dirty="0">
                <a:latin typeface="Times New Roman" pitchFamily="18" charset="0"/>
                <a:cs typeface="Times New Roman" pitchFamily="18" charset="0"/>
              </a:rPr>
              <a:t>, ЭМОЦИОНАЛЬНЫЙ КОНТАКТ.</a:t>
            </a:r>
          </a:p>
        </p:txBody>
      </p:sp>
    </p:spTree>
    <p:extLst>
      <p:ext uri="{BB962C8B-B14F-4D97-AF65-F5344CB8AC3E}">
        <p14:creationId xmlns:p14="http://schemas.microsoft.com/office/powerpoint/2010/main" val="357458984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1124744"/>
            <a:ext cx="7056784" cy="1894362"/>
          </a:xfrm>
        </p:spPr>
        <p:txBody>
          <a:bodyPr>
            <a:normAutofit/>
          </a:bodyPr>
          <a:lstStyle/>
          <a:p>
            <a:r>
              <a:rPr lang="ru-RU" sz="4000" dirty="0" smtClean="0">
                <a:solidFill>
                  <a:srgbClr val="FF0000"/>
                </a:solidFill>
                <a:latin typeface="Times New Roman" pitchFamily="18" charset="0"/>
                <a:cs typeface="Times New Roman" pitchFamily="18" charset="0"/>
              </a:rPr>
              <a:t>СПАСИБО ЗА ВНИМАНИЕ!</a:t>
            </a:r>
            <a:endParaRPr lang="ru-RU" sz="4000" dirty="0">
              <a:solidFill>
                <a:srgbClr val="FF0000"/>
              </a:solidFill>
              <a:latin typeface="Times New Roman" pitchFamily="18" charset="0"/>
              <a:cs typeface="Times New Roman" pitchFamily="18" charset="0"/>
            </a:endParaRPr>
          </a:p>
        </p:txBody>
      </p:sp>
      <p:pic>
        <p:nvPicPr>
          <p:cNvPr id="9218" name="Picture 2" descr="C:\Users\Алена\Desktop\solnyishko-kartinki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284984"/>
            <a:ext cx="2408784" cy="240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12014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8888" y="404664"/>
            <a:ext cx="7467600" cy="4332419"/>
          </a:xfrm>
        </p:spPr>
        <p:txBody>
          <a:bodyPr>
            <a:normAutofit fontScale="90000"/>
          </a:bodyPr>
          <a:lstStyle/>
          <a:p>
            <a:r>
              <a:rPr lang="ru-RU" sz="3100" b="1" dirty="0" smtClean="0">
                <a:latin typeface="Times New Roman" pitchFamily="18" charset="0"/>
                <a:cs typeface="Times New Roman" pitchFamily="18" charset="0"/>
              </a:rPr>
              <a:t>Наша </a:t>
            </a:r>
            <a:r>
              <a:rPr lang="ru-RU" sz="3100" b="1" dirty="0">
                <a:latin typeface="Times New Roman" pitchFamily="18" charset="0"/>
                <a:cs typeface="Times New Roman" pitchFamily="18" charset="0"/>
              </a:rPr>
              <a:t>группа называется «группой </a:t>
            </a:r>
            <a:r>
              <a:rPr lang="ru-RU" sz="3100" b="1" dirty="0" smtClean="0">
                <a:latin typeface="Times New Roman" pitchFamily="18" charset="0"/>
                <a:cs typeface="Times New Roman" pitchFamily="18" charset="0"/>
              </a:rPr>
              <a:t>компенсирующей направленности</a:t>
            </a:r>
            <a:r>
              <a:rPr lang="ru-RU" sz="3100" b="1" dirty="0">
                <a:latin typeface="Times New Roman" pitchFamily="18" charset="0"/>
                <a:cs typeface="Times New Roman" pitchFamily="18" charset="0"/>
              </a:rPr>
              <a:t>», так как основное её назначение </a:t>
            </a:r>
            <a:r>
              <a:rPr lang="ru-RU" sz="3100" b="1" dirty="0" smtClean="0">
                <a:latin typeface="Times New Roman" pitchFamily="18" charset="0"/>
                <a:cs typeface="Times New Roman" pitchFamily="18" charset="0"/>
              </a:rPr>
              <a:t>- коррекция </a:t>
            </a:r>
            <a:r>
              <a:rPr lang="ru-RU" sz="3100" b="1" dirty="0">
                <a:latin typeface="Times New Roman" pitchFamily="18" charset="0"/>
                <a:cs typeface="Times New Roman" pitchFamily="18" charset="0"/>
              </a:rPr>
              <a:t>речевых нарушений у детей.</a:t>
            </a:r>
            <a:br>
              <a:rPr lang="ru-RU" sz="3100" b="1" dirty="0">
                <a:latin typeface="Times New Roman" pitchFamily="18" charset="0"/>
                <a:cs typeface="Times New Roman" pitchFamily="18" charset="0"/>
              </a:rPr>
            </a:br>
            <a:r>
              <a:rPr lang="ru-RU" sz="3100" b="1" dirty="0">
                <a:latin typeface="Times New Roman" pitchFamily="18" charset="0"/>
                <a:cs typeface="Times New Roman" pitchFamily="18" charset="0"/>
              </a:rPr>
              <a:t>Нашу группу посещают дети, у которых</a:t>
            </a:r>
            <a:br>
              <a:rPr lang="ru-RU" sz="3100" b="1" dirty="0">
                <a:latin typeface="Times New Roman" pitchFamily="18" charset="0"/>
                <a:cs typeface="Times New Roman" pitchFamily="18" charset="0"/>
              </a:rPr>
            </a:br>
            <a:r>
              <a:rPr lang="ru-RU" sz="3100" b="1" dirty="0">
                <a:latin typeface="Times New Roman" pitchFamily="18" charset="0"/>
                <a:cs typeface="Times New Roman" pitchFamily="18" charset="0"/>
              </a:rPr>
              <a:t>нарушены, отстают от нормы </a:t>
            </a:r>
            <a:r>
              <a:rPr lang="ru-RU" sz="3100" b="1" dirty="0" smtClean="0">
                <a:latin typeface="Times New Roman" pitchFamily="18" charset="0"/>
                <a:cs typeface="Times New Roman" pitchFamily="18" charset="0"/>
              </a:rPr>
              <a:t>все стороны речевой системы</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звукопроизносительная</a:t>
            </a:r>
            <a:r>
              <a:rPr lang="ru-RU" sz="3100" b="1" dirty="0">
                <a:latin typeface="Times New Roman" pitchFamily="18" charset="0"/>
                <a:cs typeface="Times New Roman" pitchFamily="18" charset="0"/>
              </a:rPr>
              <a:t>, лексическая,</a:t>
            </a:r>
            <a:br>
              <a:rPr lang="ru-RU" sz="3100" b="1" dirty="0">
                <a:latin typeface="Times New Roman" pitchFamily="18" charset="0"/>
                <a:cs typeface="Times New Roman" pitchFamily="18" charset="0"/>
              </a:rPr>
            </a:br>
            <a:r>
              <a:rPr lang="ru-RU" sz="3100" b="1" dirty="0" err="1" smtClean="0">
                <a:latin typeface="Times New Roman" pitchFamily="18" charset="0"/>
                <a:cs typeface="Times New Roman" pitchFamily="18" charset="0"/>
              </a:rPr>
              <a:t>грамматическая</a:t>
            </a:r>
            <a:r>
              <a:rPr lang="ru-RU" b="1" dirty="0" err="1" smtClean="0">
                <a:latin typeface="Times New Roman" pitchFamily="18" charset="0"/>
                <a:cs typeface="Times New Roman" pitchFamily="18" charset="0"/>
              </a:rPr>
              <a:t>,связная</a:t>
            </a:r>
            <a:r>
              <a:rPr lang="ru-RU" b="1" dirty="0" smtClean="0">
                <a:latin typeface="Times New Roman" pitchFamily="18" charset="0"/>
                <a:cs typeface="Times New Roman" pitchFamily="18" charset="0"/>
              </a:rPr>
              <a:t> речь.</a:t>
            </a:r>
            <a:endParaRPr lang="ru-RU" b="1" dirty="0">
              <a:latin typeface="Times New Roman" pitchFamily="18" charset="0"/>
              <a:cs typeface="Times New Roman" pitchFamily="18" charset="0"/>
            </a:endParaRPr>
          </a:p>
        </p:txBody>
      </p:sp>
      <p:pic>
        <p:nvPicPr>
          <p:cNvPr id="5122" name="Picture 2" descr="C:\Users\Алена\Desktop\Всё для логопеда и родителей\детские картинки\0_833e9_d1cacb4b_orig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8" y="5397462"/>
            <a:ext cx="7128792" cy="143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298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572" y="476672"/>
            <a:ext cx="7467600" cy="5386610"/>
          </a:xfrm>
        </p:spPr>
        <p:txBody>
          <a:bodyPr>
            <a:normAutofit fontScale="90000"/>
          </a:bodyPr>
          <a:lstStyle/>
          <a:p>
            <a:r>
              <a:rPr lang="ru-RU" sz="1800" b="1" dirty="0">
                <a:latin typeface="Times New Roman" pitchFamily="18" charset="0"/>
                <a:cs typeface="Times New Roman" pitchFamily="18" charset="0"/>
              </a:rPr>
              <a:t>В ЛОГОПЕДИЧЕСКИХ ГРУППАХ </a:t>
            </a:r>
            <a:r>
              <a:rPr lang="ru-RU" sz="1800" b="1" dirty="0" smtClean="0">
                <a:latin typeface="Times New Roman" pitchFamily="18" charset="0"/>
                <a:cs typeface="Times New Roman" pitchFamily="18" charset="0"/>
              </a:rPr>
              <a:t>ПРОВОДИТСЯ СПЕЦИАЛИЗИРОВАННАЯ </a:t>
            </a:r>
            <a:r>
              <a:rPr lang="ru-RU" sz="1800" b="1" dirty="0">
                <a:latin typeface="Times New Roman" pitchFamily="18" charset="0"/>
                <a:cs typeface="Times New Roman" pitchFamily="18" charset="0"/>
              </a:rPr>
              <a:t>РАБОТА С ДЕТЬМИ ПО СЛЕДУЮЩИМ</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НАПРАВЛЕНИЯМ:</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ФОРМИРОВАНИЕ ПРАВИЛЬНОГО ЗВУКОПРОИЗНОШЕНИЯ;</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РАЗВИТИЕ АРТИКУЛЯЦИОННЫХ ДВИЖЕНИЙ;</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СОВЕРШЕНСТВОВАНИЕ ФОНЕМАТИЧЕСКИХ ПРОЦЕССОВ, Т.Е.</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УМЕНИЯ РАЗЛИЧАТЬ НА СЛУХ ЗВУКИ РЕЧИ, СЛОГИ, СЛОВА </a:t>
            </a:r>
            <a:r>
              <a:rPr lang="ru-RU" sz="1800" b="1" dirty="0" smtClean="0">
                <a:latin typeface="Times New Roman" pitchFamily="18" charset="0"/>
                <a:cs typeface="Times New Roman" pitchFamily="18" charset="0"/>
              </a:rPr>
              <a:t>В РЕЧИ, СХОЖИЕ </a:t>
            </a:r>
            <a:r>
              <a:rPr lang="ru-RU" sz="1800" b="1" dirty="0">
                <a:latin typeface="Times New Roman" pitchFamily="18" charset="0"/>
                <a:cs typeface="Times New Roman" pitchFamily="18" charset="0"/>
              </a:rPr>
              <a:t>ПО ЗВУЧАНИЮ, АРТИКУЛЯЦИИ;</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СОВЕРШЕНСТВОВАНИЕ ГРАММАТИЧЕСКОГО СТРОЯ РЕЧИ;</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ОБОГАЩЕНИЕ, АКТИВИЗАЦИЯ СЛОВАРНОГО ЗАПАСА РЕЧИ;</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РАЗВИТИЕ МЕЛКОЙ МОТОРИКИ РУК ; ПОДГОТОВКА РУКИ К</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ПИСЬМУ;</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РАЗВИТИЕ СВЯЗНОЙ РЕЧИ, ПОДРАЗУМЕВАЮЩЕЕ </a:t>
            </a:r>
            <a:r>
              <a:rPr lang="ru-RU" sz="1800" b="1" dirty="0" smtClean="0">
                <a:latin typeface="Times New Roman" pitchFamily="18" charset="0"/>
                <a:cs typeface="Times New Roman" pitchFamily="18" charset="0"/>
              </a:rPr>
              <a:t>УМЕНИЕ СОСТАВЛЯТЬ </a:t>
            </a:r>
            <a:r>
              <a:rPr lang="ru-RU" sz="1800" b="1" dirty="0">
                <a:latin typeface="Times New Roman" pitchFamily="18" charset="0"/>
                <a:cs typeface="Times New Roman" pitchFamily="18" charset="0"/>
              </a:rPr>
              <a:t>РАССКАЗЫ, ПЕРЕСКАЗЫВАТЬ </a:t>
            </a:r>
            <a:r>
              <a:rPr lang="ru-RU" sz="1800" b="1" dirty="0" smtClean="0">
                <a:latin typeface="Times New Roman" pitchFamily="18" charset="0"/>
                <a:cs typeface="Times New Roman" pitchFamily="18" charset="0"/>
              </a:rPr>
              <a:t>ТЕКСТЫ, РАССКАЗЫВАТЬ </a:t>
            </a:r>
            <a:r>
              <a:rPr lang="ru-RU" sz="1800" b="1" dirty="0">
                <a:latin typeface="Times New Roman" pitchFamily="18" charset="0"/>
                <a:cs typeface="Times New Roman" pitchFamily="18" charset="0"/>
              </a:rPr>
              <a:t>СТИХОТВОРЕНИЯ, ЗАГАДКИ, ПОСЛОВИЦЫ;</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СОВЕРШЕНСТВОВАНИЕ ПРОСОДИЧЕСКОЙ СТОРОНЫ </a:t>
            </a:r>
            <a:r>
              <a:rPr lang="ru-RU" sz="1800" b="1" dirty="0" smtClean="0">
                <a:latin typeface="Times New Roman" pitchFamily="18" charset="0"/>
                <a:cs typeface="Times New Roman" pitchFamily="18" charset="0"/>
              </a:rPr>
              <a:t>РЕЧИ, ВКЛЮЧАЮЩЕЕ </a:t>
            </a:r>
            <a:r>
              <a:rPr lang="ru-RU" sz="1800" b="1" dirty="0">
                <a:latin typeface="Times New Roman" pitchFamily="18" charset="0"/>
                <a:cs typeface="Times New Roman" pitchFamily="18" charset="0"/>
              </a:rPr>
              <a:t>ВЫРАБОТКУ ДИКЦИИ, ВЫРАЗИТЕЛЬНОСТИ </a:t>
            </a:r>
            <a:r>
              <a:rPr lang="ru-RU" sz="1800" b="1" dirty="0" smtClean="0">
                <a:latin typeface="Times New Roman" pitchFamily="18" charset="0"/>
                <a:cs typeface="Times New Roman" pitchFamily="18" charset="0"/>
              </a:rPr>
              <a:t>РЕЧИ, ПРАВИЛЬНОГО </a:t>
            </a:r>
            <a:r>
              <a:rPr lang="ru-RU" sz="1800" b="1" dirty="0">
                <a:latin typeface="Times New Roman" pitchFamily="18" charset="0"/>
                <a:cs typeface="Times New Roman" pitchFamily="18" charset="0"/>
              </a:rPr>
              <a:t>ДЫХАНИЯ, РАБОТУ НАД </a:t>
            </a:r>
            <a:r>
              <a:rPr lang="ru-RU" sz="1800" b="1" dirty="0" smtClean="0">
                <a:latin typeface="Times New Roman" pitchFamily="18" charset="0"/>
                <a:cs typeface="Times New Roman" pitchFamily="18" charset="0"/>
              </a:rPr>
              <a:t>ПРАВИЛЬНЫМ УДАРЕНИЕМ</a:t>
            </a:r>
            <a:r>
              <a:rPr lang="ru-RU" sz="1800" b="1" dirty="0">
                <a:latin typeface="Times New Roman" pitchFamily="18" charset="0"/>
                <a:cs typeface="Times New Roman" pitchFamily="18" charset="0"/>
              </a:rPr>
              <a:t>, ТЕМПОМ РЕЧИ.</a:t>
            </a:r>
          </a:p>
        </p:txBody>
      </p:sp>
      <p:pic>
        <p:nvPicPr>
          <p:cNvPr id="10242" name="Picture 2" descr="C:\Users\Алена\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936104" cy="97198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Алена\Desktop\fl3vmis-0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704702"/>
            <a:ext cx="936104" cy="94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762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268760"/>
            <a:ext cx="6624736" cy="2592288"/>
          </a:xfrm>
        </p:spPr>
        <p:txBody>
          <a:bodyPr>
            <a:noAutofit/>
          </a:bodyPr>
          <a:lstStyle/>
          <a:p>
            <a:r>
              <a:rPr lang="ru-RU" sz="2000" dirty="0">
                <a:latin typeface="Times New Roman" pitchFamily="18" charset="0"/>
                <a:cs typeface="Times New Roman" pitchFamily="18" charset="0"/>
              </a:rPr>
              <a:t>ВСЯ ПЕРЕЧИСЛЕННАЯ РАБОТА ПРОВОДИТСЯ В</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ЛОГОПЕДИЧЕСКИХ ГРУППАХ В </a:t>
            </a:r>
            <a:r>
              <a:rPr lang="ru-RU" sz="2000" dirty="0" smtClean="0">
                <a:latin typeface="Times New Roman" pitchFamily="18" charset="0"/>
                <a:cs typeface="Times New Roman" pitchFamily="18" charset="0"/>
              </a:rPr>
              <a:t>ФОРМЕ ЗАНЯТИЙ </a:t>
            </a:r>
            <a:r>
              <a:rPr lang="ru-RU" sz="2000" dirty="0">
                <a:latin typeface="Times New Roman" pitchFamily="18" charset="0"/>
                <a:cs typeface="Times New Roman" pitchFamily="18" charset="0"/>
              </a:rPr>
              <a:t>СО </a:t>
            </a:r>
            <a:r>
              <a:rPr lang="ru-RU" sz="2000" dirty="0" smtClean="0">
                <a:latin typeface="Times New Roman" pitchFamily="18" charset="0"/>
                <a:cs typeface="Times New Roman" pitchFamily="18" charset="0"/>
              </a:rPr>
              <a:t>ВСЕМИ ДЕТЬМИ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НА ИНДИВИДУАЛЬНЫХ</a:t>
            </a:r>
            <a:r>
              <a:rPr lang="ru-RU" sz="2000" dirty="0">
                <a:latin typeface="Times New Roman" pitchFamily="18" charset="0"/>
                <a:cs typeface="Times New Roman" pitchFamily="18" charset="0"/>
              </a:rPr>
              <a:t>, ПОДГРУППОВЫХ </a:t>
            </a:r>
            <a:r>
              <a:rPr lang="ru-RU" sz="2000" dirty="0" smtClean="0">
                <a:latin typeface="Times New Roman" pitchFamily="18" charset="0"/>
                <a:cs typeface="Times New Roman" pitchFamily="18" charset="0"/>
              </a:rPr>
              <a:t>И ФРОНТАЛЬНЫХ </a:t>
            </a:r>
            <a:r>
              <a:rPr lang="ru-RU" sz="2000" dirty="0">
                <a:latin typeface="Times New Roman" pitchFamily="18" charset="0"/>
                <a:cs typeface="Times New Roman" pitchFamily="18" charset="0"/>
              </a:rPr>
              <a:t>ЗАНЯТИЯХ. КРОМЕ </a:t>
            </a:r>
            <a:r>
              <a:rPr lang="ru-RU" sz="2000" dirty="0" smtClean="0">
                <a:latin typeface="Times New Roman" pitchFamily="18" charset="0"/>
                <a:cs typeface="Times New Roman" pitchFamily="18" charset="0"/>
              </a:rPr>
              <a:t>ТОГО, ВОСПИТАТЕЛИ </a:t>
            </a:r>
            <a:r>
              <a:rPr lang="ru-RU" sz="2000" dirty="0">
                <a:latin typeface="Times New Roman" pitchFamily="18" charset="0"/>
                <a:cs typeface="Times New Roman" pitchFamily="18" charset="0"/>
              </a:rPr>
              <a:t>РАБОТАЮТ НАД РАЗВИТИЕМ РЕЧИ </a:t>
            </a:r>
            <a:r>
              <a:rPr lang="ru-RU" sz="2000" dirty="0" smtClean="0">
                <a:latin typeface="Times New Roman" pitchFamily="18" charset="0"/>
                <a:cs typeface="Times New Roman" pitchFamily="18" charset="0"/>
              </a:rPr>
              <a:t>ЕЖЕДНЕВНО, ИСПОЛЬЗУЯ </a:t>
            </a:r>
            <a:r>
              <a:rPr lang="ru-RU" sz="2000" dirty="0">
                <a:latin typeface="Times New Roman" pitchFamily="18" charset="0"/>
                <a:cs typeface="Times New Roman" pitchFamily="18" charset="0"/>
              </a:rPr>
              <a:t>РЕЖИМНЫЕ МОМЕНТЫ, ПРОГУЛКИ, СВОБОДНУЮ</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ДЕЯТЕЛЬНОСТЬ </a:t>
            </a:r>
            <a:r>
              <a:rPr lang="ru-RU" sz="2000" dirty="0">
                <a:latin typeface="Times New Roman" pitchFamily="18" charset="0"/>
                <a:cs typeface="Times New Roman" pitchFamily="18" charset="0"/>
              </a:rPr>
              <a:t>ДЕТЕЙ И ПОВСЕДНЕВНОЕ ОБЩЕНИЕ С НИМИ.</a:t>
            </a:r>
          </a:p>
        </p:txBody>
      </p:sp>
      <p:pic>
        <p:nvPicPr>
          <p:cNvPr id="6147" name="Picture 3" descr="C:\Users\Алена\Desktop\Всё для логопеда и родителей\детские картинки\6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05064"/>
            <a:ext cx="4752528" cy="270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586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1340768"/>
            <a:ext cx="6172200" cy="1894362"/>
          </a:xfrm>
        </p:spPr>
        <p:txBody>
          <a:bodyPr>
            <a:noAutofit/>
          </a:bodyPr>
          <a:lstStyle/>
          <a:p>
            <a:r>
              <a:rPr lang="ru-RU" sz="1800" dirty="0">
                <a:solidFill>
                  <a:srgbClr val="FF0000"/>
                </a:solidFill>
                <a:latin typeface="Times New Roman" pitchFamily="18" charset="0"/>
                <a:cs typeface="Times New Roman" pitchFamily="18" charset="0"/>
              </a:rPr>
              <a:t>ИНДИВИДУАЛЬНЫЕ ЛОГОПЕДИЧЕСКИЕ ЗАНЯТИЯ</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ПРОВОДЯТСЯ С КАЖДЫМ РЕБЕНКОМ ОТДЕЛЬНО.</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ЭТИ ЗАНЯТИЯ ПОЗВОЛЯЮТ СОВЕРШЕНСТВОВАТЬ</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ЗВУКОПРОИЗНОШЕНИЕ, </a:t>
            </a:r>
            <a:r>
              <a:rPr lang="ru-RU" sz="1800" dirty="0" smtClean="0">
                <a:latin typeface="Times New Roman" pitchFamily="18" charset="0"/>
                <a:cs typeface="Times New Roman" pitchFamily="18" charset="0"/>
              </a:rPr>
              <a:t>РАЗВИВАТЬ АРТИКУЛЯЦИЮ</a:t>
            </a:r>
            <a:r>
              <a:rPr lang="ru-RU" sz="1800" dirty="0">
                <a:latin typeface="Times New Roman" pitchFamily="18" charset="0"/>
                <a:cs typeface="Times New Roman" pitchFamily="18" charset="0"/>
              </a:rPr>
              <a:t>, МЕЛКУЮ </a:t>
            </a:r>
            <a:r>
              <a:rPr lang="ru-RU" sz="1800" dirty="0" smtClean="0">
                <a:latin typeface="Times New Roman" pitchFamily="18" charset="0"/>
                <a:cs typeface="Times New Roman" pitchFamily="18" charset="0"/>
              </a:rPr>
              <a:t>МОТОРИКУ, ОБОГАЩАЮТ </a:t>
            </a:r>
            <a:r>
              <a:rPr lang="ru-RU" sz="1800" dirty="0">
                <a:latin typeface="Times New Roman" pitchFamily="18" charset="0"/>
                <a:cs typeface="Times New Roman" pitchFamily="18" charset="0"/>
              </a:rPr>
              <a:t>СЛОВАРНЫЙ ЗАПАС.</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ЧАСТОТА ПРОВЕДЕНИЯ ИНДИВИДУАЛЬНЫХ</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ЗАНЯТИЙ ЗАВИСИТ ОТ СТЕПЕНИ </a:t>
            </a:r>
            <a:r>
              <a:rPr lang="ru-RU" sz="1800" dirty="0" smtClean="0">
                <a:latin typeface="Times New Roman" pitchFamily="18" charset="0"/>
                <a:cs typeface="Times New Roman" pitchFamily="18" charset="0"/>
              </a:rPr>
              <a:t>ТЯЖЕСТИ РЕЧЕВОГО </a:t>
            </a:r>
            <a:r>
              <a:rPr lang="ru-RU" sz="1800" dirty="0">
                <a:latin typeface="Times New Roman" pitchFamily="18" charset="0"/>
                <a:cs typeface="Times New Roman" pitchFamily="18" charset="0"/>
              </a:rPr>
              <a:t>НАРУШЕНИЯ ВАШЕГО РЕБЕНКА.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ЗАНЯТИЯ НЕ ЯВЛЯЮТСЯ ПРОДОЛЖИТЕЛЬНЫМИ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10-15 </a:t>
            </a:r>
            <a:r>
              <a:rPr lang="ru-RU" sz="1800" dirty="0">
                <a:latin typeface="Times New Roman" pitchFamily="18" charset="0"/>
                <a:cs typeface="Times New Roman" pitchFamily="18" charset="0"/>
              </a:rPr>
              <a:t>МИНУТ</a:t>
            </a:r>
          </a:p>
        </p:txBody>
      </p:sp>
      <p:pic>
        <p:nvPicPr>
          <p:cNvPr id="1026" name="Picture 2" descr="C:\Users\Алена\Desktop\тетрадь взаимодействия с воспитателями\IMG_20171016_1143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082" y="3212976"/>
            <a:ext cx="338437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608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5101" y="620688"/>
            <a:ext cx="6565171" cy="3456384"/>
          </a:xfrm>
        </p:spPr>
        <p:txBody>
          <a:bodyPr>
            <a:noAutofit/>
          </a:bodyPr>
          <a:lstStyle/>
          <a:p>
            <a:pPr marL="0" indent="0">
              <a:buNone/>
            </a:pPr>
            <a:r>
              <a:rPr lang="ru-RU" sz="2000" b="1" dirty="0" smtClean="0">
                <a:solidFill>
                  <a:srgbClr val="FF0000"/>
                </a:solidFill>
                <a:latin typeface="Times New Roman" pitchFamily="18" charset="0"/>
                <a:cs typeface="Times New Roman" pitchFamily="18" charset="0"/>
              </a:rPr>
              <a:t>ПОДГРУППОВЫЕ ЛОГОПЕДИЧЕСКИЕ ЗАНЯТИЯ </a:t>
            </a:r>
            <a:r>
              <a:rPr lang="ru-RU" sz="2000" b="1" dirty="0" smtClean="0">
                <a:latin typeface="Times New Roman" pitchFamily="18" charset="0"/>
                <a:cs typeface="Times New Roman" pitchFamily="18" charset="0"/>
              </a:rPr>
              <a:t>ПРОВОДЯТСЯ С НЕБОЛЬШОЙ ПОДГРУППОЙ ДЕТЕЙ, ПРИМЕРНО ОДНОГО </a:t>
            </a:r>
            <a:r>
              <a:rPr lang="ru-RU" sz="2000" b="1" dirty="0">
                <a:latin typeface="Times New Roman" pitchFamily="18" charset="0"/>
                <a:cs typeface="Times New Roman" pitchFamily="18" charset="0"/>
              </a:rPr>
              <a:t>ВОЗРАСТА. </a:t>
            </a:r>
            <a:r>
              <a:rPr lang="ru-RU" sz="2000" b="1" dirty="0" smtClean="0">
                <a:latin typeface="Times New Roman" pitchFamily="18" charset="0"/>
                <a:cs typeface="Times New Roman" pitchFamily="18" charset="0"/>
              </a:rPr>
              <a:t>ПРИ ЭТОМ </a:t>
            </a:r>
            <a:r>
              <a:rPr lang="ru-RU" sz="2000" b="1" dirty="0">
                <a:latin typeface="Times New Roman" pitchFamily="18" charset="0"/>
                <a:cs typeface="Times New Roman" pitchFamily="18" charset="0"/>
              </a:rPr>
              <a:t>ДЕТИ ИМЕЮТ </a:t>
            </a:r>
            <a:r>
              <a:rPr lang="ru-RU" sz="2000" b="1" dirty="0" smtClean="0">
                <a:latin typeface="Times New Roman" pitchFamily="18" charset="0"/>
                <a:cs typeface="Times New Roman" pitchFamily="18" charset="0"/>
              </a:rPr>
              <a:t>СХОДНЫЕ НАРУШЕНИЯ </a:t>
            </a:r>
            <a:r>
              <a:rPr lang="ru-RU" sz="2000" b="1" dirty="0">
                <a:latin typeface="Times New Roman" pitchFamily="18" charset="0"/>
                <a:cs typeface="Times New Roman" pitchFamily="18" charset="0"/>
              </a:rPr>
              <a:t>В РЕЧИ ЛИБО </a:t>
            </a:r>
            <a:r>
              <a:rPr lang="ru-RU" sz="2000" b="1" dirty="0" smtClean="0">
                <a:latin typeface="Times New Roman" pitchFamily="18" charset="0"/>
                <a:cs typeface="Times New Roman" pitchFamily="18" charset="0"/>
              </a:rPr>
              <a:t>В ЗВУКОПРОИЗНОШЕНИИ</a:t>
            </a:r>
            <a:r>
              <a:rPr lang="ru-RU" sz="2000" b="1" dirty="0">
                <a:latin typeface="Times New Roman" pitchFamily="18" charset="0"/>
                <a:cs typeface="Times New Roman" pitchFamily="18" charset="0"/>
              </a:rPr>
              <a:t>. ВО </a:t>
            </a:r>
            <a:r>
              <a:rPr lang="ru-RU" sz="2000" b="1" dirty="0" smtClean="0">
                <a:latin typeface="Times New Roman" pitchFamily="18" charset="0"/>
                <a:cs typeface="Times New Roman" pitchFamily="18" charset="0"/>
              </a:rPr>
              <a:t>ВРЕМЯ ПОДГРУППОВЫХ </a:t>
            </a:r>
            <a:r>
              <a:rPr lang="ru-RU" sz="2000" b="1" dirty="0">
                <a:latin typeface="Times New Roman" pitchFamily="18" charset="0"/>
                <a:cs typeface="Times New Roman" pitchFamily="18" charset="0"/>
              </a:rPr>
              <a:t>ЗАНЯТИЙ </a:t>
            </a:r>
            <a:r>
              <a:rPr lang="ru-RU" sz="2000" b="1" dirty="0" smtClean="0">
                <a:latin typeface="Times New Roman" pitchFamily="18" charset="0"/>
                <a:cs typeface="Times New Roman" pitchFamily="18" charset="0"/>
              </a:rPr>
              <a:t>ЛОГОПЕД ПРОВОДИТ </a:t>
            </a:r>
            <a:r>
              <a:rPr lang="ru-RU" sz="2000" b="1" dirty="0">
                <a:latin typeface="Times New Roman" pitchFamily="18" charset="0"/>
                <a:cs typeface="Times New Roman" pitchFamily="18" charset="0"/>
              </a:rPr>
              <a:t>РАЗЛИЧНЫЕ ИГРЫ </a:t>
            </a:r>
            <a:r>
              <a:rPr lang="ru-RU" sz="2000" b="1" dirty="0" smtClean="0">
                <a:latin typeface="Times New Roman" pitchFamily="18" charset="0"/>
                <a:cs typeface="Times New Roman" pitchFamily="18" charset="0"/>
              </a:rPr>
              <a:t>И УПРАЖНЕНИЯ, НАПРАВЛЕННЫЕ НА ПОСТАНОВКУ ОТСУТСТВУЮЩИХ ЗВУКОВ</a:t>
            </a:r>
            <a:r>
              <a:rPr lang="ru-RU" sz="2000" b="1" dirty="0">
                <a:latin typeface="Times New Roman" pitchFamily="18" charset="0"/>
                <a:cs typeface="Times New Roman" pitchFamily="18" charset="0"/>
              </a:rPr>
              <a:t>.</a:t>
            </a:r>
          </a:p>
        </p:txBody>
      </p:sp>
      <p:pic>
        <p:nvPicPr>
          <p:cNvPr id="2050" name="Picture 2" descr="C:\Users\Алена\Desktop\QPIYhccTBv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39" y="3569104"/>
            <a:ext cx="3793889" cy="31751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лена\Desktop\imag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686789"/>
            <a:ext cx="1666875" cy="2068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лена\Desktop\where19-4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48341"/>
            <a:ext cx="17145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7106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8432" y="260648"/>
            <a:ext cx="7467600" cy="2362274"/>
          </a:xfrm>
        </p:spPr>
        <p:txBody>
          <a:bodyPr>
            <a:normAutofit/>
          </a:bodyPr>
          <a:lstStyle/>
          <a:p>
            <a:r>
              <a:rPr lang="ru-RU" sz="2400" b="1" dirty="0" smtClean="0">
                <a:solidFill>
                  <a:srgbClr val="FF0000"/>
                </a:solidFill>
                <a:latin typeface="Times New Roman" pitchFamily="18" charset="0"/>
                <a:cs typeface="Times New Roman" pitchFamily="18" charset="0"/>
              </a:rPr>
              <a:t>ФРОНТАЛЬНЫЕ ЛОГОПЕДИЧЕСКИЕ ЗАНЯТИЯ </a:t>
            </a:r>
            <a:r>
              <a:rPr lang="ru-RU" sz="2400" b="1" dirty="0" smtClean="0">
                <a:latin typeface="Times New Roman" pitchFamily="18" charset="0"/>
                <a:cs typeface="Times New Roman" pitchFamily="18" charset="0"/>
              </a:rPr>
              <a:t>ХАРАКТЕРИЗУЮТСЯ </a:t>
            </a:r>
            <a:r>
              <a:rPr lang="ru-RU" sz="2400" b="1" dirty="0">
                <a:latin typeface="Times New Roman" pitchFamily="18" charset="0"/>
                <a:cs typeface="Times New Roman" pitchFamily="18" charset="0"/>
              </a:rPr>
              <a:t>ТЕМ, ЧТО </a:t>
            </a:r>
            <a:r>
              <a:rPr lang="ru-RU" sz="2400" b="1" dirty="0" smtClean="0">
                <a:latin typeface="Times New Roman" pitchFamily="18" charset="0"/>
                <a:cs typeface="Times New Roman" pitchFamily="18" charset="0"/>
              </a:rPr>
              <a:t>ОНИ ПРОВОДЯТСЯ СО </a:t>
            </a:r>
            <a:r>
              <a:rPr lang="ru-RU" sz="2400" b="1" dirty="0">
                <a:latin typeface="Times New Roman" pitchFamily="18" charset="0"/>
                <a:cs typeface="Times New Roman" pitchFamily="18" charset="0"/>
              </a:rPr>
              <a:t>ВСЕМИ </a:t>
            </a:r>
            <a:r>
              <a:rPr lang="ru-RU" sz="2400" b="1" dirty="0" smtClean="0">
                <a:latin typeface="Times New Roman" pitchFamily="18" charset="0"/>
                <a:cs typeface="Times New Roman" pitchFamily="18" charset="0"/>
              </a:rPr>
              <a:t>ДЕТЬМИ </a:t>
            </a:r>
            <a:r>
              <a:rPr lang="ru-RU" sz="2400" b="1" dirty="0">
                <a:latin typeface="Times New Roman" pitchFamily="18" charset="0"/>
                <a:cs typeface="Times New Roman" pitchFamily="18" charset="0"/>
              </a:rPr>
              <a:t>ГРУППЫ. ПРИ ЭТОМ ДЕТИ НА </a:t>
            </a:r>
            <a:r>
              <a:rPr lang="ru-RU" sz="2400" b="1" dirty="0" smtClean="0">
                <a:latin typeface="Times New Roman" pitchFamily="18" charset="0"/>
                <a:cs typeface="Times New Roman" pitchFamily="18" charset="0"/>
              </a:rPr>
              <a:t>ФРОНТАЛЬНЫХ </a:t>
            </a:r>
            <a:r>
              <a:rPr lang="ru-RU" sz="2400" b="1" dirty="0">
                <a:latin typeface="Times New Roman" pitchFamily="18" charset="0"/>
                <a:cs typeface="Times New Roman" pitchFamily="18" charset="0"/>
              </a:rPr>
              <a:t>ЗАНЯТИЯХ ВЫПОЛНЯЮТ </a:t>
            </a:r>
            <a:r>
              <a:rPr lang="ru-RU" sz="2400" b="1" dirty="0" smtClean="0">
                <a:latin typeface="Times New Roman" pitchFamily="18" charset="0"/>
                <a:cs typeface="Times New Roman" pitchFamily="18" charset="0"/>
              </a:rPr>
              <a:t>ЗАДАНИЯ, ОДИНАКОВЫЕ </a:t>
            </a:r>
            <a:r>
              <a:rPr lang="ru-RU" sz="2400" b="1" dirty="0">
                <a:latin typeface="Times New Roman" pitchFamily="18" charset="0"/>
                <a:cs typeface="Times New Roman" pitchFamily="18" charset="0"/>
              </a:rPr>
              <a:t>ДЛЯ ВСЕХ.</a:t>
            </a:r>
          </a:p>
        </p:txBody>
      </p:sp>
      <p:pic>
        <p:nvPicPr>
          <p:cNvPr id="3074" name="Picture 2" descr="C:\Users\Алена\Desktop\тетрадь взаимодействия с воспитателями\IMG_20171009_0926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054955"/>
            <a:ext cx="2736304" cy="34536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лена\Desktop\тетрадь взаимодействия с воспитателями\IMG_20171009_101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523" y="3068603"/>
            <a:ext cx="2698613" cy="34536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Алена\Desktop\IMG_20171011_1035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054955"/>
            <a:ext cx="2664296" cy="345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85807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2852936"/>
            <a:ext cx="6624736" cy="1894362"/>
          </a:xfrm>
        </p:spPr>
        <p:txBody>
          <a:bodyPr>
            <a:noAutofit/>
          </a:bodyPr>
          <a:lstStyle/>
          <a:p>
            <a:r>
              <a:rPr lang="ru-RU" sz="2000" i="1" dirty="0" smtClean="0">
                <a:solidFill>
                  <a:schemeClr val="accent2"/>
                </a:solidFill>
                <a:latin typeface="Times New Roman" pitchFamily="18" charset="0"/>
                <a:cs typeface="Times New Roman" pitchFamily="18" charset="0"/>
              </a:rPr>
              <a:t>Какова же роль семьи, родителей в преодолении речевых</a:t>
            </a:r>
            <a:r>
              <a:rPr lang="en-US" sz="2000" i="1" dirty="0" smtClean="0">
                <a:solidFill>
                  <a:schemeClr val="accent2"/>
                </a:solidFill>
                <a:latin typeface="Times New Roman" pitchFamily="18" charset="0"/>
                <a:cs typeface="Times New Roman" pitchFamily="18" charset="0"/>
              </a:rPr>
              <a:t> </a:t>
            </a:r>
            <a:r>
              <a:rPr lang="ru-RU" sz="2000" i="1" dirty="0" smtClean="0">
                <a:solidFill>
                  <a:schemeClr val="accent2"/>
                </a:solidFill>
                <a:latin typeface="Times New Roman" pitchFamily="18" charset="0"/>
                <a:cs typeface="Times New Roman" pitchFamily="18" charset="0"/>
              </a:rPr>
              <a:t>нарушений у детей?</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Не надо думать, что речевые дефекты исчезнут сами собой со</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временем. Для их преодоления необходима систематическая,</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длительная коррекционная работа, в которой родителям</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отводится значительная роль, поскольку большее время ребенок</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проводит дома с близкими ему людьми.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правильное отношение к речевому нарушению у ребенка: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не ругать ребенка за неправильную речь;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ненавязчиво исправлять неправильное произношение;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не заострять внимание на запинках и повторах слогов и слов;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осуществлять позитивный настрой ребенка на занятия с</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педагогами.</a:t>
            </a:r>
            <a:endParaRPr lang="ru-RU" sz="1800" dirty="0">
              <a:latin typeface="Times New Roman" pitchFamily="18" charset="0"/>
              <a:cs typeface="Times New Roman" pitchFamily="18" charset="0"/>
            </a:endParaRPr>
          </a:p>
        </p:txBody>
      </p:sp>
      <p:pic>
        <p:nvPicPr>
          <p:cNvPr id="7171" name="Picture 3" descr="C:\Users\Алена\Desktop\Всё для логопеда и родителей\детские картинки\sem-y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5415" y="4509120"/>
            <a:ext cx="2880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0097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7216" y="2996952"/>
            <a:ext cx="7056784" cy="1894362"/>
          </a:xfrm>
        </p:spPr>
        <p:txBody>
          <a:bodyPr>
            <a:noAutofit/>
          </a:bodyPr>
          <a:lstStyle/>
          <a:p>
            <a:r>
              <a:rPr lang="ru-RU" sz="1400" dirty="0">
                <a:latin typeface="Times New Roman" pitchFamily="18" charset="0"/>
                <a:cs typeface="Times New Roman" pitchFamily="18" charset="0"/>
              </a:rPr>
              <a:t>КРОМЕ ТОГО, РОДИТЕЛИ САМИ ДОЛЖНЫ НАУЧИТЬСЯ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ВЫПОЛНЯТЬ И ПОКАЗЫВАТЬ РЕБЕНКУ ПРОСТЫЕ</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АРТИКУЛЯЦИОННЫЕ УПРАЖНЕНИЯ ДЛЯ ПОДГОТОВКИ</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РЕЧЕВОГО АППАРАТА К </a:t>
            </a:r>
            <a:r>
              <a:rPr lang="ru-RU" sz="1400" dirty="0" smtClean="0">
                <a:latin typeface="Times New Roman" pitchFamily="18" charset="0"/>
                <a:cs typeface="Times New Roman" pitchFamily="18" charset="0"/>
              </a:rPr>
              <a:t>ПРАВИЛЬНОМУ</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ЗВУКОПРОИЗНОШЕНИЮ</a:t>
            </a:r>
            <a:r>
              <a:rPr lang="ru-RU" sz="1400" dirty="0">
                <a:latin typeface="Times New Roman" pitchFamily="18" charset="0"/>
                <a:cs typeface="Times New Roman" pitchFamily="18" charset="0"/>
              </a:rPr>
              <a:t>.</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ОСОБОЕ ВНИМАНИЕ РОДИТЕЛИ </a:t>
            </a:r>
            <a:r>
              <a:rPr lang="ru-RU" sz="1400" dirty="0" smtClean="0">
                <a:latin typeface="Times New Roman" pitchFamily="18" charset="0"/>
                <a:cs typeface="Times New Roman" pitchFamily="18" charset="0"/>
              </a:rPr>
              <a:t>ДОЛЖНЫ</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УДЕЛЯТЬ </a:t>
            </a:r>
            <a:r>
              <a:rPr lang="ru-RU" sz="1400" dirty="0">
                <a:latin typeface="Times New Roman" pitchFamily="18" charset="0"/>
                <a:cs typeface="Times New Roman" pitchFamily="18" charset="0"/>
              </a:rPr>
              <a:t>ВЫПОЛНЕНИЮ ДОМАШНИХ ЗАДАНИЙ.</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СОВЕТЫ, </a:t>
            </a:r>
            <a:r>
              <a:rPr lang="ru-RU" sz="1400" dirty="0" smtClean="0">
                <a:latin typeface="Times New Roman" pitchFamily="18" charset="0"/>
                <a:cs typeface="Times New Roman" pitchFamily="18" charset="0"/>
              </a:rPr>
              <a:t>ЗАМЕЧАНИЯ</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 </a:t>
            </a:r>
            <a:r>
              <a:rPr lang="ru-RU" sz="1400" dirty="0">
                <a:latin typeface="Times New Roman" pitchFamily="18" charset="0"/>
                <a:cs typeface="Times New Roman" pitchFamily="18" charset="0"/>
              </a:rPr>
              <a:t>РЕКОМЕНДАЦИИ ЛОГОПЕД ЗАПИСЫВАЕТ В</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ИНДИВИДУАЛЬНОМ ПОРЯДКЕ.</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ОТМЕЧУ, ЧТО СУЩЕСТВУЮТ ОПРЕДЕЛЕННЫЕ ПРАВИЛА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РАБОТЫ В ДОМАШНИХ ТЕТРАДЯХ:</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ТЕТРАДИ ЗАБИРАЮТСЯ НА ВЫХОДНЫЕ, ВОЗВРАЩАЮТСЯ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В ПОНЕДЕЛЬНИК;</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ЗАДАНИЯ НА РАЗВИТИЕ МЕЛКОЙ МОТОРИКИ РУК</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(РИСОВАНИЕ, ШТРИХОВКА И ПР.) ВЫПОЛНЯЮТСЯ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КАРАНДАШАМИ;</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ВЕСЬ РЕЧЕВОЙ МАТЕРИАЛ ДОЛЖЕН БЫТЬ ОТРАБОТАН,</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Т.Е. РОДИТЕЛИ ДОЛЖНЫ ДОБИВАТЬСЯ ПРАВИЛЬНОГО И</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ЧЕТКОГО ВЫПОЛНЕНИЯ РЕБЕНКОМ ЗАДАНИЯ, ДАЖЕ</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ПУТЕМ ЗАУЧИВАНИЯ;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ЗАДАНИЯ ДОЛЖНЫ БЫТЬ ПРОЧИТАНЫ РЕБЕНКУ;</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ВСЕ ЗАДАНИЯ ВЫПОЛНЯЮТСЯ ДО КОНЦА.</a:t>
            </a:r>
          </a:p>
        </p:txBody>
      </p:sp>
      <p:pic>
        <p:nvPicPr>
          <p:cNvPr id="8194" name="Picture 2" descr="C:\Users\Алена\Desktop\Всё для логопеда и родителей\детские картинки\odn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31403"/>
            <a:ext cx="3024336" cy="205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92657"/>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126</TotalTime>
  <Words>139</Words>
  <Application>Microsoft Office PowerPoint</Application>
  <PresentationFormat>Экран (4:3)</PresentationFormat>
  <Paragraphs>11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«СПЕЦИФИКА ОБУЧЕНИЯ И ВОСПИТАНИЯ ДЕТЕЙ В ЛОГОПЕДИЧЕСКОЙ ГРУППЕ. РОЛЬ СЕМЬИ В ПРЕОДОЛЕНИИ ДЕФЕКТОВ РЕЧИ»</vt:lpstr>
      <vt:lpstr>Наша группа называется «группой компенсирующей направленности», так как основное её назначение - коррекция речевых нарушений у детей. Нашу группу посещают дети, у которых нарушены, отстают от нормы все стороны речевой системы: звукопроизносительная, лексическая, грамматическая,связная речь.</vt:lpstr>
      <vt:lpstr>В ЛОГОПЕДИЧЕСКИХ ГРУППАХ ПРОВОДИТСЯ СПЕЦИАЛИЗИРОВАННАЯ РАБОТА С ДЕТЬМИ ПО СЛЕДУЮЩИМ НАПРАВЛЕНИЯМ: - ФОРМИРОВАНИЕ ПРАВИЛЬНОГО ЗВУКОПРОИЗНОШЕНИЯ; - РАЗВИТИЕ АРТИКУЛЯЦИОННЫХ ДВИЖЕНИЙ; - СОВЕРШЕНСТВОВАНИЕ ФОНЕМАТИЧЕСКИХ ПРОЦЕССОВ, Т.Е. УМЕНИЯ РАЗЛИЧАТЬ НА СЛУХ ЗВУКИ РЕЧИ, СЛОГИ, СЛОВА В РЕЧИ, СХОЖИЕ ПО ЗВУЧАНИЮ, АРТИКУЛЯЦИИ; - СОВЕРШЕНСТВОВАНИЕ ГРАММАТИЧЕСКОГО СТРОЯ РЕЧИ; - ОБОГАЩЕНИЕ, АКТИВИЗАЦИЯ СЛОВАРНОГО ЗАПАСА РЕЧИ; - РАЗВИТИЕ МЕЛКОЙ МОТОРИКИ РУК ; ПОДГОТОВКА РУКИ К ПИСЬМУ; - РАЗВИТИЕ СВЯЗНОЙ РЕЧИ, ПОДРАЗУМЕВАЮЩЕЕ УМЕНИЕ СОСТАВЛЯТЬ РАССКАЗЫ, ПЕРЕСКАЗЫВАТЬ ТЕКСТЫ, РАССКАЗЫВАТЬ СТИХОТВОРЕНИЯ, ЗАГАДКИ, ПОСЛОВИЦЫ; - СОВЕРШЕНСТВОВАНИЕ ПРОСОДИЧЕСКОЙ СТОРОНЫ РЕЧИ, ВКЛЮЧАЮЩЕЕ ВЫРАБОТКУ ДИКЦИИ, ВЫРАЗИТЕЛЬНОСТИ РЕЧИ, ПРАВИЛЬНОГО ДЫХАНИЯ, РАБОТУ НАД ПРАВИЛЬНЫМ УДАРЕНИЕМ, ТЕМПОМ РЕЧИ.</vt:lpstr>
      <vt:lpstr>ВСЯ ПЕРЕЧИСЛЕННАЯ РАБОТА ПРОВОДИТСЯ В ЛОГОПЕДИЧЕСКИХ ГРУППАХ В ФОРМЕ ЗАНЯТИЙ СО ВСЕМИ ДЕТЬМИ, НА ИНДИВИДУАЛЬНЫХ, ПОДГРУППОВЫХ И ФРОНТАЛЬНЫХ ЗАНЯТИЯХ. КРОМЕ ТОГО, ВОСПИТАТЕЛИ РАБОТАЮТ НАД РАЗВИТИЕМ РЕЧИ ЕЖЕДНЕВНО, ИСПОЛЬЗУЯ РЕЖИМНЫЕ МОМЕНТЫ, ПРОГУЛКИ, СВОБОДНУЮ ДЕЯТЕЛЬНОСТЬ ДЕТЕЙ И ПОВСЕДНЕВНОЕ ОБЩЕНИЕ С НИМИ.</vt:lpstr>
      <vt:lpstr>ИНДИВИДУАЛЬНЫЕ ЛОГОПЕДИЧЕСКИЕ ЗАНЯТИЯ ПРОВОДЯТСЯ С КАЖДЫМ РЕБЕНКОМ ОТДЕЛЬНО. ЭТИ ЗАНЯТИЯ ПОЗВОЛЯЮТ СОВЕРШЕНСТВОВАТЬ ЗВУКОПРОИЗНОШЕНИЕ, РАЗВИВАТЬ АРТИКУЛЯЦИЮ, МЕЛКУЮ МОТОРИКУ, ОБОГАЩАЮТ СЛОВАРНЫЙ ЗАПАС. ЧАСТОТА ПРОВЕДЕНИЯ ИНДИВИДУАЛЬНЫХ ЗАНЯТИЙ ЗАВИСИТ ОТ СТЕПЕНИ ТЯЖЕСТИ РЕЧЕВОГО НАРУШЕНИЯ ВАШЕГО РЕБЕНКА. ЗАНЯТИЯ НЕ ЯВЛЯЮТСЯ ПРОДОЛЖИТЕЛЬНЫМИ – 10-15 МИНУТ</vt:lpstr>
      <vt:lpstr>Презентация PowerPoint</vt:lpstr>
      <vt:lpstr>ФРОНТАЛЬНЫЕ ЛОГОПЕДИЧЕСКИЕ ЗАНЯТИЯ ХАРАКТЕРИЗУЮТСЯ ТЕМ, ЧТО ОНИ ПРОВОДЯТСЯ СО ВСЕМИ ДЕТЬМИ ГРУППЫ. ПРИ ЭТОМ ДЕТИ НА ФРОНТАЛЬНЫХ ЗАНЯТИЯХ ВЫПОЛНЯЮТ ЗАДАНИЯ, ОДИНАКОВЫЕ ДЛЯ ВСЕХ.</vt:lpstr>
      <vt:lpstr>Какова же роль семьи, родителей в преодолении речевых нарушений у детей? Не надо думать, что речевые дефекты исчезнут сами собой со временем. Для их преодоления необходима систематическая, длительная коррекционная работа, в которой родителям отводится значительная роль, поскольку большее время ребенок проводит дома с близкими ему людьми. правильное отношение к речевому нарушению у ребенка: - не ругать ребенка за неправильную речь; - ненавязчиво исправлять неправильное произношение; - не заострять внимание на запинках и повторах слогов и слов; - осуществлять позитивный настрой ребенка на занятия с педагогами.</vt:lpstr>
      <vt:lpstr>КРОМЕ ТОГО, РОДИТЕЛИ САМИ ДОЛЖНЫ НАУЧИТЬСЯ ВЫПОЛНЯТЬ И ПОКАЗЫВАТЬ РЕБЕНКУ ПРОСТЫЕ АРТИКУЛЯЦИОННЫЕ УПРАЖНЕНИЯ ДЛЯ ПОДГОТОВКИ РЕЧЕВОГО АППАРАТА К ПРАВИЛЬНОМУ ЗВУКОПРОИЗНОШЕНИЮ. ОСОБОЕ ВНИМАНИЕ РОДИТЕЛИ ДОЛЖНЫ УДЕЛЯТЬ ВЫПОЛНЕНИЮ ДОМАШНИХ ЗАДАНИЙ. СОВЕТЫ, ЗАМЕЧАНИЯ И РЕКОМЕНДАЦИИ ЛОГОПЕД ЗАПИСЫВАЕТ В ИНДИВИДУАЛЬНОМ ПОРЯДКЕ. ОТМЕЧУ, ЧТО СУЩЕСТВУЮТ ОПРЕДЕЛЕННЫЕ ПРАВИЛА РАБОТЫ В ДОМАШНИХ ТЕТРАДЯХ: - ТЕТРАДИ ЗАБИРАЮТСЯ НА ВЫХОДНЫЕ, ВОЗВРАЩАЮТСЯ В ПОНЕДЕЛЬНИК; - ЗАДАНИЯ НА РАЗВИТИЕ МЕЛКОЙ МОТОРИКИ РУК (РИСОВАНИЕ, ШТРИХОВКА И ПР.) ВЫПОЛНЯЮТСЯ КАРАНДАШАМИ; - ВЕСЬ РЕЧЕВОЙ МАТЕРИАЛ ДОЛЖЕН БЫТЬ ОТРАБОТАН, Т.Е. РОДИТЕЛИ ДОЛЖНЫ ДОБИВАТЬСЯ ПРАВИЛЬНОГО И ЧЕТКОГО ВЫПОЛНЕНИЯ РЕБЕНКОМ ЗАДАНИЯ, ДАЖЕ ПУТЕМ ЗАУЧИВАНИЯ; - ЗАДАНИЯ ДОЛЖНЫ БЫТЬ ПРОЧИТАНЫ РЕБЕНКУ; - ВСЕ ЗАДАНИЯ ВЫПОЛНЯЮТСЯ ДО КОНЦА.</vt:lpstr>
      <vt:lpstr>РОДИТЕЛИ ДОЛЖНЫ СЛЕДИТЬ ЗА ПРАВИЛЬНОСТЬЮ СОБСТВЕННОЙ РЕЧИ. РЕЧЬ ДОЛЖНА БЫТЬ ЧЕТКОЙ, ЯСНОЙ, ГРАМОТНОЙ, ВЫРАЗИТЕЛЬНОЙ. ДОМА ЧАЩЕ ЧИТАЙТЕ СТИХИ, СКАЗКИ, ЗАГАДКИ, ПОЙТЕ ПЕСЕНКИ. НА УЛИЦЕ НАБЛЮДАЙТЕ ЗА ПТИЦАМИ, ДЕРЕВЬЯМИ, ЛЮДЬМИ, ЯВЛЕНИЯМИ ПРИРОДЫ, ОБСУЖДАЙТЕ С ДЕТЬМИ УВИДЕННОЕ.  ИЗБЕГАЙТЕ ЧАСТОГО ПРОСМОТРА ТЕЛЕПРОГРАММ, ОСОБЕННО ВЗРОСЛОГО СОДЕРЖАНИЯ. ИГРАЙТЕ ВМЕСТЕ С РЕБЕНКОМ, НАЛАЖИВАЙТЕ РЕЧЕВОЙ, ЭМОЦИОНАЛЬНЫЙ КОНТАКТ.</vt:lpstr>
      <vt:lpstr>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«СПЕЦИФИКА ОБУЧЕНИЯ И ВОСПИТАНИЯ ДЕТЕЙ В ЛОГОПЕДИЧЕСКОЙ ГРУППЕ. РОЛЬ СЕМЬИ В ПРЕОДОЛЕНИИ ДЕФЕКТОВ РЕЧИ»</dc:title>
  <dc:creator>Алена</dc:creator>
  <cp:lastModifiedBy>Алена</cp:lastModifiedBy>
  <cp:revision>11</cp:revision>
  <dcterms:created xsi:type="dcterms:W3CDTF">2017-10-19T16:02:03Z</dcterms:created>
  <dcterms:modified xsi:type="dcterms:W3CDTF">2017-10-19T18:08:29Z</dcterms:modified>
</cp:coreProperties>
</file>