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2" r:id="rId15"/>
    <p:sldId id="269" r:id="rId16"/>
    <p:sldId id="270" r:id="rId17"/>
    <p:sldId id="271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5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  <a:srgbClr val="339933"/>
    <a:srgbClr val="00467A"/>
    <a:srgbClr val="FF33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515" autoAdjust="0"/>
    <p:restoredTop sz="94660"/>
  </p:normalViewPr>
  <p:slideViewPr>
    <p:cSldViewPr>
      <p:cViewPr varScale="1">
        <p:scale>
          <a:sx n="65" d="100"/>
          <a:sy n="65" d="100"/>
        </p:scale>
        <p:origin x="-1530" y="15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05.09.2017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05.09.2017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05.09.2017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05.09.2017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928662" y="500042"/>
            <a:ext cx="7092006" cy="292895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/>
            </a:prstTxWarp>
            <a:spAutoFit/>
            <a:scene3d>
              <a:camera prst="obliqueTopRight"/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ru-RU" sz="4800" b="1" cap="none" spc="0" dirty="0" smtClean="0">
                <a:ln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АЗБУКА РОДНОГО ГОРОДА</a:t>
            </a:r>
            <a:endParaRPr lang="ru-RU" sz="4800" b="1" cap="none" spc="0" dirty="0">
              <a:ln>
                <a:prstDash val="solid"/>
              </a:ln>
              <a:solidFill>
                <a:srgbClr val="FF0000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715108" y="6488668"/>
            <a:ext cx="2428892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Юдина К.В.</a:t>
            </a:r>
            <a:endParaRPr lang="ru-RU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http://www.kredit911.ru/wp-content/uploads/2016/03/dengi-pod-zalog-egorevsk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488" y="214290"/>
            <a:ext cx="3420000" cy="262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http://www.etoretro.ru/data/media/78/1346723794c35.jpg"/>
          <p:cNvPicPr/>
          <p:nvPr/>
        </p:nvPicPr>
        <p:blipFill>
          <a:blip r:embed="rId4"/>
          <a:srcRect l="7376" t="18228" r="3153"/>
          <a:stretch>
            <a:fillRect/>
          </a:stretch>
        </p:blipFill>
        <p:spPr bwMode="auto">
          <a:xfrm>
            <a:off x="214282" y="4071942"/>
            <a:ext cx="3456189" cy="19980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8" name="Рисунок 7" descr="http://www.wise-travel.ru/image_r/60054-610x610.jpg"/>
          <p:cNvPicPr/>
          <p:nvPr/>
        </p:nvPicPr>
        <p:blipFill>
          <a:blip r:embed="rId5"/>
          <a:srcRect l="8689" t="7002" r="11967" b="12910"/>
          <a:stretch>
            <a:fillRect/>
          </a:stretch>
        </p:blipFill>
        <p:spPr bwMode="auto">
          <a:xfrm>
            <a:off x="5572132" y="3929066"/>
            <a:ext cx="3180118" cy="24048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ЗООМАГАЗИН</a:t>
            </a:r>
            <a:endParaRPr lang="ru-RU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http://www.gaz59.ru/img/konkurs/36-1.jpg"/>
          <p:cNvPicPr>
            <a:picLocks noGrp="1"/>
          </p:cNvPicPr>
          <p:nvPr>
            <p:ph idx="1"/>
          </p:nvPr>
        </p:nvPicPr>
        <p:blipFill>
          <a:blip r:embed="rId2"/>
          <a:srcRect t="6995" r="3590"/>
          <a:stretch>
            <a:fillRect/>
          </a:stretch>
        </p:blipFill>
        <p:spPr bwMode="auto">
          <a:xfrm>
            <a:off x="5347359" y="4590166"/>
            <a:ext cx="3796641" cy="2267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ttp://dalance.ru/UserFiles/portfolio/011/170/664ba80710.jpg"/>
          <p:cNvPicPr/>
          <p:nvPr/>
        </p:nvPicPr>
        <p:blipFill>
          <a:blip r:embed="rId3"/>
          <a:srcRect b="20968"/>
          <a:stretch>
            <a:fillRect/>
          </a:stretch>
        </p:blipFill>
        <p:spPr bwMode="auto">
          <a:xfrm>
            <a:off x="500034" y="1714488"/>
            <a:ext cx="5283215" cy="285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ttp://img-fotki.yandex.ru/get/6725/213642225.2db/0_e99ca_a2aeb88_XL.png"/>
          <p:cNvPicPr/>
          <p:nvPr/>
        </p:nvPicPr>
        <p:blipFill>
          <a:blip r:embed="rId4" cstate="print"/>
          <a:srcRect l="13433" t="7348" r="10075" b="12141"/>
          <a:stretch>
            <a:fillRect/>
          </a:stretch>
        </p:blipFill>
        <p:spPr bwMode="auto">
          <a:xfrm>
            <a:off x="6286512" y="1857364"/>
            <a:ext cx="1952625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sz="31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Историко-художественный музей (Егорьевск)</a:t>
            </a:r>
            <a:br>
              <a:rPr lang="ru-RU" sz="31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/>
              <a:t>-</a:t>
            </a:r>
            <a:endParaRPr lang="ru-RU" sz="3600" dirty="0"/>
          </a:p>
        </p:txBody>
      </p:sp>
      <p:pic>
        <p:nvPicPr>
          <p:cNvPr id="4" name="Содержимое 3" descr="http://www.goegorievsk.ru/data/uploads/pages/museum.jpg"/>
          <p:cNvPicPr>
            <a:picLocks noGrp="1"/>
          </p:cNvPicPr>
          <p:nvPr>
            <p:ph idx="1"/>
          </p:nvPr>
        </p:nvPicPr>
        <p:blipFill>
          <a:blip r:embed="rId2"/>
          <a:srcRect t="20930"/>
          <a:stretch>
            <a:fillRect/>
          </a:stretch>
        </p:blipFill>
        <p:spPr bwMode="auto">
          <a:xfrm>
            <a:off x="914400" y="2530749"/>
            <a:ext cx="8229600" cy="4327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ttp://www.stihi.ru/pics/2009/09/27/7143.jpg"/>
          <p:cNvPicPr/>
          <p:nvPr/>
        </p:nvPicPr>
        <p:blipFill>
          <a:blip r:embed="rId3"/>
          <a:srcRect l="28220" t="21002" r="57990" b="61272"/>
          <a:stretch>
            <a:fillRect/>
          </a:stretch>
        </p:blipFill>
        <p:spPr bwMode="auto">
          <a:xfrm>
            <a:off x="642910" y="1714488"/>
            <a:ext cx="1440000" cy="15120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Историко-художественный музей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http://www.biglongcar.ru/img/pmsights/pm22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928802"/>
            <a:ext cx="5143500" cy="410527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122" name="Picture 2" descr="http://www.goegorievsk.ru/data/uploads/pages/IMG_878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7686" y="3714752"/>
            <a:ext cx="5015723" cy="334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6" name="Рисунок 5" descr="http://www.stihi.ru/pics/2009/09/27/7143.jpg"/>
          <p:cNvPicPr/>
          <p:nvPr/>
        </p:nvPicPr>
        <p:blipFill>
          <a:blip r:embed="rId4"/>
          <a:srcRect l="28220" t="21002" r="57990" b="61272"/>
          <a:stretch>
            <a:fillRect/>
          </a:stretch>
        </p:blipFill>
        <p:spPr bwMode="auto">
          <a:xfrm>
            <a:off x="6072198" y="1857364"/>
            <a:ext cx="1440000" cy="1512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Карусель</a:t>
            </a:r>
            <a:endParaRPr lang="ru-RU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http://www.stihi.ru/pics/2009/09/27/7143.jpg"/>
          <p:cNvPicPr>
            <a:picLocks noGrp="1"/>
          </p:cNvPicPr>
          <p:nvPr>
            <p:ph idx="1"/>
          </p:nvPr>
        </p:nvPicPr>
        <p:blipFill>
          <a:blip r:embed="rId2"/>
          <a:srcRect l="57082" t="19268" r="29129" b="60308"/>
          <a:stretch>
            <a:fillRect/>
          </a:stretch>
        </p:blipFill>
        <p:spPr bwMode="auto">
          <a:xfrm>
            <a:off x="6215074" y="785794"/>
            <a:ext cx="2500330" cy="36144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5" name="Рисунок 4" descr="http://e-kurier.info/uploaded/image/2014YEAR/KURIER17/13_2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6" y="4357694"/>
            <a:ext cx="3810000" cy="28656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6" name="Рисунок 5" descr="http://photos.wikimapia.org/p/00/04/89/59/19_big.jpg"/>
          <p:cNvPicPr/>
          <p:nvPr/>
        </p:nvPicPr>
        <p:blipFill>
          <a:blip r:embed="rId4"/>
          <a:srcRect l="4329" t="14940" r="3632"/>
          <a:stretch>
            <a:fillRect/>
          </a:stretch>
        </p:blipFill>
        <p:spPr bwMode="auto">
          <a:xfrm>
            <a:off x="0" y="1428736"/>
            <a:ext cx="5470525" cy="33623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Корзина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Памятник Корзине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00100" y="1785926"/>
            <a:ext cx="392558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4857752" y="1928803"/>
            <a:ext cx="400052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Арт</a:t>
            </a: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— объект, который больше не встречается нигде в мире. Оригинальная кованая скульптура символизирует собой плодородие и первые плоды. Корзина украшает городской ландшафт и сквер возле музея.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Содержимое 3" descr="http://www.stihi.ru/pics/2009/09/27/7143.jpg"/>
          <p:cNvPicPr>
            <a:picLocks/>
          </p:cNvPicPr>
          <p:nvPr/>
        </p:nvPicPr>
        <p:blipFill>
          <a:blip r:embed="rId3"/>
          <a:srcRect l="57082" t="19268" r="29129" b="60308"/>
          <a:stretch>
            <a:fillRect/>
          </a:stretch>
        </p:blipFill>
        <p:spPr bwMode="auto">
          <a:xfrm>
            <a:off x="5643570" y="4050000"/>
            <a:ext cx="2376000" cy="280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Ленин Владимир Ильич</a:t>
            </a:r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http://www.geo-photo.ru/data/media/987/DSC05518.jpg"/>
          <p:cNvPicPr>
            <a:picLocks noGrp="1"/>
          </p:cNvPicPr>
          <p:nvPr>
            <p:ph idx="1"/>
          </p:nvPr>
        </p:nvPicPr>
        <p:blipFill>
          <a:blip r:embed="rId2"/>
          <a:srcRect l="25013" t="9574" r="20631"/>
          <a:stretch>
            <a:fillRect/>
          </a:stretch>
        </p:blipFill>
        <p:spPr bwMode="auto">
          <a:xfrm>
            <a:off x="785786" y="1714488"/>
            <a:ext cx="3613018" cy="452596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" name="Рисунок 4" descr="http://gorod342.ru/images/photos/medium/c134113158a1d420b098fa6f18ebd3a4.jpg"/>
          <p:cNvPicPr/>
          <p:nvPr/>
        </p:nvPicPr>
        <p:blipFill>
          <a:blip r:embed="rId3"/>
          <a:srcRect l="10667" t="4819" r="9500" b="6225"/>
          <a:stretch>
            <a:fillRect/>
          </a:stretch>
        </p:blipFill>
        <p:spPr bwMode="auto">
          <a:xfrm>
            <a:off x="5072066" y="3429000"/>
            <a:ext cx="3005049" cy="2779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 descr="https://im0-tub-ru.yandex.net/i?id=8a2531978cd2f79970f266dc602839ba&amp;n=33&amp;h=215&amp;w=173"/>
          <p:cNvPicPr/>
          <p:nvPr/>
        </p:nvPicPr>
        <p:blipFill>
          <a:blip r:embed="rId4"/>
          <a:srcRect t="42326"/>
          <a:stretch>
            <a:fillRect/>
          </a:stretch>
        </p:blipFill>
        <p:spPr bwMode="auto">
          <a:xfrm>
            <a:off x="5429256" y="1714488"/>
            <a:ext cx="2141712" cy="154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МАГАЗИН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http://www.stihi.ru/pics/2017/05/03/3320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86512" y="4572008"/>
            <a:ext cx="1836000" cy="2016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5" name="Рисунок 4" descr="http://tk-forum.ru/templates/coolsmart/pic/index.jpg"/>
          <p:cNvPicPr/>
          <p:nvPr/>
        </p:nvPicPr>
        <p:blipFill>
          <a:blip r:embed="rId3"/>
          <a:srcRect l="13916" t="10193" r="15210" b="10468"/>
          <a:stretch>
            <a:fillRect/>
          </a:stretch>
        </p:blipFill>
        <p:spPr bwMode="auto">
          <a:xfrm>
            <a:off x="4286248" y="1643050"/>
            <a:ext cx="4171950" cy="274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http://steklomet.ru/netcat_files/174/135/glass_partitions_9.JPG"/>
          <p:cNvPicPr/>
          <p:nvPr/>
        </p:nvPicPr>
        <p:blipFill>
          <a:blip r:embed="rId4"/>
          <a:srcRect l="6093" t="5714" b="13714"/>
          <a:stretch>
            <a:fillRect/>
          </a:stretch>
        </p:blipFill>
        <p:spPr bwMode="auto">
          <a:xfrm>
            <a:off x="-214346" y="4357694"/>
            <a:ext cx="5578475" cy="26860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http://photos.wikimapia.org/p/00/04/03/56/37_big.jpg"/>
          <p:cNvPicPr/>
          <p:nvPr/>
        </p:nvPicPr>
        <p:blipFill>
          <a:blip r:embed="rId5"/>
          <a:srcRect t="5769" r="52859" b="6197"/>
          <a:stretch>
            <a:fillRect/>
          </a:stretch>
        </p:blipFill>
        <p:spPr bwMode="auto">
          <a:xfrm>
            <a:off x="714348" y="857232"/>
            <a:ext cx="2628000" cy="37440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Нечаевская Церковь</a:t>
            </a:r>
            <a:endParaRPr lang="ru-RU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Нечаевская церковь | Егорьевск (Егорьевский район)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14348" y="1785926"/>
            <a:ext cx="3394472" cy="4525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Алтарная часть церкви Алексия, митрополита Московского, в Нечаевской (Егорьевск Московской области). Фотография."/>
          <p:cNvPicPr/>
          <p:nvPr/>
        </p:nvPicPr>
        <p:blipFill>
          <a:blip r:embed="rId3"/>
          <a:srcRect l="5769" t="5764"/>
          <a:stretch>
            <a:fillRect/>
          </a:stretch>
        </p:blipFill>
        <p:spPr bwMode="auto">
          <a:xfrm>
            <a:off x="4714876" y="3143248"/>
            <a:ext cx="2333625" cy="31146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http://school64.uz/alfavit/16.pn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02662" y="1428736"/>
            <a:ext cx="3141338" cy="27792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r>
              <a:rPr lang="ru-RU" b="1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Оптика</a:t>
            </a:r>
            <a:endParaRPr lang="ru-RU" b="1" dirty="0">
              <a:solidFill>
                <a:srgbClr val="FF33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http://teremok47.caduk.ru/images/clip_image009.pn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500174"/>
            <a:ext cx="3816000" cy="39240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" name="Рисунок 4" descr="http://wologda.ru/profile/user/9/org/wologda.ru_0087d820f71d7338a0bc1b6e474281cc-793.jpg"/>
          <p:cNvPicPr/>
          <p:nvPr/>
        </p:nvPicPr>
        <p:blipFill>
          <a:blip r:embed="rId3"/>
          <a:srcRect l="21833" t="3500" r="10500" b="11250"/>
          <a:stretch>
            <a:fillRect/>
          </a:stretch>
        </p:blipFill>
        <p:spPr bwMode="auto">
          <a:xfrm>
            <a:off x="5572132" y="1714488"/>
            <a:ext cx="3008924" cy="2527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 descr="http://drakaronline.com/image/Girl_c4EI7iIaz7A.jpg"/>
          <p:cNvPicPr/>
          <p:nvPr/>
        </p:nvPicPr>
        <p:blipFill>
          <a:blip r:embed="rId4" cstate="print"/>
          <a:srcRect l="13469"/>
          <a:stretch>
            <a:fillRect/>
          </a:stretch>
        </p:blipFill>
        <p:spPr bwMode="auto">
          <a:xfrm>
            <a:off x="3857620" y="4500570"/>
            <a:ext cx="2650178" cy="1915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Пегас Дом культуры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http://photos.wikimapia.org/p/00/04/02/79/57_big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357290" y="1857364"/>
            <a:ext cx="6034617" cy="4525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http://img-fotki.yandex.ru/get/100036/310023662.3f66/0_7b24a8_99426826_ori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15206" y="1643050"/>
            <a:ext cx="1564345" cy="180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 smtClean="0">
                <a:solidFill>
                  <a:srgbClr val="00467A"/>
                </a:solidFill>
                <a:latin typeface="Times New Roman" pitchFamily="18" charset="0"/>
                <a:cs typeface="Times New Roman" pitchFamily="18" charset="0"/>
              </a:rPr>
              <a:t>Наш автобус </a:t>
            </a:r>
            <a:r>
              <a:rPr lang="ru-RU" dirty="0" err="1" smtClean="0">
                <a:solidFill>
                  <a:srgbClr val="00467A"/>
                </a:solidFill>
                <a:latin typeface="Times New Roman" pitchFamily="18" charset="0"/>
                <a:cs typeface="Times New Roman" pitchFamily="18" charset="0"/>
              </a:rPr>
              <a:t>голубой</a:t>
            </a:r>
            <a:endParaRPr lang="ru-RU" dirty="0">
              <a:solidFill>
                <a:srgbClr val="00467A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http://mubox.net.ru/jevllnt/koreyskaya_serial_na_russkom_ozvuchke_novinki_yaponskie_6670_100.jpg"/>
          <p:cNvPicPr>
            <a:picLocks noGrp="1"/>
          </p:cNvPicPr>
          <p:nvPr>
            <p:ph idx="1"/>
          </p:nvPr>
        </p:nvPicPr>
        <p:blipFill>
          <a:blip r:embed="rId2"/>
          <a:srcRect t="10833" b="9444"/>
          <a:stretch>
            <a:fillRect/>
          </a:stretch>
        </p:blipFill>
        <p:spPr bwMode="auto">
          <a:xfrm>
            <a:off x="2857488" y="2357430"/>
            <a:ext cx="6084000" cy="421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ttp://img0.liveinternet.ru/images/attach/c/0/120/806/120806820_a_kopiya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714488"/>
            <a:ext cx="2738342" cy="24588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Рассеянный с улицы </a:t>
            </a:r>
            <a:r>
              <a:rPr lang="ru-RU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Басеянной</a:t>
            </a:r>
            <a:endParaRPr lang="ru-RU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http://copypast.ru/uploads/posts/thumbs/1312036333_russkiyalfavitvkartinkahbukvar.png"/>
          <p:cNvPicPr>
            <a:picLocks noGrp="1"/>
          </p:cNvPicPr>
          <p:nvPr>
            <p:ph idx="1"/>
          </p:nvPr>
        </p:nvPicPr>
        <p:blipFill>
          <a:blip r:embed="rId2"/>
          <a:srcRect l="6650" t="5065" r="12939" b="7642"/>
          <a:stretch>
            <a:fillRect/>
          </a:stretch>
        </p:blipFill>
        <p:spPr bwMode="auto">
          <a:xfrm>
            <a:off x="571472" y="1571612"/>
            <a:ext cx="4113556" cy="452596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" name="Рисунок 4" descr="http://ic.pics.livejournal.com/abusus84/67869950/7388/7388_900.jpg"/>
          <p:cNvPicPr/>
          <p:nvPr/>
        </p:nvPicPr>
        <p:blipFill>
          <a:blip r:embed="rId3"/>
          <a:srcRect b="4147"/>
          <a:stretch>
            <a:fillRect/>
          </a:stretch>
        </p:blipFill>
        <p:spPr bwMode="auto">
          <a:xfrm>
            <a:off x="5286379" y="1857364"/>
            <a:ext cx="3276000" cy="4212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САТУРН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http://www.saturn-fc.ru/files/images/1992_b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3108" y="2419350"/>
            <a:ext cx="6667500" cy="44386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5" name="Рисунок 4" descr="http://ramtv.ru/archive/2005/03/img_full/15-6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1571612"/>
            <a:ext cx="2857500" cy="22860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6" name="Рисунок 5" descr="http://imagecache6.allposters.com/LRG/75/7567/FTZD300Z.jpg"/>
          <p:cNvPicPr/>
          <p:nvPr/>
        </p:nvPicPr>
        <p:blipFill>
          <a:blip r:embed="rId4"/>
          <a:srcRect l="17250" t="10750" r="18500" b="18250"/>
          <a:stretch>
            <a:fillRect/>
          </a:stretch>
        </p:blipFill>
        <p:spPr bwMode="auto">
          <a:xfrm>
            <a:off x="357158" y="4152900"/>
            <a:ext cx="2447925" cy="2705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r>
              <a:rPr lang="ru-RU" b="1" dirty="0" err="1" smtClean="0">
                <a:solidFill>
                  <a:srgbClr val="FFC000"/>
                </a:solidFill>
              </a:rPr>
              <a:t>Турагенство</a:t>
            </a:r>
            <a:endParaRPr lang="ru-RU" b="1" dirty="0">
              <a:solidFill>
                <a:srgbClr val="FFC000"/>
              </a:solidFill>
            </a:endParaRPr>
          </a:p>
        </p:txBody>
      </p:sp>
      <p:pic>
        <p:nvPicPr>
          <p:cNvPr id="4" name="Содержимое 3" descr="http://gorodvitebsk.by/adress_img/559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42844" y="1428736"/>
            <a:ext cx="2857500" cy="21431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 descr="http://www.kvadratour.ru/userfiles/image/1263%D1%85579_coral_fortuna.jpg"/>
          <p:cNvPicPr/>
          <p:nvPr/>
        </p:nvPicPr>
        <p:blipFill>
          <a:blip r:embed="rId3"/>
          <a:srcRect r="46606"/>
          <a:stretch>
            <a:fillRect/>
          </a:stretch>
        </p:blipFill>
        <p:spPr bwMode="auto">
          <a:xfrm>
            <a:off x="6215074" y="4000504"/>
            <a:ext cx="3171825" cy="27241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5" name="Рисунок 4" descr="http://litsait.ru/images/photos/medium/article160651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00364" y="2786058"/>
            <a:ext cx="3686571" cy="31680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7" name="Рисунок 6" descr="http://kinder-boom.com/media/zoo/images/30_c2ac477d2a99bf4de99f335ee8241dc5.jpg"/>
          <p:cNvPicPr/>
          <p:nvPr/>
        </p:nvPicPr>
        <p:blipFill>
          <a:blip r:embed="rId5"/>
          <a:srcRect t="4667" b="6000"/>
          <a:stretch>
            <a:fillRect/>
          </a:stretch>
        </p:blipFill>
        <p:spPr bwMode="auto">
          <a:xfrm>
            <a:off x="785786" y="3929066"/>
            <a:ext cx="1955001" cy="2224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Успенский Эдуард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https://im0-tub-ru.yandex.net/i?id=9ee4e5fc1c0fc6c60384f9c7f87223d6&amp;n=33&amp;h=215&amp;w=159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5720" y="1214422"/>
            <a:ext cx="1514475" cy="204787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" name="Рисунок 4" descr="http://images.myshared.ru/6/577667/slide_2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14612" y="1714488"/>
            <a:ext cx="5940425" cy="4455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ttp://userscontent2.emaze.com/images/0993be7b-b5a4-4386-9a07-60ed03d94d25/635380864468300858_undefined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3150000"/>
            <a:ext cx="2412000" cy="37080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r>
              <a:rPr lang="ru-RU" b="1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ФОНТАН</a:t>
            </a:r>
            <a:endParaRPr lang="ru-RU" b="1" dirty="0">
              <a:solidFill>
                <a:srgbClr val="FF33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http://photos.wikimapia.org/p/00/05/12/96/93_big.jpg"/>
          <p:cNvPicPr>
            <a:picLocks noGrp="1"/>
          </p:cNvPicPr>
          <p:nvPr>
            <p:ph idx="1"/>
          </p:nvPr>
        </p:nvPicPr>
        <p:blipFill>
          <a:blip r:embed="rId2"/>
          <a:srcRect l="7536" t="18160" r="10203" b="9443"/>
          <a:stretch>
            <a:fillRect/>
          </a:stretch>
        </p:blipFill>
        <p:spPr bwMode="auto">
          <a:xfrm>
            <a:off x="2928926" y="3214686"/>
            <a:ext cx="5484752" cy="3199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ttp://static.wixstatic.com/media/0eea96_9f6e266f50514932abefb9462d4f1bfb.png_srz_1384_1456_85_22_0.50_1.20_0.00_png_srz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785926"/>
            <a:ext cx="2520351" cy="264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Хлудовы 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1500174"/>
            <a:ext cx="8472518" cy="4625989"/>
          </a:xfrm>
        </p:spPr>
        <p:txBody>
          <a:bodyPr/>
          <a:lstStyle/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</a:t>
            </a:r>
          </a:p>
          <a:p>
            <a:pPr>
              <a:buNone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 истории города одной из интересных для нас является глава, связанная с московскими купцами Хлудовыми.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http://pics2.pokazuha.ru/p441/5/e/9159648ee5.jpg"/>
          <p:cNvPicPr/>
          <p:nvPr/>
        </p:nvPicPr>
        <p:blipFill>
          <a:blip r:embed="rId2" cstate="print"/>
          <a:srcRect l="2726" t="5542" r="3846" b="8312"/>
          <a:stretch>
            <a:fillRect/>
          </a:stretch>
        </p:blipFill>
        <p:spPr bwMode="auto">
          <a:xfrm>
            <a:off x="2143108" y="2786058"/>
            <a:ext cx="5047200" cy="3258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149" name="Rectangle 5"/>
          <p:cNvSpPr>
            <a:spLocks noChangeArrowheads="1"/>
          </p:cNvSpPr>
          <p:nvPr/>
        </p:nvSpPr>
        <p:spPr bwMode="auto">
          <a:xfrm>
            <a:off x="0" y="1571612"/>
            <a:ext cx="91440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3812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Многие российские предприниматели-мануфактурщики делали свой бизнес на конечной стадии производства ткани — крашении. И лишь немногие создавали прядильные фабрики. Иван Хлудов, 225-летний юбилей которого отмечался в 2011 году, стал основателем целой династии фабрикантов, усовершенствовавших процесс изготовления тканей и ставших первопроходцами в деле производства отечественной пряжи.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 descr="http://muzeum.me/subj/img/subj15-1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4143380"/>
            <a:ext cx="1789200" cy="222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571473" y="3214686"/>
            <a:ext cx="150019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Иван Иванович Хлудов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Рисунок 12" descr="https://im0-tub-ru.yandex.net/i?id=b503bd43f45b9cc4b1fa5f1263e19cde-l&amp;n=13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69657" y="4381200"/>
            <a:ext cx="2474343" cy="24768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Цна</a:t>
            </a:r>
            <a:endParaRPr lang="ru-RU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    На территории района протекают более 60 рек, наиболее известные из них –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Гуслица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и 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Цна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http://img-2006-05.photosight.ru/29/1458056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57620" y="3143248"/>
            <a:ext cx="4968000" cy="30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http://slovar-internet-marketologa.werrik.ru/wp-content/uploads/2016/04/tz3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786" y="2428868"/>
            <a:ext cx="2476800" cy="24768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Чкалов В.П.</a:t>
            </a:r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http://e-kurier.info/uploaded/image/2014YEAR/KURIER6/6_1.jpg"/>
          <p:cNvPicPr>
            <a:picLocks noGrp="1"/>
          </p:cNvPicPr>
          <p:nvPr>
            <p:ph idx="1"/>
          </p:nvPr>
        </p:nvPicPr>
        <p:blipFill>
          <a:blip r:embed="rId2"/>
          <a:srcRect l="5500" r="6250" b="12000"/>
          <a:stretch>
            <a:fillRect/>
          </a:stretch>
        </p:blipFill>
        <p:spPr bwMode="auto">
          <a:xfrm>
            <a:off x="571472" y="1928802"/>
            <a:ext cx="2484000" cy="3139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3071802" y="1500175"/>
            <a:ext cx="542928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Валерий Павлович  Чкалов.</a:t>
            </a:r>
          </a:p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Ещё при жизни он стал легендой, кумиром молодёжи, олицетворением смелости и мужества. Наш город может по праву гордиться тем, что именно здесь, в Егорьевске, будущий легендарный летчик постигал азы лётного дела.</a:t>
            </a:r>
            <a:endParaRPr lang="ru-RU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http://www.turionn.nnov.ru/uka4/chkal_16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71934" y="3286125"/>
            <a:ext cx="4762500" cy="35718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Школы г.Егорьевска</a:t>
            </a:r>
            <a:endParaRPr lang="ru-RU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http://egoradmin.ru/userdata/IMG_4735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71472" y="2071678"/>
            <a:ext cx="6408000" cy="41760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6" name="Рисунок 5" descr="http://vashlogoped-online.ru/wp-content/uploads/2013/10/bukva-SH.pn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43702" y="2643182"/>
            <a:ext cx="2204411" cy="29952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r>
              <a:rPr lang="ru-RU" b="1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Я в моем городе</a:t>
            </a:r>
            <a:endParaRPr lang="ru-RU" b="1" dirty="0">
              <a:solidFill>
                <a:srgbClr val="FF33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http://detsadmickeymouse.ru/90/14.jpg"/>
          <p:cNvPicPr>
            <a:picLocks noGrp="1"/>
          </p:cNvPicPr>
          <p:nvPr>
            <p:ph idx="1"/>
          </p:nvPr>
        </p:nvPicPr>
        <p:blipFill>
          <a:blip r:embed="rId2"/>
          <a:srcRect l="14845" r="16641" b="3345"/>
          <a:stretch>
            <a:fillRect/>
          </a:stretch>
        </p:blipFill>
        <p:spPr bwMode="auto">
          <a:xfrm>
            <a:off x="571472" y="2000240"/>
            <a:ext cx="3411572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БАССЕЙН</a:t>
            </a:r>
            <a:endParaRPr lang="ru-RU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http://fotohomka.ru/images/Nov/08/4563c1c4459701c2d7c6758755872f3d/mini_5.jpg"/>
          <p:cNvPicPr/>
          <p:nvPr/>
        </p:nvPicPr>
        <p:blipFill>
          <a:blip r:embed="rId2"/>
          <a:srcRect l="23137" r="17647"/>
          <a:stretch>
            <a:fillRect/>
          </a:stretch>
        </p:blipFill>
        <p:spPr bwMode="auto">
          <a:xfrm>
            <a:off x="1000100" y="1428736"/>
            <a:ext cx="2160000" cy="288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Содержимое 6" descr="C:\Users\user\Downloads\57_big.jpg"/>
          <p:cNvPicPr>
            <a:picLocks noGrp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3708000" y="1428736"/>
            <a:ext cx="5436000" cy="316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http://egorievsk.tv/uploads/posts/2016-05/1464248322_001.jpg"/>
          <p:cNvPicPr/>
          <p:nvPr/>
        </p:nvPicPr>
        <p:blipFill>
          <a:blip r:embed="rId4"/>
          <a:srcRect l="9139" r="5235" b="16587"/>
          <a:stretch>
            <a:fillRect/>
          </a:stretch>
        </p:blipFill>
        <p:spPr bwMode="auto">
          <a:xfrm>
            <a:off x="357158" y="4643446"/>
            <a:ext cx="3060000" cy="208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 descr="http://afisha.mosreg.ru/sites/default/files/ygi3nu_1dha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6314" y="4714884"/>
            <a:ext cx="3377395" cy="1900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r>
              <a:rPr lang="ru-RU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Вокзал </a:t>
            </a:r>
            <a:endParaRPr lang="ru-RU" b="1" dirty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http://alphabetonline.ru/images/letters2/v/v7.pn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2000240"/>
            <a:ext cx="2438405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ttp://static.panoramio.com/photos/large/5409295.jpg"/>
          <p:cNvPicPr/>
          <p:nvPr/>
        </p:nvPicPr>
        <p:blipFill>
          <a:blip r:embed="rId3"/>
          <a:srcRect l="8658" t="30612" r="30091" b="23032"/>
          <a:stretch>
            <a:fillRect/>
          </a:stretch>
        </p:blipFill>
        <p:spPr bwMode="auto">
          <a:xfrm>
            <a:off x="3286116" y="2071678"/>
            <a:ext cx="5760000" cy="31432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r>
              <a:rPr lang="ru-RU" b="1" dirty="0" smtClean="0">
                <a:solidFill>
                  <a:srgbClr val="00467A"/>
                </a:solidFill>
                <a:latin typeface="Times New Roman" pitchFamily="18" charset="0"/>
                <a:cs typeface="Times New Roman" pitchFamily="18" charset="0"/>
              </a:rPr>
              <a:t>Городской парк </a:t>
            </a:r>
            <a:endParaRPr lang="ru-RU" b="1" dirty="0">
              <a:solidFill>
                <a:srgbClr val="00467A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http://photos.wikimapia.org/p/00/04/02/85/80_big.jpg"/>
          <p:cNvPicPr>
            <a:picLocks noGrp="1"/>
          </p:cNvPicPr>
          <p:nvPr>
            <p:ph idx="1"/>
          </p:nvPr>
        </p:nvPicPr>
        <p:blipFill>
          <a:blip r:embed="rId2"/>
          <a:srcRect l="17487" r="19785" b="4337"/>
          <a:stretch>
            <a:fillRect/>
          </a:stretch>
        </p:blipFill>
        <p:spPr bwMode="auto">
          <a:xfrm>
            <a:off x="4429124" y="1928802"/>
            <a:ext cx="4182389" cy="4246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ttp://photos.wikimapia.org/p/00/04/02/85/83_big.jpg"/>
          <p:cNvPicPr/>
          <p:nvPr/>
        </p:nvPicPr>
        <p:blipFill>
          <a:blip r:embed="rId3"/>
          <a:srcRect l="7781" t="18905" r="31291" b="8458"/>
          <a:stretch>
            <a:fillRect/>
          </a:stretch>
        </p:blipFill>
        <p:spPr bwMode="auto">
          <a:xfrm>
            <a:off x="785786" y="3786190"/>
            <a:ext cx="3505200" cy="27813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http://www.magiclands.ru/st/user/aaa/yy6/q9ao.png"/>
          <p:cNvPicPr/>
          <p:nvPr/>
        </p:nvPicPr>
        <p:blipFill>
          <a:blip r:embed="rId4"/>
          <a:srcRect l="21142"/>
          <a:stretch>
            <a:fillRect/>
          </a:stretch>
        </p:blipFill>
        <p:spPr bwMode="auto">
          <a:xfrm>
            <a:off x="0" y="1500174"/>
            <a:ext cx="2478809" cy="332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r>
              <a:rPr lang="ru-RU" b="1" dirty="0" smtClean="0">
                <a:solidFill>
                  <a:srgbClr val="339933"/>
                </a:solidFill>
                <a:latin typeface="Times New Roman" pitchFamily="18" charset="0"/>
                <a:cs typeface="Times New Roman" pitchFamily="18" charset="0"/>
              </a:rPr>
              <a:t>Дом культуры им. Конина</a:t>
            </a:r>
            <a:endParaRPr lang="ru-RU" b="1" dirty="0">
              <a:solidFill>
                <a:srgbClr val="33993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http://img.happy-giraffe.ru/v2/thumbs/e26e4ffdce15f4bc6711c767ffa68dac/cc/be/dfaf2cc02269a7e2b645b50586eb.jpg"/>
          <p:cNvPicPr>
            <a:picLocks noGrp="1"/>
          </p:cNvPicPr>
          <p:nvPr>
            <p:ph idx="1"/>
          </p:nvPr>
        </p:nvPicPr>
        <p:blipFill>
          <a:blip r:embed="rId2"/>
          <a:srcRect l="9333" t="6000" r="9833" b="11667"/>
          <a:stretch>
            <a:fillRect/>
          </a:stretch>
        </p:blipFill>
        <p:spPr bwMode="auto">
          <a:xfrm>
            <a:off x="0" y="1071546"/>
            <a:ext cx="3823200" cy="383400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 descr="http://www.vsedomarossii.ru/photos/area_50/city_2191/street_4150/174_2.jpg"/>
          <p:cNvPicPr/>
          <p:nvPr/>
        </p:nvPicPr>
        <p:blipFill>
          <a:blip r:embed="rId3"/>
          <a:srcRect l="9300" t="8173" r="15179" b="12500"/>
          <a:stretch>
            <a:fillRect/>
          </a:stretch>
        </p:blipFill>
        <p:spPr bwMode="auto">
          <a:xfrm>
            <a:off x="4657725" y="1500174"/>
            <a:ext cx="4486275" cy="31432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6" name="Рисунок 5" descr="http://2.bp.blogspot.com/-arUPtXyoEDQ/Ubgg-s-WsRI/AAAAAAAAAAc/VqQHgjK3QVM/s1600/174_1.jpg"/>
          <p:cNvPicPr/>
          <p:nvPr/>
        </p:nvPicPr>
        <p:blipFill>
          <a:blip r:embed="rId4"/>
          <a:srcRect l="32549" t="6731" r="33004" b="14663"/>
          <a:stretch>
            <a:fillRect/>
          </a:stretch>
        </p:blipFill>
        <p:spPr bwMode="auto">
          <a:xfrm>
            <a:off x="3428992" y="3743325"/>
            <a:ext cx="2047875" cy="31146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00467A"/>
                </a:solidFill>
                <a:latin typeface="Times New Roman" pitchFamily="18" charset="0"/>
                <a:cs typeface="Times New Roman" pitchFamily="18" charset="0"/>
              </a:rPr>
              <a:t>Егорий, в честь которого назван город</a:t>
            </a:r>
            <a:endParaRPr lang="ru-RU" sz="2400" b="1" dirty="0">
              <a:solidFill>
                <a:srgbClr val="00467A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r>
              <a:rPr lang="ru-RU" sz="2200" dirty="0" smtClean="0"/>
              <a:t>         </a:t>
            </a:r>
          </a:p>
          <a:p>
            <a:pPr>
              <a:buNone/>
            </a:pPr>
            <a:endParaRPr lang="ru-RU" sz="2200" dirty="0" smtClean="0"/>
          </a:p>
          <a:p>
            <a:pPr>
              <a:buNone/>
            </a:pPr>
            <a:endParaRPr lang="ru-RU" sz="2200" dirty="0" smtClean="0"/>
          </a:p>
          <a:p>
            <a:pPr>
              <a:buNone/>
            </a:pPr>
            <a:endParaRPr lang="ru-RU" sz="2200" dirty="0" smtClean="0"/>
          </a:p>
          <a:p>
            <a:pPr>
              <a:buNone/>
            </a:pPr>
            <a:endParaRPr lang="ru-RU" sz="2200" dirty="0" smtClean="0"/>
          </a:p>
          <a:p>
            <a:pPr>
              <a:buNone/>
            </a:pPr>
            <a:r>
              <a:rPr lang="ru-RU" sz="2200" dirty="0" smtClean="0"/>
              <a:t>          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Город Егорьевск расположен в 100 километрах к </a:t>
            </a:r>
            <a:r>
              <a:rPr lang="ru-RU" sz="2200" dirty="0" err="1" smtClean="0">
                <a:latin typeface="Times New Roman" pitchFamily="18" charset="0"/>
                <a:cs typeface="Times New Roman" pitchFamily="18" charset="0"/>
              </a:rPr>
              <a:t>юго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 – востоку от Москвы. Основан в 1778 году Указом императрицы Екатерины II и назван в честь святого великомученика Георгия Победоносца. В древности говорили: «святой Егорий»,                           от этого и произошло название. Святой Георгий Победоносец является небесным покровителем нашего города. Его победоносная рука с копьем изображена на городском герб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endParaRPr lang="ru-RU" dirty="0"/>
          </a:p>
        </p:txBody>
      </p:sp>
      <p:pic>
        <p:nvPicPr>
          <p:cNvPr id="4" name="Рисунок 3" descr="http://www.egorievsk.org/images/town/gerb.jpg"/>
          <p:cNvPicPr/>
          <p:nvPr/>
        </p:nvPicPr>
        <p:blipFill>
          <a:blip r:embed="rId2"/>
          <a:srcRect l="14000" t="5703" r="14000"/>
          <a:stretch>
            <a:fillRect/>
          </a:stretch>
        </p:blipFill>
        <p:spPr bwMode="auto">
          <a:xfrm>
            <a:off x="6429388" y="1214422"/>
            <a:ext cx="2400300" cy="23622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5" name="Рисунок 4" descr="http://hovrashok.com.ua/images/Jan/09/37d8f9536331ad1631e75e5fa1860f2a/1.jpg"/>
          <p:cNvPicPr/>
          <p:nvPr/>
        </p:nvPicPr>
        <p:blipFill>
          <a:blip r:embed="rId3"/>
          <a:srcRect l="12803" r="13048"/>
          <a:stretch>
            <a:fillRect/>
          </a:stretch>
        </p:blipFill>
        <p:spPr bwMode="auto">
          <a:xfrm>
            <a:off x="357158" y="1142984"/>
            <a:ext cx="2289600" cy="23544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r>
              <a:rPr lang="ru-RU" b="1" dirty="0" smtClean="0">
                <a:solidFill>
                  <a:srgbClr val="339933"/>
                </a:solidFill>
                <a:latin typeface="Times New Roman" pitchFamily="18" charset="0"/>
                <a:cs typeface="Times New Roman" pitchFamily="18" charset="0"/>
              </a:rPr>
              <a:t>Елка в г.Егорьевск</a:t>
            </a:r>
            <a:endParaRPr lang="ru-RU" b="1" dirty="0">
              <a:solidFill>
                <a:srgbClr val="33993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http://static.panoramio.com/photos/large/64319036.jpg"/>
          <p:cNvPicPr>
            <a:picLocks noGrp="1"/>
          </p:cNvPicPr>
          <p:nvPr>
            <p:ph idx="1"/>
          </p:nvPr>
        </p:nvPicPr>
        <p:blipFill>
          <a:blip r:embed="rId2"/>
          <a:srcRect l="15152" r="10606"/>
          <a:stretch>
            <a:fillRect/>
          </a:stretch>
        </p:blipFill>
        <p:spPr bwMode="auto">
          <a:xfrm>
            <a:off x="1785918" y="1643050"/>
            <a:ext cx="2520124" cy="45259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 descr="http://egorievsk.tv/uploads/posts/2016-12/1482675542_5d3_7864.jpg"/>
          <p:cNvPicPr/>
          <p:nvPr/>
        </p:nvPicPr>
        <p:blipFill>
          <a:blip r:embed="rId3" cstate="print"/>
          <a:srcRect l="6093" t="13222" r="25601"/>
          <a:stretch>
            <a:fillRect/>
          </a:stretch>
        </p:blipFill>
        <p:spPr bwMode="auto">
          <a:xfrm>
            <a:off x="4643438" y="3929066"/>
            <a:ext cx="3207391" cy="27180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6" name="Рисунок 5" descr="http://fnips.ru/wall/44/korobka_elochnye_igrushki_shary_shariki_shishki_novyy_god_rozhdestvo_prazdniki_novyy_god_3744x243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0" y="1571612"/>
            <a:ext cx="3165455" cy="20556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9218" name="Picture 2" descr="http://kidwelcome.ru/images/bukvi/yo/bukva_yo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4282" y="2786058"/>
            <a:ext cx="1412100" cy="1882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Железная дорога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http://www.mosgid.ru/image/1295432342_243.jpg"/>
          <p:cNvPicPr>
            <a:picLocks noGrp="1"/>
          </p:cNvPicPr>
          <p:nvPr>
            <p:ph idx="1"/>
          </p:nvPr>
        </p:nvPicPr>
        <p:blipFill>
          <a:blip r:embed="rId2"/>
          <a:srcRect t="20321"/>
          <a:stretch>
            <a:fillRect/>
          </a:stretch>
        </p:blipFill>
        <p:spPr bwMode="auto">
          <a:xfrm>
            <a:off x="634221" y="1600200"/>
            <a:ext cx="7875558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ttp://prostoprikol.com/img/picture/May/04/a4255d3e2264250791c79d81385b3ca7/1.jpg"/>
          <p:cNvPicPr/>
          <p:nvPr/>
        </p:nvPicPr>
        <p:blipFill>
          <a:blip r:embed="rId3" cstate="print"/>
          <a:srcRect t="5374" r="5594" b="7243"/>
          <a:stretch>
            <a:fillRect/>
          </a:stretch>
        </p:blipFill>
        <p:spPr bwMode="auto">
          <a:xfrm>
            <a:off x="285720" y="1714488"/>
            <a:ext cx="2778693" cy="176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1627</TotalTime>
  <Words>240</Words>
  <PresentationFormat>Экран (4:3)</PresentationFormat>
  <Paragraphs>46</Paragraphs>
  <Slides>29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Тема Office</vt:lpstr>
      <vt:lpstr>Слайд 1</vt:lpstr>
      <vt:lpstr>Наш автобус голубой</vt:lpstr>
      <vt:lpstr>БАССЕЙН</vt:lpstr>
      <vt:lpstr>Вокзал </vt:lpstr>
      <vt:lpstr>Городской парк </vt:lpstr>
      <vt:lpstr>Дом культуры им. Конина</vt:lpstr>
      <vt:lpstr>Егорий, в честь которого назван город</vt:lpstr>
      <vt:lpstr>Елка в г.Егорьевск</vt:lpstr>
      <vt:lpstr>Железная дорога</vt:lpstr>
      <vt:lpstr>ЗООМАГАЗИН</vt:lpstr>
      <vt:lpstr>Историко-художественный музей (Егорьевск) -</vt:lpstr>
      <vt:lpstr>Историко-художественный музей</vt:lpstr>
      <vt:lpstr>Карусель</vt:lpstr>
      <vt:lpstr>Корзина</vt:lpstr>
      <vt:lpstr>Ленин Владимир Ильич</vt:lpstr>
      <vt:lpstr>МАГАЗИН</vt:lpstr>
      <vt:lpstr>Нечаевская Церковь</vt:lpstr>
      <vt:lpstr>Оптика</vt:lpstr>
      <vt:lpstr>Пегас Дом культуры</vt:lpstr>
      <vt:lpstr>Рассеянный с улицы Басеянной</vt:lpstr>
      <vt:lpstr>САТУРН</vt:lpstr>
      <vt:lpstr>Турагенство</vt:lpstr>
      <vt:lpstr>Успенский Эдуард</vt:lpstr>
      <vt:lpstr>ФОНТАН</vt:lpstr>
      <vt:lpstr>Хлудовы </vt:lpstr>
      <vt:lpstr>Цна</vt:lpstr>
      <vt:lpstr>Чкалов В.П.</vt:lpstr>
      <vt:lpstr>Школы г.Егорьевска</vt:lpstr>
      <vt:lpstr>Я в моем городе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Юдина</cp:lastModifiedBy>
  <cp:revision>106</cp:revision>
  <dcterms:modified xsi:type="dcterms:W3CDTF">2017-09-05T10:34:04Z</dcterms:modified>
</cp:coreProperties>
</file>