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63" r:id="rId3"/>
    <p:sldId id="268" r:id="rId4"/>
    <p:sldId id="264" r:id="rId5"/>
    <p:sldId id="265" r:id="rId6"/>
    <p:sldId id="267" r:id="rId7"/>
    <p:sldId id="266" r:id="rId8"/>
    <p:sldId id="271" r:id="rId9"/>
    <p:sldId id="270" r:id="rId10"/>
    <p:sldId id="269" r:id="rId11"/>
    <p:sldId id="273" r:id="rId12"/>
    <p:sldId id="276" r:id="rId13"/>
    <p:sldId id="275" r:id="rId14"/>
    <p:sldId id="277" r:id="rId15"/>
    <p:sldId id="279" r:id="rId16"/>
    <p:sldId id="280" r:id="rId17"/>
    <p:sldId id="281" r:id="rId18"/>
    <p:sldId id="282" r:id="rId19"/>
    <p:sldId id="283" r:id="rId20"/>
    <p:sldId id="287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699792" y="980728"/>
            <a:ext cx="5904656" cy="451438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формирование </a:t>
            </a:r>
            <a:r>
              <a:rPr lang="ru-RU" sz="3200" b="1" dirty="0">
                <a:solidFill>
                  <a:schemeClr val="bg1"/>
                </a:solidFill>
              </a:rPr>
              <a:t>фонематических процессов у младших </a:t>
            </a:r>
            <a:r>
              <a:rPr lang="ru-RU" sz="3200" b="1" dirty="0" smtClean="0">
                <a:solidFill>
                  <a:schemeClr val="bg1"/>
                </a:solidFill>
              </a:rPr>
              <a:t>школьников с тяжёлыми нарушениями речи (</a:t>
            </a:r>
            <a:r>
              <a:rPr lang="ru-RU" sz="3200" b="1" dirty="0" err="1" smtClean="0">
                <a:solidFill>
                  <a:schemeClr val="bg1"/>
                </a:solidFill>
              </a:rPr>
              <a:t>тнр</a:t>
            </a:r>
            <a:r>
              <a:rPr lang="ru-RU" sz="3200" b="1" dirty="0" smtClean="0">
                <a:solidFill>
                  <a:schemeClr val="bg1"/>
                </a:solidFill>
              </a:rPr>
              <a:t>)</a:t>
            </a:r>
            <a:r>
              <a:rPr lang="ru-RU" sz="3200" b="1" dirty="0">
                <a:solidFill>
                  <a:srgbClr val="CC0066"/>
                </a:solidFill>
              </a:rPr>
              <a:t/>
            </a:r>
            <a:br>
              <a:rPr lang="ru-RU" sz="3200" b="1" dirty="0">
                <a:solidFill>
                  <a:srgbClr val="CC0066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4581128"/>
            <a:ext cx="6877248" cy="67949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Учитель-логопед МБОУ СОШ №8</a:t>
            </a:r>
          </a:p>
          <a:p>
            <a:r>
              <a:rPr lang="ru-RU" dirty="0" smtClean="0"/>
              <a:t> Чернова Татьяна Вячеславовна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5104"/>
            <a:ext cx="309634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44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2390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1647233" y="2158361"/>
            <a:ext cx="4858933" cy="374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L:\деятельностный подход\DSCN19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563"/>
            <a:ext cx="453650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607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39000" cy="864096"/>
          </a:xfrm>
        </p:spPr>
        <p:txBody>
          <a:bodyPr/>
          <a:lstStyle/>
          <a:p>
            <a:pPr algn="ctr"/>
            <a:r>
              <a:rPr lang="ru-RU" dirty="0"/>
              <a:t>«Слуховой диктант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L:\деятельностный подход\DSCN19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28" t="20075" r="4032" b="20404"/>
          <a:stretch/>
        </p:blipFill>
        <p:spPr bwMode="auto">
          <a:xfrm>
            <a:off x="323528" y="1628800"/>
            <a:ext cx="767541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7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«Карусель</a:t>
            </a:r>
            <a:r>
              <a:rPr lang="ru-RU" dirty="0" smtClean="0"/>
              <a:t>»     «Пирамида»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L:\деятельностный подход\DSCN19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99" t="19761" r="20505" b="23077"/>
          <a:stretch/>
        </p:blipFill>
        <p:spPr bwMode="auto">
          <a:xfrm>
            <a:off x="179512" y="1556792"/>
            <a:ext cx="3598191" cy="246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L:\деятельностный подход\DSCN196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" t="23395" r="3131" b="23501"/>
          <a:stretch/>
        </p:blipFill>
        <p:spPr bwMode="auto">
          <a:xfrm>
            <a:off x="2340530" y="4149080"/>
            <a:ext cx="5425611" cy="225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298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59426" y="2268099"/>
            <a:ext cx="4834547" cy="352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L:\деятельностный подход\DSCN19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97100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404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24204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5373216"/>
            <a:ext cx="3520440" cy="951384"/>
          </a:xfrm>
        </p:spPr>
        <p:txBody>
          <a:bodyPr>
            <a:normAutofit/>
          </a:bodyPr>
          <a:lstStyle/>
          <a:p>
            <a:r>
              <a:rPr lang="ru-RU" sz="2800" dirty="0"/>
              <a:t>«Собери слова из звуков» 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178808" y="5373216"/>
            <a:ext cx="3520440" cy="951384"/>
          </a:xfrm>
        </p:spPr>
        <p:txBody>
          <a:bodyPr>
            <a:normAutofit/>
          </a:bodyPr>
          <a:lstStyle/>
          <a:p>
            <a:r>
              <a:rPr lang="ru-RU" sz="2800" dirty="0"/>
              <a:t>«Сложение и вычитание букв» 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2"/>
          </p:nvPr>
        </p:nvSpPr>
        <p:spPr>
          <a:xfrm>
            <a:off x="457200" y="1196752"/>
            <a:ext cx="3520440" cy="4629888"/>
          </a:xfrm>
        </p:spPr>
        <p:txBody>
          <a:bodyPr/>
          <a:lstStyle/>
          <a:p>
            <a:r>
              <a:rPr lang="ru-RU" dirty="0" smtClean="0"/>
              <a:t>Листва</a:t>
            </a:r>
          </a:p>
          <a:p>
            <a:r>
              <a:rPr lang="ru-RU" dirty="0" smtClean="0"/>
              <a:t>Игрушка</a:t>
            </a:r>
          </a:p>
          <a:p>
            <a:r>
              <a:rPr lang="ru-RU" dirty="0" smtClean="0"/>
              <a:t>Нитки</a:t>
            </a:r>
          </a:p>
          <a:p>
            <a:r>
              <a:rPr lang="ru-RU" dirty="0" smtClean="0"/>
              <a:t>Эхо</a:t>
            </a:r>
          </a:p>
          <a:p>
            <a:r>
              <a:rPr lang="ru-RU" dirty="0" smtClean="0"/>
              <a:t>Яблоко</a:t>
            </a:r>
          </a:p>
          <a:p>
            <a:r>
              <a:rPr lang="ru-RU" dirty="0" smtClean="0"/>
              <a:t>Катушка</a:t>
            </a:r>
          </a:p>
          <a:p>
            <a:r>
              <a:rPr lang="ru-RU" dirty="0" smtClean="0"/>
              <a:t>Апельсин</a:t>
            </a:r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[</a:t>
            </a:r>
            <a:r>
              <a:rPr lang="ru-RU" b="1" dirty="0" smtClean="0"/>
              <a:t>Л</a:t>
            </a:r>
            <a:r>
              <a:rPr lang="en-US" b="1" dirty="0" smtClean="0"/>
              <a:t>’</a:t>
            </a:r>
            <a:r>
              <a:rPr lang="ru-RU" b="1" dirty="0" smtClean="0"/>
              <a:t> ИН</a:t>
            </a:r>
            <a:r>
              <a:rPr lang="en-US" b="1" dirty="0" smtClean="0"/>
              <a:t>’</a:t>
            </a:r>
            <a:r>
              <a:rPr lang="ru-RU" b="1" dirty="0" smtClean="0"/>
              <a:t>ЭЙ</a:t>
            </a:r>
            <a:r>
              <a:rPr lang="en-US" b="1" dirty="0" smtClean="0"/>
              <a:t>’</a:t>
            </a:r>
            <a:r>
              <a:rPr lang="ru-RU" b="1" dirty="0" smtClean="0"/>
              <a:t>КА</a:t>
            </a:r>
            <a:r>
              <a:rPr lang="en-US" b="1" dirty="0" smtClean="0"/>
              <a:t> ]</a:t>
            </a:r>
            <a:endParaRPr lang="ru-RU" b="1" dirty="0" smtClean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139952" y="1196752"/>
            <a:ext cx="3520440" cy="3661376"/>
          </a:xfrm>
        </p:spPr>
        <p:txBody>
          <a:bodyPr/>
          <a:lstStyle/>
          <a:p>
            <a:r>
              <a:rPr lang="ru-RU" dirty="0" smtClean="0"/>
              <a:t>ДО+МУ-У+=</a:t>
            </a:r>
          </a:p>
          <a:p>
            <a:r>
              <a:rPr lang="ru-RU" dirty="0" smtClean="0"/>
              <a:t>КАР-АР+У+БИК=</a:t>
            </a:r>
          </a:p>
          <a:p>
            <a:r>
              <a:rPr lang="ru-RU" dirty="0" smtClean="0"/>
              <a:t>СОР-Р+КОЛ=</a:t>
            </a:r>
          </a:p>
          <a:p>
            <a:r>
              <a:rPr lang="ru-RU" dirty="0" smtClean="0"/>
              <a:t>СОК-К+БА+КАР-Р=</a:t>
            </a:r>
          </a:p>
          <a:p>
            <a:r>
              <a:rPr lang="ru-RU" dirty="0" smtClean="0"/>
              <a:t>ГО+РАМ-АМ+ОХ=</a:t>
            </a:r>
          </a:p>
          <a:p>
            <a:r>
              <a:rPr lang="ru-RU" dirty="0" smtClean="0"/>
              <a:t>АРС-С+БУС-С+З=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766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239000" cy="876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Технология обучения фонемному </a:t>
            </a:r>
            <a:r>
              <a:rPr lang="ru-RU" dirty="0" smtClean="0"/>
              <a:t>анализу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7239000" cy="518697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1.Подготовительный </a:t>
            </a:r>
            <a:r>
              <a:rPr lang="ru-RU" b="1" dirty="0"/>
              <a:t>период.</a:t>
            </a:r>
          </a:p>
          <a:p>
            <a:pPr marL="0" indent="0">
              <a:buNone/>
            </a:pPr>
            <a:r>
              <a:rPr lang="ru-RU" b="1" dirty="0" smtClean="0"/>
              <a:t>2.Звуки </a:t>
            </a:r>
            <a:r>
              <a:rPr lang="ru-RU" b="1" dirty="0"/>
              <a:t>речи.</a:t>
            </a:r>
          </a:p>
          <a:p>
            <a:pPr marL="0" indent="0">
              <a:buNone/>
            </a:pPr>
            <a:r>
              <a:rPr lang="ru-RU" b="1" dirty="0"/>
              <a:t>•	Уточнение понятия «звуки </a:t>
            </a:r>
            <a:r>
              <a:rPr lang="ru-RU" b="1" dirty="0" err="1"/>
              <a:t>речи»и</a:t>
            </a:r>
            <a:r>
              <a:rPr lang="ru-RU" b="1" dirty="0"/>
              <a:t> способами образования звуков речи</a:t>
            </a:r>
          </a:p>
          <a:p>
            <a:pPr marL="0" indent="0">
              <a:buNone/>
            </a:pPr>
            <a:r>
              <a:rPr lang="ru-RU" b="1" dirty="0"/>
              <a:t>•	Определение количества звуков с опорой на слух и движения артикуляционного аппарата. </a:t>
            </a:r>
            <a:r>
              <a:rPr lang="ru-RU" b="1" dirty="0" smtClean="0"/>
              <a:t>•</a:t>
            </a:r>
            <a:r>
              <a:rPr lang="ru-RU" b="1" dirty="0"/>
              <a:t>	Звуковые графические диктанты. Графическое изображение звука.</a:t>
            </a:r>
          </a:p>
          <a:p>
            <a:pPr marL="0" indent="0">
              <a:buNone/>
            </a:pPr>
            <a:r>
              <a:rPr lang="ru-RU" b="1" dirty="0"/>
              <a:t>•	Классификация звуков по способу произнесения.</a:t>
            </a:r>
          </a:p>
          <a:p>
            <a:pPr marL="0" indent="0">
              <a:buNone/>
            </a:pPr>
            <a:r>
              <a:rPr lang="ru-RU" b="1" dirty="0"/>
              <a:t>•	Упражнения на различение и группировку звуков по наличию или отсутствию преграды</a:t>
            </a:r>
          </a:p>
          <a:p>
            <a:pPr marL="0" indent="0">
              <a:buNone/>
            </a:pPr>
            <a:r>
              <a:rPr lang="ru-RU" b="1" dirty="0" smtClean="0"/>
              <a:t>3.Изучение </a:t>
            </a:r>
            <a:r>
              <a:rPr lang="ru-RU" b="1" dirty="0"/>
              <a:t>модуля «гласные звуки».</a:t>
            </a:r>
          </a:p>
          <a:p>
            <a:pPr marL="0" indent="0">
              <a:buNone/>
            </a:pPr>
            <a:r>
              <a:rPr lang="ru-RU" b="1" dirty="0"/>
              <a:t>•	Знакомство с понятием «гласный звук»</a:t>
            </a:r>
          </a:p>
          <a:p>
            <a:pPr marL="0" indent="0">
              <a:buNone/>
            </a:pPr>
            <a:r>
              <a:rPr lang="ru-RU" b="1" dirty="0"/>
              <a:t>•	Обозначение гласных </a:t>
            </a:r>
            <a:r>
              <a:rPr lang="ru-RU" b="1" dirty="0" smtClean="0"/>
              <a:t>звуков </a:t>
            </a:r>
            <a:r>
              <a:rPr lang="ru-RU" b="1" dirty="0"/>
              <a:t>в схеме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</a:t>
            </a:r>
            <a:r>
              <a:rPr lang="ru-RU" b="1" dirty="0"/>
              <a:t>Формирование  и закрепление связи « звук-отсутствие преграды-гласный звук-красный цвет»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•</a:t>
            </a:r>
            <a:r>
              <a:rPr lang="ru-RU" b="1" dirty="0"/>
              <a:t>	Слог .Слоговой анализ. Слоговые схемы слова. Определение количества гласных звуков , </a:t>
            </a:r>
          </a:p>
          <a:p>
            <a:pPr marL="0" indent="0">
              <a:buNone/>
            </a:pPr>
            <a:r>
              <a:rPr lang="ru-RU" b="1" dirty="0" smtClean="0"/>
              <a:t> •</a:t>
            </a:r>
            <a:r>
              <a:rPr lang="ru-RU" b="1" dirty="0"/>
              <a:t>	Графические диктанты.</a:t>
            </a:r>
          </a:p>
          <a:p>
            <a:pPr marL="0" indent="0">
              <a:buNone/>
            </a:pPr>
            <a:r>
              <a:rPr lang="ru-RU" b="1" dirty="0"/>
              <a:t>•	Ударение. Понятие «ударный гласный звук»</a:t>
            </a:r>
          </a:p>
          <a:p>
            <a:pPr marL="0" indent="0">
              <a:buNone/>
            </a:pPr>
            <a:r>
              <a:rPr lang="ru-RU" b="1" dirty="0"/>
              <a:t>•	Подготовка к усвоению понятия «орфограмма».</a:t>
            </a:r>
          </a:p>
          <a:p>
            <a:pPr marL="0" indent="0">
              <a:buNone/>
            </a:pPr>
            <a:r>
              <a:rPr lang="ru-RU" b="1" dirty="0" smtClean="0"/>
              <a:t>4.Изучение </a:t>
            </a:r>
            <a:r>
              <a:rPr lang="ru-RU" b="1" dirty="0"/>
              <a:t>модуля «согласные звуки».</a:t>
            </a:r>
          </a:p>
          <a:p>
            <a:pPr marL="0" indent="0">
              <a:buNone/>
            </a:pPr>
            <a:r>
              <a:rPr lang="ru-RU" b="1" dirty="0"/>
              <a:t>•	Знакомство с термином «согласный звук».</a:t>
            </a:r>
          </a:p>
          <a:p>
            <a:pPr marL="0" indent="0">
              <a:buNone/>
            </a:pPr>
            <a:r>
              <a:rPr lang="ru-RU" b="1" dirty="0"/>
              <a:t>•	Закрепление понятия «согласный звук» Упражнения в различении понятий «звук»-«буква».</a:t>
            </a:r>
          </a:p>
          <a:p>
            <a:pPr marL="0" indent="0">
              <a:buNone/>
            </a:pPr>
            <a:r>
              <a:rPr lang="ru-RU" b="1" dirty="0"/>
              <a:t>•	Графическое обозначение согласных звуков в схемах.</a:t>
            </a:r>
          </a:p>
          <a:p>
            <a:pPr marL="0" indent="0">
              <a:buNone/>
            </a:pPr>
            <a:r>
              <a:rPr lang="ru-RU" b="1" dirty="0"/>
              <a:t>•	Упражнения в различении мягких и твёрдых согласных, их правильном произнесении.</a:t>
            </a:r>
          </a:p>
          <a:p>
            <a:pPr marL="0" indent="0">
              <a:buNone/>
            </a:pPr>
            <a:r>
              <a:rPr lang="ru-RU" b="1" dirty="0"/>
              <a:t>•	Усвоение понятий «глухие и звонкие согласные»</a:t>
            </a:r>
          </a:p>
          <a:p>
            <a:pPr marL="0" indent="0">
              <a:buNone/>
            </a:pPr>
            <a:r>
              <a:rPr lang="ru-RU" b="1" dirty="0"/>
              <a:t>•	Усвоение понятия «парные согласные».</a:t>
            </a:r>
          </a:p>
          <a:p>
            <a:pPr marL="0" indent="0">
              <a:buNone/>
            </a:pPr>
            <a:r>
              <a:rPr lang="ru-RU" b="1" dirty="0"/>
              <a:t>•	Продолжение подготовки к усвоению понятия «орфограмма».</a:t>
            </a:r>
          </a:p>
          <a:p>
            <a:pPr marL="0" indent="0">
              <a:buNone/>
            </a:pPr>
            <a:r>
              <a:rPr lang="ru-RU" b="1" dirty="0"/>
              <a:t>5.	Работа с буквами я, е, ё. </a:t>
            </a:r>
            <a:r>
              <a:rPr lang="ru-RU" b="1" dirty="0" smtClean="0"/>
              <a:t>ю. Разделительный мягкий знак.</a:t>
            </a:r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3562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Обучение фонемному анализу как рабочей операции письма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3432345" cy="23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41148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54561"/>
            <a:ext cx="4114800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016" y="2875945"/>
            <a:ext cx="4114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85006"/>
            <a:ext cx="4219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157192"/>
            <a:ext cx="2743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554561"/>
            <a:ext cx="2376264" cy="3178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268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Технологический план обучения фонемному анализу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9812" y="1844824"/>
            <a:ext cx="2895851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829" y="1844824"/>
            <a:ext cx="2780017" cy="38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198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Уточнение понятия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звуки речи»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007"/>
          <a:stretch/>
        </p:blipFill>
        <p:spPr bwMode="auto">
          <a:xfrm>
            <a:off x="1475656" y="1844824"/>
            <a:ext cx="54006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2"/>
            <a:ext cx="309721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032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План действий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7544" y="4365104"/>
            <a:ext cx="3520440" cy="195949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Определение количества звуков с опорой на слух и движения артикуляционного аппарата. Графическое изображение звука. </a:t>
            </a:r>
            <a:br>
              <a:rPr lang="ru-RU" dirty="0"/>
            </a:br>
            <a:r>
              <a:rPr lang="ru-RU" dirty="0"/>
              <a:t>Звуковые графические диктанты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178808" y="4365104"/>
            <a:ext cx="3520440" cy="1959496"/>
          </a:xfrm>
        </p:spPr>
        <p:txBody>
          <a:bodyPr>
            <a:normAutofit/>
          </a:bodyPr>
          <a:lstStyle/>
          <a:p>
            <a:r>
              <a:rPr lang="ru-RU" dirty="0"/>
              <a:t>Классификация звуков по способу произнесения. Упражнения на различение и группировку звуков по наличию или отсутствию преграды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22212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30714"/>
            <a:ext cx="2274005" cy="191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1037324" y="1772816"/>
            <a:ext cx="2232248" cy="187220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50324" y="272800"/>
            <a:ext cx="5556452" cy="2868168"/>
          </a:xfrm>
        </p:spPr>
        <p:txBody>
          <a:bodyPr/>
          <a:lstStyle/>
          <a:p>
            <a:r>
              <a:rPr lang="ru-RU" dirty="0" smtClean="0"/>
              <a:t>Мультимедийные средства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941168"/>
            <a:ext cx="229837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45024"/>
            <a:ext cx="2882900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52936"/>
            <a:ext cx="2359495" cy="179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98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4624"/>
            <a:ext cx="7242048" cy="864096"/>
          </a:xfrm>
        </p:spPr>
        <p:txBody>
          <a:bodyPr/>
          <a:lstStyle/>
          <a:p>
            <a:pPr algn="ctr"/>
            <a:r>
              <a:rPr lang="ru-RU" dirty="0"/>
              <a:t>План действий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4869160"/>
            <a:ext cx="3520440" cy="145544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Определение количества звуков с опорой на слух и движения артикуляционного аппарата. Графическое изображение звука. </a:t>
            </a:r>
            <a:br>
              <a:rPr lang="ru-RU" dirty="0"/>
            </a:br>
            <a:r>
              <a:rPr lang="ru-RU" dirty="0"/>
              <a:t>Звуковые графические </a:t>
            </a:r>
            <a:r>
              <a:rPr lang="ru-RU" dirty="0" smtClean="0"/>
              <a:t>диктанты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178808" y="4941168"/>
            <a:ext cx="3520440" cy="138343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Классификация звуков по способу произнесения. Упражнения на различение и группировку звуков по наличию или отсутствию </a:t>
            </a:r>
            <a:r>
              <a:rPr lang="ru-RU" dirty="0" smtClean="0"/>
              <a:t>преграды</a:t>
            </a:r>
            <a:endParaRPr lang="ru-RU" dirty="0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429"/>
          <a:stretch/>
        </p:blipFill>
        <p:spPr bwMode="auto">
          <a:xfrm>
            <a:off x="1115616" y="1412776"/>
            <a:ext cx="18002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401"/>
          <a:stretch/>
        </p:blipFill>
        <p:spPr bwMode="auto">
          <a:xfrm>
            <a:off x="5436096" y="1484784"/>
            <a:ext cx="172819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1841536" cy="22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026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31183"/>
            <a:ext cx="7056784" cy="220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93278"/>
            <a:ext cx="1779587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04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«Где позвонили?»</a:t>
            </a:r>
          </a:p>
          <a:p>
            <a:r>
              <a:rPr lang="ru-RU" b="1" dirty="0"/>
              <a:t>«Кто это</a:t>
            </a:r>
            <a:r>
              <a:rPr lang="ru-RU" b="1" dirty="0" smtClean="0"/>
              <a:t>?» </a:t>
            </a:r>
            <a:r>
              <a:rPr lang="ru-RU" dirty="0"/>
              <a:t>Ребёнок вытягивает картинку с изображением животных или птиц, затем следует подражание крикам животного, дети. Следящие за игрой , угадывают, кого вытянул ведущий.</a:t>
            </a:r>
          </a:p>
          <a:p>
            <a:r>
              <a:rPr lang="ru-RU" dirty="0"/>
              <a:t> </a:t>
            </a:r>
            <a:r>
              <a:rPr lang="ru-RU" b="1" dirty="0"/>
              <a:t>«Жмурки с голосом»</a:t>
            </a:r>
          </a:p>
          <a:p>
            <a:r>
              <a:rPr lang="ru-RU" b="1" dirty="0"/>
              <a:t>«Продавец и покупатель</a:t>
            </a:r>
            <a:r>
              <a:rPr lang="ru-RU" b="1" dirty="0" smtClean="0"/>
              <a:t>» </a:t>
            </a:r>
            <a:r>
              <a:rPr lang="ru-RU" dirty="0"/>
              <a:t>Покупатель просит продать ему сахар, а продавец предлагает угадать, в какой из коробочек он находится.</a:t>
            </a:r>
          </a:p>
          <a:p>
            <a:r>
              <a:rPr lang="ru-RU" b="1" dirty="0"/>
              <a:t>«Узнай по звуку</a:t>
            </a:r>
            <a:r>
              <a:rPr lang="ru-RU" b="1" dirty="0" smtClean="0"/>
              <a:t>» </a:t>
            </a:r>
            <a:r>
              <a:rPr lang="ru-RU" dirty="0"/>
              <a:t>На слух определить природу звука: перелистывание книги, удар предметом о предмет </a:t>
            </a:r>
            <a:r>
              <a:rPr lang="ru-RU" dirty="0" err="1"/>
              <a:t>и.т.д</a:t>
            </a:r>
            <a:r>
              <a:rPr lang="ru-RU" dirty="0"/>
              <a:t>.</a:t>
            </a:r>
          </a:p>
          <a:p>
            <a:r>
              <a:rPr lang="ru-RU" b="1" dirty="0"/>
              <a:t> «Найди предмет</a:t>
            </a:r>
            <a:r>
              <a:rPr lang="ru-RU" b="1" dirty="0" smtClean="0"/>
              <a:t>» </a:t>
            </a:r>
            <a:r>
              <a:rPr lang="ru-RU" dirty="0"/>
              <a:t>Найти предмет , ориентируясь на громкость хлопков ведущего.</a:t>
            </a:r>
          </a:p>
          <a:p>
            <a:r>
              <a:rPr lang="ru-RU" b="1" dirty="0"/>
              <a:t>«Тихо-громко</a:t>
            </a:r>
            <a:r>
              <a:rPr lang="ru-RU" b="1" dirty="0" smtClean="0"/>
              <a:t>» </a:t>
            </a:r>
            <a:r>
              <a:rPr lang="ru-RU" dirty="0"/>
              <a:t>Соответственно звучанию ребёнок выполняет разные движения. Например,  под тихий звук идет на носочках, под громкий-полным шагом.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401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с речевыми звуками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/>
          <a:lstStyle/>
          <a:p>
            <a:r>
              <a:rPr lang="ru-RU" dirty="0" smtClean="0"/>
              <a:t>РИТМИЧЕСКИЙ ДИКТАНТ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63284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5659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r>
              <a:rPr lang="ru-RU" dirty="0" smtClean="0"/>
              <a:t>Графический диктант</a:t>
            </a:r>
            <a:endParaRPr lang="ru-RU" dirty="0"/>
          </a:p>
        </p:txBody>
      </p:sp>
      <p:pic>
        <p:nvPicPr>
          <p:cNvPr id="1026" name="Picture 2" descr="G:\деятельностный подход\Чернова Т.В\Таня\5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911" t="17096" r="12871" b="17151"/>
          <a:stretch>
            <a:fillRect/>
          </a:stretch>
        </p:blipFill>
        <p:spPr bwMode="auto">
          <a:xfrm>
            <a:off x="251520" y="980728"/>
            <a:ext cx="727280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G:\деятельностный подход\Чернова Т.В\Таня\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767" t="15056" r="10680" b="15118"/>
          <a:stretch>
            <a:fillRect/>
          </a:stretch>
        </p:blipFill>
        <p:spPr bwMode="auto">
          <a:xfrm>
            <a:off x="251520" y="260648"/>
            <a:ext cx="7632848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деятельностный подход\Чернова Т.В\Таня\4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842" t="4649" r="9382" b="19807"/>
          <a:stretch>
            <a:fillRect/>
          </a:stretch>
        </p:blipFill>
        <p:spPr bwMode="auto">
          <a:xfrm>
            <a:off x="323528" y="188640"/>
            <a:ext cx="763284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L:\деятельностный подход\DSCN19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0"/>
          <a:stretch/>
        </p:blipFill>
        <p:spPr bwMode="auto">
          <a:xfrm>
            <a:off x="1840088" y="188640"/>
            <a:ext cx="4820143" cy="633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702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Узнавание по беззвучной артикуляции гласных звуков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L:\деятельностный подход\DSCN1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092280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772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ysClr val="window" lastClr="FFFFFF"/>
      </a:lt1>
      <a:dk2>
        <a:srgbClr val="00B0F0"/>
      </a:dk2>
      <a:lt2>
        <a:srgbClr val="FFFFFF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442</TotalTime>
  <Words>305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Изящная</vt:lpstr>
      <vt:lpstr>формирование фонематических процессов у младших школьников с тяжёлыми нарушениями речи (тнр)  </vt:lpstr>
      <vt:lpstr>Мультимедийные средства</vt:lpstr>
      <vt:lpstr>Слайд 3</vt:lpstr>
      <vt:lpstr>Работа с речевыми звуками</vt:lpstr>
      <vt:lpstr>Графический диктант</vt:lpstr>
      <vt:lpstr>Слайд 6</vt:lpstr>
      <vt:lpstr>Слайд 7</vt:lpstr>
      <vt:lpstr>Слайд 8</vt:lpstr>
      <vt:lpstr>Узнавание по беззвучной артикуляции гласных звуков</vt:lpstr>
      <vt:lpstr>Слайд 10</vt:lpstr>
      <vt:lpstr>«Слуховой диктант»</vt:lpstr>
      <vt:lpstr>«Карусель»     «Пирамида»</vt:lpstr>
      <vt:lpstr>Слайд 13</vt:lpstr>
      <vt:lpstr>Слайд 14</vt:lpstr>
      <vt:lpstr>Технология обучения фонемному анализу</vt:lpstr>
      <vt:lpstr>Обучение фонемному анализу как рабочей операции письма</vt:lpstr>
      <vt:lpstr>Технологический план обучения фонемному анализу</vt:lpstr>
      <vt:lpstr>Уточнение понятия  «звуки речи»</vt:lpstr>
      <vt:lpstr>План действий</vt:lpstr>
      <vt:lpstr>План действий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коррекционно-развивающих технологий в процессе работы по формированию фонематических процессов у младших школьников-логопатов  </dc:title>
  <cp:lastModifiedBy>Valued Acer Customer</cp:lastModifiedBy>
  <cp:revision>39</cp:revision>
  <dcterms:modified xsi:type="dcterms:W3CDTF">2017-07-04T16:01:14Z</dcterms:modified>
</cp:coreProperties>
</file>