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1" r:id="rId3"/>
    <p:sldId id="257" r:id="rId4"/>
    <p:sldId id="259" r:id="rId5"/>
    <p:sldId id="260" r:id="rId6"/>
    <p:sldId id="283" r:id="rId7"/>
    <p:sldId id="284" r:id="rId8"/>
    <p:sldId id="261" r:id="rId9"/>
    <p:sldId id="262" r:id="rId10"/>
    <p:sldId id="289" r:id="rId11"/>
    <p:sldId id="285" r:id="rId12"/>
    <p:sldId id="288" r:id="rId13"/>
    <p:sldId id="28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E7C73-5521-4DF6-9233-BAD08DB965DE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4F188-EDA5-43C1-9F98-CEC16B468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31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ECC-949E-4983-84E0-7EFC07C4CBD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438B-F77B-42C0-8DF0-1E21BDD86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338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ECC-949E-4983-84E0-7EFC07C4CBD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438B-F77B-42C0-8DF0-1E21BDD86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28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ECC-949E-4983-84E0-7EFC07C4CBD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438B-F77B-42C0-8DF0-1E21BDD864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07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ECC-949E-4983-84E0-7EFC07C4CBD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438B-F77B-42C0-8DF0-1E21BDD86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5776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ECC-949E-4983-84E0-7EFC07C4CBD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438B-F77B-42C0-8DF0-1E21BDD864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7656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ECC-949E-4983-84E0-7EFC07C4CBD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438B-F77B-42C0-8DF0-1E21BDD86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209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ECC-949E-4983-84E0-7EFC07C4CBD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438B-F77B-42C0-8DF0-1E21BDD86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7874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ECC-949E-4983-84E0-7EFC07C4CBD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438B-F77B-42C0-8DF0-1E21BDD86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93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ECC-949E-4983-84E0-7EFC07C4CBD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438B-F77B-42C0-8DF0-1E21BDD86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01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ECC-949E-4983-84E0-7EFC07C4CBD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438B-F77B-42C0-8DF0-1E21BDD86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92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ECC-949E-4983-84E0-7EFC07C4CBD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438B-F77B-42C0-8DF0-1E21BDD86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06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ECC-949E-4983-84E0-7EFC07C4CBD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438B-F77B-42C0-8DF0-1E21BDD86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16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ECC-949E-4983-84E0-7EFC07C4CBD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438B-F77B-42C0-8DF0-1E21BDD86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59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ECC-949E-4983-84E0-7EFC07C4CBD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438B-F77B-42C0-8DF0-1E21BDD86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2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ECC-949E-4983-84E0-7EFC07C4CBD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438B-F77B-42C0-8DF0-1E21BDD86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29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ECC-949E-4983-84E0-7EFC07C4CBD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438B-F77B-42C0-8DF0-1E21BDD86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93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CECC-949E-4983-84E0-7EFC07C4CBD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DA438B-F77B-42C0-8DF0-1E21BDD86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05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ральские горы - Картинка 16209/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0457" y="130630"/>
            <a:ext cx="8072846" cy="418882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3474" y="1"/>
            <a:ext cx="11033760" cy="60298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Построение </a:t>
            </a:r>
          </a:p>
          <a:p>
            <a:pPr algn="ctr">
              <a:spcBef>
                <a:spcPts val="0"/>
              </a:spcBef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развивающей предметно – пространственной среды – условие готовности перехода МАДОУ №19 на ФГОС ДО»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(опыт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методической работы)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Персональный сайт - Главна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4367" y="4284618"/>
            <a:ext cx="4807131" cy="2704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движные игры для малышей. Подборка подвижных игр для детей разного возраста - Планета Детств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046" y="4415246"/>
            <a:ext cx="3100251" cy="244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фициальный сайт детского сада 2111 Наши советы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951"/>
          <a:stretch>
            <a:fillRect/>
          </a:stretch>
        </p:blipFill>
        <p:spPr bwMode="auto">
          <a:xfrm>
            <a:off x="8886961" y="4484914"/>
            <a:ext cx="2730273" cy="237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Цель: узнать происхождение названий некоторых животных, установить - Картинка 14501/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01591">
            <a:off x="229326" y="388393"/>
            <a:ext cx="690880" cy="64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Цель: узнать происхождение названий некоторых животных, установить - Картинка 14501/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3834" y="373421"/>
            <a:ext cx="1045029" cy="100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Ягоды годжи презентация отчета летнего лагеря солнышко Худеем вместе!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7900" y="0"/>
            <a:ext cx="2324100" cy="232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743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21" y="284672"/>
            <a:ext cx="9256143" cy="139747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четвертом этапе формирования развивающей среды производилась корректировка размещения и приобретение недостающих материалов и оборудования в групповых комнатах. Так же на этом этапе был запланирован и проведен оперативный контроль: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67309" y="1992703"/>
          <a:ext cx="9768730" cy="4137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365"/>
                <a:gridCol w="4884365"/>
              </a:tblGrid>
              <a:tr h="157934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2015-2016 </a:t>
                      </a:r>
                    </a:p>
                    <a:p>
                      <a:pPr algn="ctr"/>
                      <a:r>
                        <a:rPr lang="ru-RU" sz="3200" dirty="0" smtClean="0"/>
                        <a:t>учебный год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2016-2017</a:t>
                      </a:r>
                    </a:p>
                    <a:p>
                      <a:pPr algn="ctr"/>
                      <a:r>
                        <a:rPr lang="ru-RU" sz="3200" dirty="0" smtClean="0"/>
                        <a:t>учебный год</a:t>
                      </a:r>
                      <a:endParaRPr lang="ru-RU" sz="3200" dirty="0"/>
                    </a:p>
                  </a:txBody>
                  <a:tcPr/>
                </a:tc>
              </a:tr>
              <a:tr h="2558007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«Организация предметно-пространственной развивающей среды в группах в соответствии с требованиями ФГОС ДО»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(16.12.2015 – 20.12.2015 г.)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«Организация развивающей предметно пространственной среды для развития двигательной активности детей»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(12.12.2016 – 16.12.2016 г.)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http://ds2nolinsk.ucoz.ru/metod/uchitelnica.png"/>
          <p:cNvPicPr>
            <a:picLocks noChangeAspect="1" noChangeArrowheads="1"/>
          </p:cNvPicPr>
          <p:nvPr/>
        </p:nvPicPr>
        <p:blipFill>
          <a:blip r:embed="rId2" cstate="print"/>
          <a:srcRect r="28521"/>
          <a:stretch>
            <a:fillRect/>
          </a:stretch>
        </p:blipFill>
        <p:spPr bwMode="auto">
          <a:xfrm flipH="1">
            <a:off x="10136038" y="3093466"/>
            <a:ext cx="2185359" cy="3499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309" y="241540"/>
            <a:ext cx="9497683" cy="201858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деятельности педагогического коллектива развивающая предметно-пространственная среда групп организована так, чтобы в полной мере реализовать основную общеобразовательную программу дошкольного образования МАДОУ 19. Пространство групп разделено на центры. Все центры решают задачи пяти образовательных областей или направлений развития детей дошкольного возраста – социально-коммуникативное, познавательное, речевое, художественно-эстетическое и физическое развитие.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C:\Users\Елена\Desktop\ППРОС в ДОО\ФОТО ППРОС\2 я мл.гр\IMG_1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0754">
            <a:off x="223466" y="3487354"/>
            <a:ext cx="4511848" cy="3007899"/>
          </a:xfrm>
          <a:prstGeom prst="rect">
            <a:avLst/>
          </a:prstGeom>
          <a:noFill/>
        </p:spPr>
      </p:pic>
      <p:pic>
        <p:nvPicPr>
          <p:cNvPr id="14338" name="Picture 2" descr="C:\Users\Елена\Desktop\ППРОС в ДОО\ФОТО ППРОС\ср.гр\_DSC00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245"/>
          <a:stretch>
            <a:fillRect/>
          </a:stretch>
        </p:blipFill>
        <p:spPr bwMode="auto">
          <a:xfrm rot="594892">
            <a:off x="7385340" y="3516552"/>
            <a:ext cx="4585306" cy="2968858"/>
          </a:xfrm>
          <a:prstGeom prst="rect">
            <a:avLst/>
          </a:prstGeom>
          <a:noFill/>
        </p:spPr>
      </p:pic>
      <p:pic>
        <p:nvPicPr>
          <p:cNvPr id="14339" name="Picture 3" descr="C:\Users\Елена\Desktop\ППРОС в ДОО\фото РС\Рисунок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3962" y="2020997"/>
            <a:ext cx="4133088" cy="2505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2913"/>
            <a:ext cx="8596668" cy="1138687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итоге на уровне детского сада были организованы конкурсы: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71269"/>
            <a:ext cx="9329308" cy="109555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«Готовность групп к                     «Лучшее оформление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новому учебному году»                    группы к Новому году»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366" y="1854678"/>
            <a:ext cx="3449072" cy="487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Елена\Desktop\diplo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161" y="1855191"/>
            <a:ext cx="3410401" cy="4819746"/>
          </a:xfrm>
          <a:prstGeom prst="rect">
            <a:avLst/>
          </a:prstGeom>
          <a:noFill/>
        </p:spPr>
      </p:pic>
      <p:pic>
        <p:nvPicPr>
          <p:cNvPr id="2050" name="Picture 2" descr="http://sadik31.ru/wp-content/uploads/2017/01/%D0%A8%D0%B0%D0%B1%D0%BB%D0%BE%D0%BD_%D0%B2%D0%BE%D1%81%D0%BF%D0%B8%D1%82%D0%B0%D1%82%D0%B5%D0%BB%D0%B8_%D0%9A%D1%80%D1%83%D0%B6%D0%BA%D0%BE%D0%B2%D0%B0%D1%8F-%D1%80%D0%B0%D0%B1%D0%BE%D1%82%D0%B0.png"/>
          <p:cNvPicPr>
            <a:picLocks noChangeAspect="1" noChangeArrowheads="1"/>
          </p:cNvPicPr>
          <p:nvPr/>
        </p:nvPicPr>
        <p:blipFill>
          <a:blip r:embed="rId4" cstate="print"/>
          <a:srcRect r="70491"/>
          <a:stretch>
            <a:fillRect/>
          </a:stretch>
        </p:blipFill>
        <p:spPr bwMode="auto">
          <a:xfrm>
            <a:off x="9505363" y="1380226"/>
            <a:ext cx="2686637" cy="5477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2516777"/>
            <a:ext cx="10702834" cy="1942012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Спасибо за внимание</a:t>
            </a:r>
            <a:endParaRPr lang="ru-RU" sz="66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25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22" y="155275"/>
            <a:ext cx="9437298" cy="283809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«Развивающая предметно-пространственная среда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часть образовательной среды, представленная специально организованным пространством (помещениями, участком и т. п.), материалами, оборудованием и инвентарем, для развития детей дошкольного возраста в соответствии с особенностями каждого возрастного этапа, охраны и укрепления их здоровья,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учѐта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особенностей и коррекции недостатков их развития».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77334" y="6041362"/>
            <a:ext cx="859666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Елена\Desktop\ППРОС в ДОО\ФОТО ППРОС\2 я мл.гр\IMG_1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3117" y="1800525"/>
            <a:ext cx="3691386" cy="2460924"/>
          </a:xfrm>
          <a:prstGeom prst="rect">
            <a:avLst/>
          </a:prstGeom>
          <a:noFill/>
        </p:spPr>
      </p:pic>
      <p:pic>
        <p:nvPicPr>
          <p:cNvPr id="1029" name="Picture 5" descr="http://madou19-kem.ucoz.ru/_ph/34/492819901.jpg"/>
          <p:cNvPicPr>
            <a:picLocks noChangeAspect="1" noChangeArrowheads="1"/>
          </p:cNvPicPr>
          <p:nvPr/>
        </p:nvPicPr>
        <p:blipFill>
          <a:blip r:embed="rId3" cstate="print"/>
          <a:srcRect r="9421"/>
          <a:stretch>
            <a:fillRect/>
          </a:stretch>
        </p:blipFill>
        <p:spPr bwMode="auto">
          <a:xfrm>
            <a:off x="181155" y="1988734"/>
            <a:ext cx="3523773" cy="2591891"/>
          </a:xfrm>
          <a:prstGeom prst="rect">
            <a:avLst/>
          </a:prstGeom>
          <a:noFill/>
        </p:spPr>
      </p:pic>
      <p:pic>
        <p:nvPicPr>
          <p:cNvPr id="1031" name="Picture 7" descr="http://madou19-kem.ucoz.ru/_ph/1/692301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5435" y="1951480"/>
            <a:ext cx="3959133" cy="2637773"/>
          </a:xfrm>
          <a:prstGeom prst="rect">
            <a:avLst/>
          </a:prstGeom>
          <a:noFill/>
        </p:spPr>
      </p:pic>
      <p:pic>
        <p:nvPicPr>
          <p:cNvPr id="1027" name="Picture 3" descr="C:\Users\6145~1\AppData\Local\Temp\Rar$DIa0.601\IMG_69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4316" y="4466085"/>
            <a:ext cx="3587872" cy="2391915"/>
          </a:xfrm>
          <a:prstGeom prst="rect">
            <a:avLst/>
          </a:prstGeom>
          <a:noFill/>
        </p:spPr>
      </p:pic>
      <p:pic>
        <p:nvPicPr>
          <p:cNvPr id="4" name="Picture 2" descr="C:\Users\Елена\Desktop\лог. кабинет\IMG_85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9351" y="4471359"/>
            <a:ext cx="3579962" cy="2386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67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58792"/>
            <a:ext cx="9312055" cy="62282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Для создания развивающей среды соответствующей всем требованиям федерального государственного образовательного стандарта дошкольного образования в нашем детском саду педагогический коллектив разработал план. План представлял собой этапы работы, сроки реализации и предполагаемые результаты деятельности.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Работа проводилась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четыре этапа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 первом этапе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формирования развивающей предметно-пространственной среды в ДОУ была организована большая многоплановая и творческая деятельность всех педагогов. Работа началась с:</a:t>
            </a:r>
          </a:p>
          <a:p>
            <a:pPr>
              <a:buNone/>
            </a:pPr>
            <a:endParaRPr lang="ru-RU" sz="2400" b="1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ИЗУЧЕНИЕ НОРМАТИВНЫХ ДОКУМЕНТОВ:</a:t>
            </a:r>
          </a:p>
          <a:p>
            <a:pPr marL="457200" indent="-45720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«Об образовании в Российской Федерации». </a:t>
            </a:r>
          </a:p>
          <a:p>
            <a:pPr marL="457200" indent="-457200"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 Государственной Думой 21 декабря 2012 года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 Советом Федерации 26 декабря 2012 года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(Пункт 3 статья 8, пункт 3 статья 11)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государственный образовательный стандарт дошкольного образования</a:t>
            </a:r>
          </a:p>
          <a:p>
            <a:pPr marL="0" indent="0" algn="ctr">
              <a:buNone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(раздел 3 «Требования к условиям реализации ООП ДО», </a:t>
            </a:r>
          </a:p>
          <a:p>
            <a:pPr marL="0" indent="0" algn="ctr">
              <a:buNone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подраздел 3.3 «Требования к развивающей предметно-пространственной среде»)</a:t>
            </a:r>
            <a:endParaRPr lang="ru-RU" sz="2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edu21.cap.ru/home/4182/kartinki/hello_html_m6d8a9e2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316528" y="3267809"/>
            <a:ext cx="2596551" cy="3272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23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s://im0-tub-ru.yandex.net/i?id=5e7ba5afcbd5e2f119868cfd7b9330b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9318" y="189781"/>
            <a:ext cx="2082652" cy="2917726"/>
          </a:xfrm>
          <a:prstGeom prst="rect">
            <a:avLst/>
          </a:prstGeom>
          <a:noFill/>
        </p:spPr>
      </p:pic>
      <p:pic>
        <p:nvPicPr>
          <p:cNvPr id="27652" name="Picture 4" descr="https://wcbook.ru/data/book/43/439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5756">
            <a:off x="4742848" y="2738561"/>
            <a:ext cx="2641633" cy="4046263"/>
          </a:xfrm>
          <a:prstGeom prst="rect">
            <a:avLst/>
          </a:prstGeom>
          <a:noFill/>
        </p:spPr>
      </p:pic>
      <p:pic>
        <p:nvPicPr>
          <p:cNvPr id="27650" name="Picture 2" descr="http://forstudents.minemegashop.ru/pictures/1014081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2632">
            <a:off x="9998975" y="345639"/>
            <a:ext cx="1956954" cy="28023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38625">
            <a:off x="1025676" y="2185851"/>
            <a:ext cx="10295467" cy="1553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4" name="Picture 10" descr="&amp;Tcy;&amp;acy;&amp;tcy;&amp;softcy;&amp;yacy;&amp;ncy;&amp;acy; &amp;TScy;&amp;kcy;&amp;vcy;&amp;icy;&amp;tcy;&amp;acy;&amp;rcy;&amp;icy;&amp;yacy; - &amp;Vcy; &amp;pcy;&amp;ocy;&amp;mcy;&amp;ocy;&amp;shchcy;&amp;softcy; &amp;scy;&amp;tcy;&amp;acy;&amp;rcy;&amp;shcy;&amp;iecy;&amp;mcy;&amp;ucy; &amp;vcy;&amp;ocy;&amp;scy;&amp;pcy;&amp;icy;&amp;tcy;&amp;acy;&amp;tcy;&amp;iecy;&amp;lcy;&amp;yucy;. &amp;Kcy;&amp;ncy;&amp;icy;&amp;gcy;&amp;acy; 2. &amp;Dcy;&amp;icy;&amp;acy;&amp;gcy;&amp;ncy;&amp;ocy;&amp;scy;&amp;tcy;&amp;icy;&amp;kcy;&amp;acy;, &amp;pcy;&amp;rcy;&amp;iecy;&amp;dcy;&amp;mcy;&amp;iecy;&amp;tcy;&amp;ncy;&amp;ocy;-&amp;pcy;&amp;rcy;&amp;ocy;&amp;scy;&amp;tcy;&amp;rcy;&amp;acy;&amp;ncy;&amp;scy;&amp;tcy;&amp;vcy;&amp;iecy;&amp;ncy;&amp;ncy;&amp;acy;&amp;yacy; &amp;scy;&amp;rcy;&amp;iecy;&amp;dcy;&amp;acy; &amp;ocy;&amp;bcy;&amp;lcy;&amp;ocy;&amp;zhcy;&amp;kcy;&amp;acy; &amp;kcy;&amp;ncy;&amp;icy;&amp;gcy;&amp;i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40023">
            <a:off x="395026" y="2748011"/>
            <a:ext cx="2511780" cy="388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&amp;Bcy;&amp;acy;&amp;tscy;&amp;icy;&amp;ncy;&amp;acy;, &amp;CHcy;&amp;iecy;&amp;pcy;&amp;icy;&amp;kcy;&amp;ocy;&amp;vcy;&amp;acy;, &amp;Ncy;&amp;acy;&amp;chcy;&amp;acy;&amp;rcy;&amp;ocy;&amp;vcy;&amp;acy; - &amp;Ocy;&amp;rcy;&amp;gcy;&amp;acy;&amp;ncy;&amp;icy;&amp;zcy;&amp;acy;&amp;tscy;&amp;icy;&amp;yacy; &amp;ocy;&amp;bcy;&amp;rcy;&amp;acy;&amp;zcy;&amp;ocy;&amp;vcy;&amp;acy;&amp;tcy;&amp;iecy;&amp;lcy;&amp;softcy;&amp;ncy;&amp;ocy;&amp;gcy;&amp;ocy; &amp;pcy;&amp;rcy;&amp;ocy;&amp;tscy;&amp;iecy;&amp;scy;&amp;scy;&amp;acy; &amp;vcy; &amp;ucy;&amp;scy;&amp;lcy;&amp;ocy;&amp;vcy;&amp;icy;&amp;yacy;&amp;khcy; &amp;vcy;&amp;ncy;&amp;iecy;&amp;dcy;&amp;rcy;&amp;iecy;&amp;ncy;&amp;icy;&amp;yacy; &amp;Fcy;&amp;Gcy;&amp;Ocy;&amp;Scy; &amp;Dcy;&amp;Ocy;: &amp;scy;&amp;iecy;&amp;mcy;&amp;icy;&amp;ncy;&amp;acy;&amp;rcy;&amp;ycy;-&amp;pcy;&amp;rcy;&amp;acy;&amp;kcy;&amp;tcy;&amp;icy;&amp;kcy;&amp;ucy;&amp;mcy;&amp;ycy; &amp;ocy;&amp;bcy;&amp;lcy;&amp;ocy;&amp;zhcy;&amp;kcy;&amp;acy; &amp;kcy;&amp;ncy;&amp;icy;&amp;gcy;&amp;i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78" b="3004"/>
          <a:stretch>
            <a:fillRect/>
          </a:stretch>
        </p:blipFill>
        <p:spPr bwMode="auto">
          <a:xfrm>
            <a:off x="7172733" y="3071004"/>
            <a:ext cx="2428468" cy="35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63902" y="215661"/>
            <a:ext cx="7108166" cy="2743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 ИМЕЮЩЕЙСЯ В БИБЛИОТЕКЕ ДОУ МЕТОДИЧЕСКОЙ ЛИТЕРАТУРЫ, ПЕРИОДИЧЕСКИХ ИЗДАНИЙ ПО ДОШКОЛЬНОМУ ОБРАЗОВАНИЮ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6" name="Picture 8" descr="https://im0-tub-ru.yandex.net/i?id=c1b1300c9ed6f4d949155fc2daa68bb7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05563">
            <a:off x="9298160" y="3158400"/>
            <a:ext cx="2594385" cy="3646726"/>
          </a:xfrm>
          <a:prstGeom prst="rect">
            <a:avLst/>
          </a:prstGeom>
          <a:noFill/>
        </p:spPr>
      </p:pic>
      <p:pic>
        <p:nvPicPr>
          <p:cNvPr id="27658" name="Picture 10" descr="http://static.ozone.ru/multimedia/10155747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31058" y="1251592"/>
            <a:ext cx="2442833" cy="353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19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97" y="120770"/>
            <a:ext cx="9238891" cy="12594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ИЗУЧЕНИЕ НОРМАТИВНЫХ ДОКУМЕНТОВ, РЕГЛАМЕНТИРУЮЩИХ ВЫБОР ОБОРУДОВАНИЯ, УЧЕБНО-МЕТОДИЧЕСКИХ И ИГРОВЫХ МАТЕРИАЛОВ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 descr="Оборудование для ДОО.doc [Режим ограниченной функциональности] - Word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43" t="13215" r="9663" b="2424"/>
          <a:stretch/>
        </p:blipFill>
        <p:spPr>
          <a:xfrm>
            <a:off x="431321" y="1015876"/>
            <a:ext cx="9825929" cy="5842124"/>
          </a:xfrm>
        </p:spPr>
      </p:pic>
      <p:sp>
        <p:nvSpPr>
          <p:cNvPr id="4" name="Овал 3"/>
          <p:cNvSpPr/>
          <p:nvPr/>
        </p:nvSpPr>
        <p:spPr>
          <a:xfrm>
            <a:off x="6021238" y="1828799"/>
            <a:ext cx="4166558" cy="983412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5" name="Picture 2" descr="http://1.bp.blogspot.com/---nGtp7VdSM/U4yWprJnODI/AAAAAAAAB_g/YpJ02Np5UtY/s1600/%D1%81%D0%B0%D0%B4.png"/>
          <p:cNvPicPr>
            <a:picLocks noChangeAspect="1" noChangeArrowheads="1"/>
          </p:cNvPicPr>
          <p:nvPr/>
        </p:nvPicPr>
        <p:blipFill>
          <a:blip r:embed="rId3" cstate="print"/>
          <a:srcRect r="70100"/>
          <a:stretch>
            <a:fillRect/>
          </a:stretch>
        </p:blipFill>
        <p:spPr bwMode="auto">
          <a:xfrm flipH="1">
            <a:off x="10308566" y="2588927"/>
            <a:ext cx="2147977" cy="4436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39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35" y="155276"/>
            <a:ext cx="9739222" cy="115594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ДЛЯ ВОСПИТАТЕЛЕЙ И СПЕЦИАЛИСТОВ БЫЛИ ОРГАНИЗОВАНЫ СЕМИНАРЫ, 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СЕМИНАРЫ - ПРАКТИКУМЫ, МАСТЕР - КЛАССЫ ПО ОРГАНИЗАЦИИ РАЗВИВАЮЩЕЙ СРЕДЫ В ГРУППАХ ДОУ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Users\Елена\Desktop\ПДС ст. воспитатели\семинар\IMG_20161206_135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436" y="1500996"/>
            <a:ext cx="3665269" cy="2061713"/>
          </a:xfrm>
          <a:prstGeom prst="rect">
            <a:avLst/>
          </a:prstGeom>
          <a:noFill/>
        </p:spPr>
      </p:pic>
      <p:pic>
        <p:nvPicPr>
          <p:cNvPr id="50179" name="Picture 3" descr="C:\Users\Елена\Desktop\ПДС ст. воспитатели\семинар\IMG_20161206_135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058"/>
            <a:ext cx="4655391" cy="2618658"/>
          </a:xfrm>
          <a:prstGeom prst="rect">
            <a:avLst/>
          </a:prstGeom>
          <a:noFill/>
        </p:spPr>
      </p:pic>
      <p:pic>
        <p:nvPicPr>
          <p:cNvPr id="50180" name="Picture 4" descr="C:\Users\Елена\Desktop\ПДС ст. воспитатели\семинар\IMG_20161206_135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9487" y="2532928"/>
            <a:ext cx="4652513" cy="2617039"/>
          </a:xfrm>
          <a:prstGeom prst="rect">
            <a:avLst/>
          </a:prstGeom>
          <a:noFill/>
        </p:spPr>
      </p:pic>
      <p:pic>
        <p:nvPicPr>
          <p:cNvPr id="50181" name="Picture 5" descr="C:\Users\Елена\Desktop\ППРОС в ДОО\ФОТО ППРОС\2 я мл.гр\IMG_078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5237" y="3888811"/>
            <a:ext cx="4453784" cy="2969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C:\Users\Елена\Desktop\ПДС ст. воспитатели\работа творческой группы\IMG_1079.JPG"/>
          <p:cNvPicPr>
            <a:picLocks noChangeAspect="1" noChangeArrowheads="1"/>
          </p:cNvPicPr>
          <p:nvPr/>
        </p:nvPicPr>
        <p:blipFill>
          <a:blip r:embed="rId2" cstate="print"/>
          <a:srcRect t="13613" r="7227" b="6050"/>
          <a:stretch>
            <a:fillRect/>
          </a:stretch>
        </p:blipFill>
        <p:spPr bwMode="auto">
          <a:xfrm>
            <a:off x="6443932" y="2898476"/>
            <a:ext cx="3174521" cy="20617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23" y="120770"/>
            <a:ext cx="8497019" cy="1759788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ТЕЧЕНИИ ВСЕГО ПЕРИОДА РАБОТАЛА ТВОРЧЕСКАЯ ГРУППА. 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мы рассматривали содержание психолого-педагогической работы с детьми с 2-7 лет по образовательным областям, изучали специфику каждой образовательной области, определяли содержание центров развития по темам временных промежутков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C:\Users\Елена\Desktop\ПДС ст. воспитатели\работа творческой группы\IMG_1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80" y="2037991"/>
            <a:ext cx="6219645" cy="4664734"/>
          </a:xfrm>
          <a:prstGeom prst="rect">
            <a:avLst/>
          </a:prstGeom>
          <a:noFill/>
        </p:spPr>
      </p:pic>
      <p:pic>
        <p:nvPicPr>
          <p:cNvPr id="51203" name="Picture 3" descr="C:\Users\Елена\Desktop\ПДС ст. воспитатели\работа творческой группы\IMG_1073.JPG"/>
          <p:cNvPicPr>
            <a:picLocks noChangeAspect="1" noChangeArrowheads="1"/>
          </p:cNvPicPr>
          <p:nvPr/>
        </p:nvPicPr>
        <p:blipFill>
          <a:blip r:embed="rId4" cstate="print"/>
          <a:srcRect t="6929"/>
          <a:stretch>
            <a:fillRect/>
          </a:stretch>
        </p:blipFill>
        <p:spPr bwMode="auto">
          <a:xfrm>
            <a:off x="8591910" y="655607"/>
            <a:ext cx="3361425" cy="2346385"/>
          </a:xfrm>
          <a:prstGeom prst="rect">
            <a:avLst/>
          </a:prstGeom>
          <a:noFill/>
        </p:spPr>
      </p:pic>
      <p:pic>
        <p:nvPicPr>
          <p:cNvPr id="51204" name="Picture 4" descr="C:\Users\Елена\Desktop\ПДС ст. воспитатели\работа творческой группы\IMG_107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b="10054"/>
          <a:stretch>
            <a:fillRect/>
          </a:stretch>
        </p:blipFill>
        <p:spPr bwMode="auto">
          <a:xfrm>
            <a:off x="8660975" y="4554748"/>
            <a:ext cx="3414282" cy="2303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27" y="112144"/>
            <a:ext cx="9333781" cy="1449238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ВТОРОМ ЭТАПЕ ПЕДАГОГИ РАЗРАБАТЫВАЛИ СХЕМАТИЧЕСКИЙ ПЛАН ГРУПП, т. е. проектировали схему размещения группового оборудования и материалов, при этом условно делили группу на две зоны – игровую и учебную, распределяли центры по принципу интеграции образовательных областей 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Объект 46" descr="схема.docx - Word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3" t="17704" r="21166" b="5788"/>
          <a:stretch/>
        </p:blipFill>
        <p:spPr>
          <a:xfrm>
            <a:off x="923025" y="1540940"/>
            <a:ext cx="7468833" cy="5317060"/>
          </a:xfrm>
        </p:spPr>
      </p:pic>
      <p:pic>
        <p:nvPicPr>
          <p:cNvPr id="17410" name="Picture 2" descr="http://1.bp.blogspot.com/---nGtp7VdSM/U4yWprJnODI/AAAAAAAAB_g/YpJ02Np5UtY/s1600/%D1%81%D0%B0%D0%B4.png"/>
          <p:cNvPicPr>
            <a:picLocks noChangeAspect="1" noChangeArrowheads="1"/>
          </p:cNvPicPr>
          <p:nvPr/>
        </p:nvPicPr>
        <p:blipFill>
          <a:blip r:embed="rId3" cstate="print"/>
          <a:srcRect l="75986"/>
          <a:stretch>
            <a:fillRect/>
          </a:stretch>
        </p:blipFill>
        <p:spPr bwMode="auto">
          <a:xfrm>
            <a:off x="8350370" y="2027208"/>
            <a:ext cx="1900817" cy="5144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68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664" y="87086"/>
            <a:ext cx="9602650" cy="931817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ТРЕТЬЕМ ЭТАПЕ педагогический коллектив проектировал наполняемость центров материалами и оборудованием в соответствии с методическими рекомендациями минимальной оснащенности образовательного процесса и оборудования в ДОО Кемеровской области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Уголки1.docx [Режим ограниченной функциональности] - Word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7" t="15907" r="8561" b="2200"/>
          <a:stretch/>
        </p:blipFill>
        <p:spPr>
          <a:xfrm>
            <a:off x="327803" y="1290290"/>
            <a:ext cx="10273180" cy="5567710"/>
          </a:xfrm>
        </p:spPr>
      </p:pic>
      <p:pic>
        <p:nvPicPr>
          <p:cNvPr id="16386" name="Picture 2" descr="http://sad6.malorita.edu.by/sm_full.aspx?guid=72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765102" y="3030873"/>
            <a:ext cx="2426898" cy="3827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19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915</TotalTime>
  <Words>494</Words>
  <Application>Microsoft Office PowerPoint</Application>
  <PresentationFormat>Произвольный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                </vt:lpstr>
      <vt:lpstr>«Развивающая предметно-пространственная среда – часть образовательной среды, представленная специально организованным пространством (помещениями, участком и т. п.), материалами, оборудованием и инвентарем, для развития детей дошкольного возраста в соответствии с особенностями каждого возрастного этапа, охраны и укрепления их здоровья, учѐта особенностей и коррекции недостатков их развития». </vt:lpstr>
      <vt:lpstr>   </vt:lpstr>
      <vt:lpstr>Слайд 4</vt:lpstr>
      <vt:lpstr>3. ИЗУЧЕНИЕ НОРМАТИВНЫХ ДОКУМЕНТОВ, РЕГЛАМЕНТИРУЮЩИХ ВЫБОР ОБОРУДОВАНИЯ, УЧЕБНО-МЕТОДИЧЕСКИХ И ИГРОВЫХ МАТЕРИАЛОВ</vt:lpstr>
      <vt:lpstr>4. ДЛЯ ВОСПИТАТЕЛЕЙ И СПЕЦИАЛИСТОВ БЫЛИ ОРГАНИЗОВАНЫ СЕМИНАРЫ,  СЕМИНАРЫ - ПРАКТИКУМЫ, МАСТЕР - КЛАССЫ ПО ОРГАНИЗАЦИИ РАЗВИВАЮЩЕЙ СРЕДЫ В ГРУППАХ ДОУ</vt:lpstr>
      <vt:lpstr>5. В ТЕЧЕНИИ ВСЕГО ПЕРИОДА РАБОТАЛА ТВОРЧЕСКАЯ ГРУППА.  Где мы рассматривали содержание психолого-педагогической работы с детьми с 2-7 лет по образовательным областям, изучали специфику каждой образовательной области, определяли содержание центров развития по темам временных промежутков.</vt:lpstr>
      <vt:lpstr>II. НА ВТОРОМ ЭТАПЕ ПЕДАГОГИ РАЗРАБАТЫВАЛИ СХЕМАТИЧЕСКИЙ ПЛАН ГРУПП, т. е. проектировали схему размещения группового оборудования и материалов, при этом условно делили группу на две зоны – игровую и учебную, распределяли центры по принципу интеграции образовательных областей </vt:lpstr>
      <vt:lpstr>III. НА ТРЕТЬЕМ ЭТАПЕ педагогический коллектив проектировал наполняемость центров материалами и оборудованием в соответствии с методическими рекомендациями минимальной оснащенности образовательного процесса и оборудования в ДОО Кемеровской области</vt:lpstr>
      <vt:lpstr>IV. На четвертом этапе формирования развивающей среды производилась корректировка размещения и приобретение недостающих материалов и оборудования в групповых комнатах. Так же на этом этапе был запланирован и проведен оперативный контроль:</vt:lpstr>
      <vt:lpstr>В результате деятельности педагогического коллектива развивающая предметно-пространственная среда групп организована так, чтобы в полной мере реализовать основную общеобразовательную программу дошкольного образования МАДОУ 19. Пространство групп разделено на центры. Все центры решают задачи пяти образовательных областей или направлений развития детей дошкольного возраста – социально-коммуникативное, познавательное, речевое, художественно-эстетическое и физическое развитие.</vt:lpstr>
      <vt:lpstr>В итоге на уровне детского сада были организованы конкурсы: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          </dc:title>
  <dc:creator>User</dc:creator>
  <cp:lastModifiedBy>Елена</cp:lastModifiedBy>
  <cp:revision>77</cp:revision>
  <dcterms:created xsi:type="dcterms:W3CDTF">2015-11-09T03:33:18Z</dcterms:created>
  <dcterms:modified xsi:type="dcterms:W3CDTF">2017-04-26T03:30:00Z</dcterms:modified>
</cp:coreProperties>
</file>