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351" r:id="rId4"/>
    <p:sldId id="314" r:id="rId5"/>
    <p:sldId id="315" r:id="rId6"/>
    <p:sldId id="322" r:id="rId7"/>
    <p:sldId id="284" r:id="rId8"/>
    <p:sldId id="324" r:id="rId9"/>
    <p:sldId id="333" r:id="rId10"/>
    <p:sldId id="298" r:id="rId11"/>
    <p:sldId id="338" r:id="rId12"/>
    <p:sldId id="323" r:id="rId13"/>
    <p:sldId id="355" r:id="rId14"/>
    <p:sldId id="342" r:id="rId15"/>
    <p:sldId id="343" r:id="rId16"/>
    <p:sldId id="332" r:id="rId17"/>
    <p:sldId id="299" r:id="rId18"/>
    <p:sldId id="341" r:id="rId19"/>
    <p:sldId id="318" r:id="rId20"/>
    <p:sldId id="349" r:id="rId21"/>
    <p:sldId id="317" r:id="rId22"/>
    <p:sldId id="336" r:id="rId23"/>
    <p:sldId id="337" r:id="rId24"/>
    <p:sldId id="310" r:id="rId25"/>
    <p:sldId id="328" r:id="rId26"/>
    <p:sldId id="304" r:id="rId27"/>
    <p:sldId id="346" r:id="rId28"/>
    <p:sldId id="350" r:id="rId29"/>
    <p:sldId id="348" r:id="rId30"/>
    <p:sldId id="347" r:id="rId31"/>
    <p:sldId id="344" r:id="rId32"/>
    <p:sldId id="353" r:id="rId33"/>
    <p:sldId id="327" r:id="rId34"/>
    <p:sldId id="352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0B9"/>
    <a:srgbClr val="F9E999"/>
    <a:srgbClr val="FFFF99"/>
    <a:srgbClr val="FFFFCC"/>
    <a:srgbClr val="00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7" d="100"/>
          <a:sy n="87" d="100"/>
        </p:scale>
        <p:origin x="437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DEF2-A423-40C9-8269-B3388C89B720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1970-7581-4ED3-9156-CD24AAF50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672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DEF2-A423-40C9-8269-B3388C89B720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1970-7581-4ED3-9156-CD24AAF50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1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DEF2-A423-40C9-8269-B3388C89B720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1970-7581-4ED3-9156-CD24AAF50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304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3A4B-67C7-403C-9E79-DB93DEC0BB74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F8A2-4788-444A-B931-5AC17D1C8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87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3A4B-67C7-403C-9E79-DB93DEC0BB74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F8A2-4788-444A-B931-5AC17D1C8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795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3A4B-67C7-403C-9E79-DB93DEC0BB74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F8A2-4788-444A-B931-5AC17D1C8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405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3A4B-67C7-403C-9E79-DB93DEC0BB74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F8A2-4788-444A-B931-5AC17D1C8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481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3A4B-67C7-403C-9E79-DB93DEC0BB74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F8A2-4788-444A-B931-5AC17D1C8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2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3A4B-67C7-403C-9E79-DB93DEC0BB74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F8A2-4788-444A-B931-5AC17D1C8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560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3A4B-67C7-403C-9E79-DB93DEC0BB74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F8A2-4788-444A-B931-5AC17D1C8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8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3A4B-67C7-403C-9E79-DB93DEC0BB74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F8A2-4788-444A-B931-5AC17D1C8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118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DEF2-A423-40C9-8269-B3388C89B720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1970-7581-4ED3-9156-CD24AAF50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8405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3A4B-67C7-403C-9E79-DB93DEC0BB74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F8A2-4788-444A-B931-5AC17D1C8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431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3A4B-67C7-403C-9E79-DB93DEC0BB74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F8A2-4788-444A-B931-5AC17D1C8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236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3A4B-67C7-403C-9E79-DB93DEC0BB74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F8A2-4788-444A-B931-5AC17D1C8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9460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DEF2-A423-40C9-8269-B3388C89B720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1970-7581-4ED3-9156-CD24AAF50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7022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DEF2-A423-40C9-8269-B3388C89B720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1970-7581-4ED3-9156-CD24AAF50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007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DEF2-A423-40C9-8269-B3388C89B720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1970-7581-4ED3-9156-CD24AAF50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277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DEF2-A423-40C9-8269-B3388C89B720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1970-7581-4ED3-9156-CD24AAF50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299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DEF2-A423-40C9-8269-B3388C89B720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1970-7581-4ED3-9156-CD24AAF50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288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DEF2-A423-40C9-8269-B3388C89B720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1970-7581-4ED3-9156-CD24AAF50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265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DEF2-A423-40C9-8269-B3388C89B720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1970-7581-4ED3-9156-CD24AAF50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093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DEF2-A423-40C9-8269-B3388C89B720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1970-7581-4ED3-9156-CD24AAF50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6518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DEF2-A423-40C9-8269-B3388C89B720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1970-7581-4ED3-9156-CD24AAF50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7412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DEF2-A423-40C9-8269-B3388C89B720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1970-7581-4ED3-9156-CD24AAF50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4968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DEF2-A423-40C9-8269-B3388C89B720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1970-7581-4ED3-9156-CD24AAF50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0989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DEF2-A423-40C9-8269-B3388C89B720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1970-7581-4ED3-9156-CD24AAF50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780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DEF2-A423-40C9-8269-B3388C89B720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1970-7581-4ED3-9156-CD24AAF50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158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DEF2-A423-40C9-8269-B3388C89B720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1970-7581-4ED3-9156-CD24AAF50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733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DEF2-A423-40C9-8269-B3388C89B720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1970-7581-4ED3-9156-CD24AAF50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301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DEF2-A423-40C9-8269-B3388C89B720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1970-7581-4ED3-9156-CD24AAF50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280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DEF2-A423-40C9-8269-B3388C89B720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1970-7581-4ED3-9156-CD24AAF50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390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DEF2-A423-40C9-8269-B3388C89B720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1970-7581-4ED3-9156-CD24AAF50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622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CC"/>
            </a:gs>
            <a:gs pos="57000">
              <a:srgbClr val="FFFF99"/>
            </a:gs>
            <a:gs pos="83000">
              <a:srgbClr val="F9E999"/>
            </a:gs>
            <a:gs pos="100000">
              <a:srgbClr val="FDE0B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9DEF2-A423-40C9-8269-B3388C89B720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B1970-7581-4ED3-9156-CD24AAF50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644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CC"/>
            </a:gs>
            <a:gs pos="57000">
              <a:srgbClr val="FFFF99"/>
            </a:gs>
            <a:gs pos="83000">
              <a:srgbClr val="F9E999"/>
            </a:gs>
            <a:gs pos="100000">
              <a:srgbClr val="FDE0B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A3A4B-67C7-403C-9E79-DB93DEC0BB74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7F8A2-4788-444A-B931-5AC17D1C8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214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9DEF2-A423-40C9-8269-B3388C89B720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B1970-7581-4ED3-9156-CD24AAF50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435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7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8.wdp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1.wdp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12.wdp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17.wdp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17.wdp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1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17.wdp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yandex.ru/search/?text=%D0%BA%D0%B0%D1%80%D1%82%D0%B8%D0%BD%D0%BA%D0%B8+%D0%B4%D0%BB%D1%8F+%D0%B4%D0%BE%D1%88%D0%BA%D0%BE%D0%BB%D1%8C%D0%BD%D0%B8%D0%BA%D0%BE%D0%B2&amp;from=os&amp;clid=2207714&amp;lr=23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/>
              <a:t>Муниципальное бюджетное дошкольное образовательное учреждение г. Мурманска №72</a:t>
            </a:r>
            <a:br>
              <a:rPr lang="ru-RU" sz="2000" b="1" dirty="0"/>
            </a:br>
            <a:endParaRPr lang="ru-RU" sz="20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15762" y="2338754"/>
            <a:ext cx="6778869" cy="247943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1600200"/>
            <a:ext cx="8701454" cy="33623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b="1" dirty="0" smtClean="0"/>
              <a:t>Изучаем </a:t>
            </a:r>
          </a:p>
          <a:p>
            <a:pPr marL="0" indent="0" algn="ctr">
              <a:buNone/>
            </a:pPr>
            <a:r>
              <a:rPr lang="ru-RU" b="1" dirty="0" smtClean="0"/>
              <a:t>согласные </a:t>
            </a:r>
            <a:r>
              <a:rPr lang="en-US" b="1" dirty="0" smtClean="0"/>
              <a:t>[</a:t>
            </a:r>
            <a:r>
              <a:rPr lang="ru-RU" b="1" dirty="0"/>
              <a:t>С</a:t>
            </a:r>
            <a:r>
              <a:rPr lang="en-US" b="1" dirty="0" smtClean="0"/>
              <a:t>]</a:t>
            </a:r>
            <a:r>
              <a:rPr lang="ru-RU" b="1" dirty="0" smtClean="0"/>
              <a:t> и </a:t>
            </a:r>
            <a:r>
              <a:rPr lang="en-US" b="1" dirty="0" smtClean="0"/>
              <a:t>[</a:t>
            </a:r>
            <a:r>
              <a:rPr lang="ru-RU" b="1" dirty="0"/>
              <a:t>С</a:t>
            </a:r>
            <a:r>
              <a:rPr lang="en-US" b="1" dirty="0" smtClean="0"/>
              <a:t>’]</a:t>
            </a:r>
            <a:r>
              <a:rPr lang="ru-RU" b="1" dirty="0" smtClean="0"/>
              <a:t>.</a:t>
            </a:r>
          </a:p>
          <a:p>
            <a:pPr marL="0" indent="0" algn="ctr">
              <a:buNone/>
            </a:pPr>
            <a:endParaRPr lang="ru-RU" b="1" dirty="0"/>
          </a:p>
          <a:p>
            <a:pPr marL="0" indent="0" algn="r">
              <a:buNone/>
            </a:pPr>
            <a:endParaRPr lang="ru-RU" sz="1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72437" y="5808755"/>
            <a:ext cx="9759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2024                                                           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Учитель -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логопед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Глоба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Т.Н.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4" descr="https://helpiks.su/imgart/baza3/313415199562.files/image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0" b="94222" l="5750" r="94833">
                        <a14:foregroundMark x1="34833" y1="54363" x2="57667" y2="64741"/>
                        <a14:foregroundMark x1="54750" y1="56722" x2="67833" y2="48585"/>
                        <a14:foregroundMark x1="76000" y1="17925" x2="75667" y2="36321"/>
                        <a14:foregroundMark x1="58333" y1="50118" x2="52250" y2="58255"/>
                        <a14:foregroundMark x1="49917" y1="31840" x2="46833" y2="39976"/>
                        <a14:foregroundMark x1="46250" y1="27948" x2="50750" y2="34434"/>
                        <a14:foregroundMark x1="71333" y1="68986" x2="70417" y2="80425"/>
                        <a14:foregroundMark x1="69833" y1="60024" x2="69167" y2="65684"/>
                        <a14:foregroundMark x1="69167" y1="65684" x2="69167" y2="65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49" t="8741" r="6940" b="3257"/>
          <a:stretch/>
        </p:blipFill>
        <p:spPr bwMode="auto">
          <a:xfrm>
            <a:off x="609600" y="1816711"/>
            <a:ext cx="2974090" cy="214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8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8167" y="1197159"/>
            <a:ext cx="1061388" cy="11653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8167" y="150540"/>
            <a:ext cx="1047658" cy="11538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4277" y="2278988"/>
            <a:ext cx="1061388" cy="11689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6494" y="5506003"/>
            <a:ext cx="1028121" cy="112885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2926685" y="3409153"/>
            <a:ext cx="1016572" cy="97439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Ы</a:t>
            </a:r>
            <a:endParaRPr kumimoji="0" lang="ru-RU" sz="5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976494" y="4457578"/>
            <a:ext cx="1016572" cy="97439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Э</a:t>
            </a:r>
          </a:p>
        </p:txBody>
      </p:sp>
      <p:sp>
        <p:nvSpPr>
          <p:cNvPr id="20" name="Овал 19"/>
          <p:cNvSpPr/>
          <p:nvPr/>
        </p:nvSpPr>
        <p:spPr>
          <a:xfrm>
            <a:off x="351691" y="150539"/>
            <a:ext cx="874207" cy="963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noProof="0" dirty="0">
                <a:solidFill>
                  <a:prstClr val="black"/>
                </a:solidFill>
                <a:latin typeface="Calibri" panose="020F0502020204030204"/>
              </a:rPr>
              <a:t>С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351690" y="1175307"/>
            <a:ext cx="874207" cy="963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noProof="0" dirty="0">
                <a:solidFill>
                  <a:prstClr val="black"/>
                </a:solidFill>
                <a:latin typeface="Calibri" panose="020F0502020204030204"/>
              </a:rPr>
              <a:t>С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351690" y="2200075"/>
            <a:ext cx="874207" cy="963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noProof="0" dirty="0">
                <a:solidFill>
                  <a:prstClr val="black"/>
                </a:solidFill>
                <a:latin typeface="Calibri" panose="020F0502020204030204"/>
              </a:rPr>
              <a:t>С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351689" y="3224843"/>
            <a:ext cx="874207" cy="963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noProof="0" dirty="0">
                <a:solidFill>
                  <a:prstClr val="black"/>
                </a:solidFill>
                <a:latin typeface="Calibri" panose="020F0502020204030204"/>
              </a:rPr>
              <a:t>С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351688" y="4249611"/>
            <a:ext cx="874207" cy="963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noProof="0" dirty="0">
                <a:solidFill>
                  <a:prstClr val="black"/>
                </a:solidFill>
                <a:latin typeface="Calibri" panose="020F0502020204030204"/>
              </a:rPr>
              <a:t>С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2195025" y="5724731"/>
            <a:ext cx="653142" cy="578496"/>
            <a:chOff x="4851918" y="5505863"/>
            <a:chExt cx="1058712" cy="1006400"/>
          </a:xfrm>
        </p:grpSpPr>
        <p:sp>
          <p:nvSpPr>
            <p:cNvPr id="34" name="Овал 33"/>
            <p:cNvSpPr/>
            <p:nvPr/>
          </p:nvSpPr>
          <p:spPr>
            <a:xfrm>
              <a:off x="4851918" y="5505863"/>
              <a:ext cx="1058712" cy="1006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Месяц 34"/>
            <p:cNvSpPr/>
            <p:nvPr/>
          </p:nvSpPr>
          <p:spPr>
            <a:xfrm rot="16484872">
              <a:off x="5183216" y="5833121"/>
              <a:ext cx="359563" cy="727069"/>
            </a:xfrm>
            <a:prstGeom prst="mo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5195047" y="5699061"/>
              <a:ext cx="167950" cy="14621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5535945" y="5724443"/>
              <a:ext cx="167950" cy="14621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Овал 25"/>
          <p:cNvSpPr/>
          <p:nvPr/>
        </p:nvSpPr>
        <p:spPr>
          <a:xfrm>
            <a:off x="351688" y="5505863"/>
            <a:ext cx="874207" cy="96307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Calibri" panose="020F0502020204030204"/>
              </a:rPr>
              <a:t>С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45356" y="632076"/>
            <a:ext cx="2087929" cy="208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4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0.1306 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3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0.1349 0.0143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0.14206 0.0236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96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1431 0.0310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48" y="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14206 0.0046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96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13269 0.0062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8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5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8268" y="185222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Читай слова.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82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167" y="1197159"/>
            <a:ext cx="1061388" cy="11653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167" y="150540"/>
            <a:ext cx="1047658" cy="11538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494" y="5506003"/>
            <a:ext cx="1028121" cy="112885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2926685" y="3409153"/>
            <a:ext cx="1016572" cy="97439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Ы</a:t>
            </a:r>
            <a:endParaRPr kumimoji="0" lang="ru-RU" sz="5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976494" y="4457578"/>
            <a:ext cx="1016572" cy="97439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У</a:t>
            </a:r>
            <a:endParaRPr kumimoji="0" lang="ru-RU" sz="5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51691" y="150539"/>
            <a:ext cx="874207" cy="963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Calibri" panose="020F0502020204030204"/>
              </a:rPr>
              <a:t>С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351690" y="1175307"/>
            <a:ext cx="874207" cy="963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noProof="0" dirty="0">
                <a:solidFill>
                  <a:prstClr val="black"/>
                </a:solidFill>
                <a:latin typeface="Calibri" panose="020F0502020204030204"/>
              </a:rPr>
              <a:t>С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351690" y="2200075"/>
            <a:ext cx="874207" cy="963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noProof="0" dirty="0">
                <a:solidFill>
                  <a:prstClr val="black"/>
                </a:solidFill>
                <a:latin typeface="Calibri" panose="020F0502020204030204"/>
              </a:rPr>
              <a:t>С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351689" y="3224843"/>
            <a:ext cx="874207" cy="963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noProof="0" dirty="0">
                <a:solidFill>
                  <a:prstClr val="black"/>
                </a:solidFill>
                <a:latin typeface="Calibri" panose="020F0502020204030204"/>
              </a:rPr>
              <a:t>С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422026" y="4356153"/>
            <a:ext cx="874207" cy="963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noProof="0" dirty="0">
                <a:solidFill>
                  <a:prstClr val="black"/>
                </a:solidFill>
                <a:latin typeface="Calibri" panose="020F0502020204030204"/>
              </a:rPr>
              <a:t>С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2195025" y="5724731"/>
            <a:ext cx="653142" cy="578496"/>
            <a:chOff x="4851918" y="5505863"/>
            <a:chExt cx="1058712" cy="1006400"/>
          </a:xfrm>
        </p:grpSpPr>
        <p:sp>
          <p:nvSpPr>
            <p:cNvPr id="34" name="Овал 33"/>
            <p:cNvSpPr/>
            <p:nvPr/>
          </p:nvSpPr>
          <p:spPr>
            <a:xfrm>
              <a:off x="4851918" y="5505863"/>
              <a:ext cx="1058712" cy="1006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Месяц 34"/>
            <p:cNvSpPr/>
            <p:nvPr/>
          </p:nvSpPr>
          <p:spPr>
            <a:xfrm rot="16484872">
              <a:off x="5183216" y="5833121"/>
              <a:ext cx="359563" cy="727069"/>
            </a:xfrm>
            <a:prstGeom prst="mo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Овал 35"/>
            <p:cNvSpPr/>
            <p:nvPr/>
          </p:nvSpPr>
          <p:spPr>
            <a:xfrm>
              <a:off x="5195047" y="5699061"/>
              <a:ext cx="167950" cy="14621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Овал 36"/>
            <p:cNvSpPr/>
            <p:nvPr/>
          </p:nvSpPr>
          <p:spPr>
            <a:xfrm>
              <a:off x="5535945" y="5724443"/>
              <a:ext cx="167950" cy="14621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Овал 25"/>
          <p:cNvSpPr/>
          <p:nvPr/>
        </p:nvSpPr>
        <p:spPr>
          <a:xfrm>
            <a:off x="351688" y="5505863"/>
            <a:ext cx="874207" cy="96307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Calibri" panose="020F0502020204030204"/>
              </a:rPr>
              <a:t>С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4219219" y="1237001"/>
            <a:ext cx="959271" cy="9213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noProof="0" dirty="0">
                <a:solidFill>
                  <a:prstClr val="black"/>
                </a:solidFill>
                <a:latin typeface="Calibri" panose="020F0502020204030204"/>
              </a:rPr>
              <a:t>Н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236379" y="170571"/>
            <a:ext cx="959271" cy="9430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Calibri" panose="020F0502020204030204"/>
              </a:rPr>
              <a:t>М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4236379" y="2303431"/>
            <a:ext cx="942111" cy="921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Calibri" panose="020F0502020204030204"/>
              </a:rPr>
              <a:t>Р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4253539" y="3416023"/>
            <a:ext cx="942111" cy="9675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noProof="0" dirty="0">
                <a:solidFill>
                  <a:prstClr val="black"/>
                </a:solidFill>
                <a:latin typeface="Calibri" panose="020F0502020204030204"/>
              </a:rPr>
              <a:t>Р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4253539" y="4528615"/>
            <a:ext cx="942111" cy="903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noProof="0" dirty="0">
                <a:solidFill>
                  <a:prstClr val="black"/>
                </a:solidFill>
                <a:latin typeface="Calibri" panose="020F0502020204030204"/>
              </a:rPr>
              <a:t>К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260920" y="5577040"/>
            <a:ext cx="959271" cy="9101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noProof="0" dirty="0">
                <a:solidFill>
                  <a:prstClr val="black"/>
                </a:solidFill>
                <a:latin typeface="Calibri" panose="020F0502020204030204"/>
              </a:rPr>
              <a:t>Г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4260920" y="178310"/>
            <a:ext cx="959271" cy="9430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4227798" y="1255006"/>
            <a:ext cx="959271" cy="9430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4236378" y="2303431"/>
            <a:ext cx="959271" cy="9430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4252338" y="3408284"/>
            <a:ext cx="959271" cy="9430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4219218" y="4488933"/>
            <a:ext cx="959271" cy="9430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4244958" y="5563028"/>
            <a:ext cx="959271" cy="9430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167" y="2250648"/>
            <a:ext cx="1061388" cy="11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0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0.1306 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3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0.1349 0.0143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0.14206 0.0236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96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1431 0.0310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48" y="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14206 0.0046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96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13269 0.0062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8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1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Убери лишние картинки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17605" y="2191496"/>
            <a:ext cx="860083" cy="1172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800" b="1" noProof="0" dirty="0">
                <a:solidFill>
                  <a:prstClr val="black"/>
                </a:solidFill>
                <a:latin typeface="Calibri"/>
              </a:rPr>
              <a:t>с</a:t>
            </a:r>
            <a:endParaRPr kumimoji="0" lang="ru-RU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13160" t="6818" r="5276" b="6493"/>
          <a:stretch/>
        </p:blipFill>
        <p:spPr>
          <a:xfrm>
            <a:off x="8219381" y="4182427"/>
            <a:ext cx="2810532" cy="21108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5000" y1="7581" x2="42444" y2="10484"/>
                        <a14:foregroundMark x1="29000" y1="7097" x2="28889" y2="14839"/>
                        <a14:foregroundMark x1="28889" y1="30161" x2="28889" y2="30161"/>
                        <a14:foregroundMark x1="28889" y1="31290" x2="28667" y2="35000"/>
                        <a14:foregroundMark x1="28667" y1="35000" x2="28667" y2="35000"/>
                        <a14:foregroundMark x1="26222" y1="18548" x2="25889" y2="23226"/>
                        <a14:foregroundMark x1="32111" y1="7903" x2="43444" y2="5806"/>
                        <a14:foregroundMark x1="15778" y1="6613" x2="13000" y2="82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838" y="1380626"/>
            <a:ext cx="2703635" cy="18625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5905" y="469915"/>
            <a:ext cx="1946030" cy="9730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1755" y="4467030"/>
            <a:ext cx="2107893" cy="21078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350" y="4354051"/>
            <a:ext cx="1578429" cy="23338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2503" y="2330441"/>
            <a:ext cx="1789290" cy="12122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6826" y="3529240"/>
            <a:ext cx="2135173" cy="145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1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408" y="2299433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 место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’]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словах.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46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640" y="547956"/>
            <a:ext cx="4535817" cy="143268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0794547" y="983183"/>
            <a:ext cx="860083" cy="1172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794546" y="4743419"/>
            <a:ext cx="860083" cy="117274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solidFill>
                  <a:schemeClr val="tx1"/>
                </a:solidFill>
              </a:rPr>
              <a:t>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74" l="0" r="998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196" y="2155931"/>
            <a:ext cx="4195418" cy="240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4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6 L -0.38711 0.89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62" y="4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0.55403 -0.5879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08" y="-2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245" y="637673"/>
            <a:ext cx="4535817" cy="143268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95754" y="3775404"/>
            <a:ext cx="905608" cy="1172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>
                <a:solidFill>
                  <a:schemeClr val="tx1"/>
                </a:solidFill>
              </a:rPr>
              <a:t>с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795" y="2455303"/>
            <a:ext cx="3070533" cy="316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7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0.21393 -0.437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-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988" y="387579"/>
            <a:ext cx="4535817" cy="143268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537932" y="2439634"/>
            <a:ext cx="879231" cy="1266092"/>
          </a:xfrm>
          <a:prstGeom prst="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800" b="1" noProof="0" dirty="0">
                <a:solidFill>
                  <a:prstClr val="black"/>
                </a:solidFill>
                <a:latin typeface="Calibri" panose="020F0502020204030204"/>
              </a:rPr>
              <a:t>С</a:t>
            </a:r>
            <a:endParaRPr kumimoji="0" lang="ru-RU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646947" y="4772306"/>
            <a:ext cx="905608" cy="117274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С</a:t>
            </a:r>
            <a:endParaRPr kumimoji="0" lang="ru-RU" sz="8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168114" y="4772306"/>
            <a:ext cx="905608" cy="117274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С</a:t>
            </a:r>
            <a:endParaRPr kumimoji="0" lang="ru-RU" sz="8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638" y="1877720"/>
            <a:ext cx="1719221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6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-0.54154 -0.60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3" y="-3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0.12891 -0.0206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-0.17591 -0.6097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-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408" y="2299433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Подбери картинки к звуковым схемам.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1395" y="450117"/>
            <a:ext cx="1290759" cy="129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4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2506" y="396910"/>
            <a:ext cx="4535817" cy="14326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184" y="396910"/>
            <a:ext cx="4535817" cy="143268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724288" y="526878"/>
            <a:ext cx="905608" cy="1172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840333" y="490972"/>
            <a:ext cx="879231" cy="126609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solidFill>
                  <a:schemeClr val="tx1"/>
                </a:solidFill>
              </a:rPr>
              <a:t>С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142" y="3407989"/>
            <a:ext cx="3175718" cy="28676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5703" y="4198776"/>
            <a:ext cx="2767576" cy="1388126"/>
          </a:xfrm>
          <a:prstGeom prst="rect">
            <a:avLst/>
          </a:prstGeom>
        </p:spPr>
      </p:pic>
      <p:pic>
        <p:nvPicPr>
          <p:cNvPr id="1026" name="Picture 2" descr="https://img.razrisyika.ru/kart/31/121465-nos-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62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93" t="948" r="15672" b="1"/>
          <a:stretch/>
        </p:blipFill>
        <p:spPr bwMode="auto">
          <a:xfrm>
            <a:off x="650423" y="3407989"/>
            <a:ext cx="1943767" cy="289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21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31003 -0.295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-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-0.60925 -0.3298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69" y="-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avatars.mds.yandex.net/i?id=462723f86763b7c1a2b7a9fde53923d8_l-5427576-images-thumbs&amp;ref=rim&amp;n=13&amp;w=1080&amp;h=13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1667" y1="2842" x2="39537" y2="25131"/>
                        <a14:foregroundMark x1="4537" y1="28571" x2="32963" y2="15333"/>
                        <a14:foregroundMark x1="3426" y1="10770" x2="34259" y2="24981"/>
                        <a14:foregroundMark x1="54722" y1="18923" x2="67963" y2="17876"/>
                        <a14:foregroundMark x1="60278" y1="84368" x2="53611" y2="98953"/>
                        <a14:foregroundMark x1="47500" y1="94241" x2="66944" y2="94016"/>
                        <a14:foregroundMark x1="78056" y1="85639" x2="75648" y2="98504"/>
                        <a14:foregroundMark x1="71667" y1="95512" x2="82593" y2="95512"/>
                        <a14:foregroundMark x1="82870" y1="98280" x2="70370" y2="98055"/>
                        <a14:foregroundMark x1="65833" y1="96335" x2="47037" y2="98280"/>
                        <a14:foregroundMark x1="53333" y1="98728" x2="63148" y2="97008"/>
                        <a14:foregroundMark x1="61852" y1="85191" x2="60556" y2="92072"/>
                        <a14:foregroundMark x1="57315" y1="84742" x2="57315" y2="84742"/>
                        <a14:foregroundMark x1="63148" y1="84592" x2="63148" y2="84592"/>
                        <a14:foregroundMark x1="75926" y1="84592" x2="75926" y2="84592"/>
                        <a14:foregroundMark x1="79352" y1="84742" x2="79352" y2="84742"/>
                        <a14:foregroundMark x1="72963" y1="83919" x2="72963" y2="83919"/>
                        <a14:foregroundMark x1="80463" y1="88182" x2="80463" y2="88182"/>
                        <a14:foregroundMark x1="80463" y1="89529" x2="80463" y2="89529"/>
                        <a14:foregroundMark x1="72778" y1="88631" x2="72778" y2="88631"/>
                        <a14:foregroundMark x1="71667" y1="89304" x2="71667" y2="89304"/>
                        <a14:foregroundMark x1="72778" y1="89903" x2="72778" y2="89903"/>
                        <a14:foregroundMark x1="74074" y1="91174" x2="75093" y2="92745"/>
                        <a14:foregroundMark x1="55000" y1="90127" x2="55000" y2="90127"/>
                        <a14:foregroundMark x1="53333" y1="88631" x2="53333" y2="88631"/>
                        <a14:foregroundMark x1="52593" y1="88407" x2="52593" y2="88407"/>
                        <a14:foregroundMark x1="52315" y1="89529" x2="52315" y2="89529"/>
                        <a14:foregroundMark x1="53056" y1="90352" x2="53889" y2="91025"/>
                        <a14:foregroundMark x1="18611" y1="4787" x2="31019" y2="18100"/>
                        <a14:foregroundMark x1="12500" y1="6731" x2="9537" y2="26851"/>
                        <a14:foregroundMark x1="8519" y1="7779" x2="833" y2="23037"/>
                        <a14:foregroundMark x1="9074" y1="18549" x2="7130" y2="24757"/>
                        <a14:foregroundMark x1="15093" y1="26477" x2="39259" y2="22812"/>
                        <a14:foregroundMark x1="15093" y1="14884" x2="21481" y2="16978"/>
                        <a14:foregroundMark x1="35556" y1="24981" x2="28704" y2="37397"/>
                        <a14:foregroundMark x1="833" y1="15333" x2="1111" y2="19596"/>
                        <a14:foregroundMark x1="278" y1="16829" x2="278" y2="168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511" y="2270747"/>
            <a:ext cx="3378821" cy="418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081" y="1950098"/>
            <a:ext cx="2627150" cy="3956179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347627" y="2491095"/>
            <a:ext cx="2368213" cy="287418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2378756" y="2270747"/>
            <a:ext cx="2061137" cy="33148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7593120" y="1950098"/>
            <a:ext cx="2896104" cy="36355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7387511" y="2270747"/>
            <a:ext cx="4217450" cy="30663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Согласные звуки нельзя…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Сложи слово из первых звуков слов, изброжённых на картинке.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s://flyclipart.com/thumb2/cloud-blue-clip-art-56367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99" b="96947" l="0" r="97976"/>
                    </a14:imgEffect>
                  </a14:imgLayer>
                </a14:imgProps>
              </a:ext>
            </a:extLst>
          </a:blip>
          <a:srcRect l="13343" t="7251" r="13305"/>
          <a:stretch/>
        </p:blipFill>
        <p:spPr>
          <a:xfrm>
            <a:off x="6162299" y="4224759"/>
            <a:ext cx="2699933" cy="15971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00" b="99825" l="5016" r="97335"/>
                    </a14:imgEffect>
                  </a14:imgLayer>
                </a14:imgProps>
              </a:ext>
            </a:extLst>
          </a:blip>
          <a:srcRect l="16907" t="492" r="7852" b="1"/>
          <a:stretch/>
        </p:blipFill>
        <p:spPr>
          <a:xfrm>
            <a:off x="1018572" y="1782501"/>
            <a:ext cx="1655180" cy="196085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155575" y="1510123"/>
            <a:ext cx="3822920" cy="2963492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tx1"/>
                </a:solidFill>
              </a:rPr>
              <a:t>?</a:t>
            </a:r>
            <a:endParaRPr lang="ru-RU" sz="9600" b="1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3254" y="4100220"/>
            <a:ext cx="1988961" cy="17217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62316" y="4039565"/>
            <a:ext cx="2204705" cy="17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2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692" y="2490487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Запиши слова  звуками - кружками  и буквами.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07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инус 4"/>
          <p:cNvSpPr/>
          <p:nvPr/>
        </p:nvSpPr>
        <p:spPr>
          <a:xfrm>
            <a:off x="5113175" y="1856792"/>
            <a:ext cx="6708710" cy="111967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738327" y="4021602"/>
            <a:ext cx="970384" cy="8769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8" name="Овал 7"/>
          <p:cNvSpPr/>
          <p:nvPr/>
        </p:nvSpPr>
        <p:spPr>
          <a:xfrm>
            <a:off x="7007291" y="3984170"/>
            <a:ext cx="979714" cy="9144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0" name="Овал 9"/>
          <p:cNvSpPr/>
          <p:nvPr/>
        </p:nvSpPr>
        <p:spPr>
          <a:xfrm>
            <a:off x="8210940" y="3937408"/>
            <a:ext cx="923732" cy="96105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chemeClr val="tx1"/>
                </a:solidFill>
              </a:rPr>
              <a:t>И</a:t>
            </a:r>
            <a:endParaRPr lang="ru-RU" sz="7200" b="1" dirty="0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9381932" y="3974731"/>
            <a:ext cx="998377" cy="9237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2" name="Овал 11"/>
          <p:cNvSpPr/>
          <p:nvPr/>
        </p:nvSpPr>
        <p:spPr>
          <a:xfrm>
            <a:off x="4651312" y="4021493"/>
            <a:ext cx="970384" cy="8769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13" name="Овал 12"/>
          <p:cNvSpPr/>
          <p:nvPr/>
        </p:nvSpPr>
        <p:spPr>
          <a:xfrm>
            <a:off x="10706410" y="4021493"/>
            <a:ext cx="998377" cy="9237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chemeClr val="tx1"/>
                </a:solidFill>
              </a:rPr>
              <a:t>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18" l="0" r="997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552" y="706055"/>
            <a:ext cx="4270275" cy="173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3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07435 -0.439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1" y="-2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0056 0.3523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00117 0.369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0.00093 L -0.12631 -0.4361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1" y="-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48148E-6 L 0.35912 -0.43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56" y="-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0.00547 0.4456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3178" y="1956532"/>
            <a:ext cx="10515600" cy="1402130"/>
          </a:xfrm>
        </p:spPr>
        <p:txBody>
          <a:bodyPr>
            <a:noAutofit/>
          </a:bodyPr>
          <a:lstStyle/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 говорит: «        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0356" y="3209729"/>
            <a:ext cx="4074934" cy="27146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438" l="0" r="99896">
                        <a14:backgroundMark x1="9375" y1="6328" x2="40104" y2="4844"/>
                        <a14:backgroundMark x1="42031" y1="10156" x2="37188" y2="14063"/>
                        <a14:backgroundMark x1="70469" y1="5781" x2="95365" y2="14531"/>
                        <a14:backgroundMark x1="42031" y1="3906" x2="50781" y2="4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3406" y="1767254"/>
            <a:ext cx="1859574" cy="123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7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инус 4"/>
          <p:cNvSpPr/>
          <p:nvPr/>
        </p:nvSpPr>
        <p:spPr>
          <a:xfrm>
            <a:off x="5113175" y="1856792"/>
            <a:ext cx="6708710" cy="111967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738327" y="4021602"/>
            <a:ext cx="970384" cy="8769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8" name="Овал 7"/>
          <p:cNvSpPr/>
          <p:nvPr/>
        </p:nvSpPr>
        <p:spPr>
          <a:xfrm>
            <a:off x="7007291" y="3984170"/>
            <a:ext cx="979714" cy="9144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0" name="Овал 9"/>
          <p:cNvSpPr/>
          <p:nvPr/>
        </p:nvSpPr>
        <p:spPr>
          <a:xfrm>
            <a:off x="8210940" y="3937408"/>
            <a:ext cx="923732" cy="96105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chemeClr val="tx1"/>
                </a:solidFill>
              </a:rPr>
              <a:t>И</a:t>
            </a:r>
            <a:endParaRPr lang="ru-RU" sz="7200" b="1" dirty="0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9381932" y="3974731"/>
            <a:ext cx="998377" cy="9237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9" name="Овал 8"/>
          <p:cNvSpPr/>
          <p:nvPr/>
        </p:nvSpPr>
        <p:spPr>
          <a:xfrm>
            <a:off x="10585764" y="3998220"/>
            <a:ext cx="998377" cy="9237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2" name="Овал 11"/>
          <p:cNvSpPr/>
          <p:nvPr/>
        </p:nvSpPr>
        <p:spPr>
          <a:xfrm>
            <a:off x="4285676" y="4021602"/>
            <a:ext cx="998377" cy="9237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chemeClr val="tx1"/>
                </a:solidFill>
              </a:rPr>
              <a:t>П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40" y="1460348"/>
            <a:ext cx="3303304" cy="22005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38" l="0" r="99896">
                        <a14:backgroundMark x1="9375" y1="6328" x2="40104" y2="4844"/>
                        <a14:backgroundMark x1="42031" y1="10156" x2="37188" y2="14063"/>
                        <a14:backgroundMark x1="70469" y1="5781" x2="95365" y2="14531"/>
                        <a14:backgroundMark x1="42031" y1="3906" x2="50781" y2="4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1235" y="775563"/>
            <a:ext cx="2534769" cy="168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3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00078 0.349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8558E-6 4.81481E-6 L 0.09214 -0.42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7" y="-2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00117 0.369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7 -0.00162 L -0.19297 -0.4340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3264E-6 -1.48148E-6 L 0.01015 0.3497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0.40195 -0.4407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91" y="-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  <p:bldP spid="9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инус 4"/>
          <p:cNvSpPr/>
          <p:nvPr/>
        </p:nvSpPr>
        <p:spPr>
          <a:xfrm>
            <a:off x="5113175" y="1856792"/>
            <a:ext cx="6708710" cy="111967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738327" y="4021602"/>
            <a:ext cx="970384" cy="8769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</a:t>
            </a:r>
          </a:p>
        </p:txBody>
      </p:sp>
      <p:sp>
        <p:nvSpPr>
          <p:cNvPr id="8" name="Овал 7"/>
          <p:cNvSpPr/>
          <p:nvPr/>
        </p:nvSpPr>
        <p:spPr>
          <a:xfrm>
            <a:off x="7007291" y="3984170"/>
            <a:ext cx="979714" cy="9144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</a:t>
            </a:r>
          </a:p>
        </p:txBody>
      </p:sp>
      <p:sp>
        <p:nvSpPr>
          <p:cNvPr id="10" name="Овал 9"/>
          <p:cNvSpPr/>
          <p:nvPr/>
        </p:nvSpPr>
        <p:spPr>
          <a:xfrm>
            <a:off x="8210940" y="3937408"/>
            <a:ext cx="923732" cy="96105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b="1" dirty="0">
                <a:solidFill>
                  <a:prstClr val="black"/>
                </a:solidFill>
                <a:latin typeface="Calibri"/>
              </a:rPr>
              <a:t>Ы</a:t>
            </a: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9381932" y="3974731"/>
            <a:ext cx="998377" cy="9237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</a:t>
            </a:r>
          </a:p>
        </p:txBody>
      </p:sp>
      <p:sp>
        <p:nvSpPr>
          <p:cNvPr id="9" name="Овал 8"/>
          <p:cNvSpPr/>
          <p:nvPr/>
        </p:nvSpPr>
        <p:spPr>
          <a:xfrm>
            <a:off x="10585764" y="3998220"/>
            <a:ext cx="998377" cy="9237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</a:t>
            </a:r>
          </a:p>
        </p:txBody>
      </p:sp>
      <p:sp>
        <p:nvSpPr>
          <p:cNvPr id="12" name="Овал 11"/>
          <p:cNvSpPr/>
          <p:nvPr/>
        </p:nvSpPr>
        <p:spPr>
          <a:xfrm>
            <a:off x="4285676" y="4021602"/>
            <a:ext cx="998377" cy="9237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1089212" y="861945"/>
            <a:ext cx="4119280" cy="2274567"/>
            <a:chOff x="1089212" y="861945"/>
            <a:chExt cx="4119280" cy="2274567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9212" y="861945"/>
              <a:ext cx="2012803" cy="1006402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9212" y="2245857"/>
              <a:ext cx="1781310" cy="890655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89378" y="1856792"/>
              <a:ext cx="1819114" cy="9095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352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11432 -0.43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6" y="-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00065 0.4240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09557 -0.4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9" y="-2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-0.09258 -0.4321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-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3264E-6 -1.48148E-6 L 0.01015 0.3497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-0.00703 0.4094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  <p:bldP spid="9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Запиши предложение схемой.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gas-kvas.com/uploads/posts/2023-02/1676677202_gas-kvas-com-p-risunok-detskii-zdorovii-son-4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996" y="1825625"/>
            <a:ext cx="623400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49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gas-kvas.com/uploads/posts/2023-02/1676677202_gas-kvas-com-p-risunok-detskii-zdorovii-son-4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00" y="2133534"/>
            <a:ext cx="623400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Фигура, имеющая форму буквы L 1"/>
          <p:cNvSpPr/>
          <p:nvPr/>
        </p:nvSpPr>
        <p:spPr>
          <a:xfrm>
            <a:off x="5051551" y="412035"/>
            <a:ext cx="1899755" cy="1090193"/>
          </a:xfrm>
          <a:prstGeom prst="corner">
            <a:avLst>
              <a:gd name="adj1" fmla="val 50000"/>
              <a:gd name="adj2" fmla="val 3941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85788" y="939959"/>
            <a:ext cx="1735494" cy="56226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9554546" y="1401080"/>
            <a:ext cx="130629" cy="10114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3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13160" t="6818" r="5276" b="6493"/>
          <a:stretch/>
        </p:blipFill>
        <p:spPr>
          <a:xfrm>
            <a:off x="1137202" y="2559300"/>
            <a:ext cx="2810532" cy="21108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4833" y="2858409"/>
            <a:ext cx="1829378" cy="17359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6272" y="2971548"/>
            <a:ext cx="188992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8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563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 ПРЕДЛОЖЕНИЯ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Фигура, имеющая форму буквы L 3"/>
          <p:cNvSpPr/>
          <p:nvPr/>
        </p:nvSpPr>
        <p:spPr>
          <a:xfrm>
            <a:off x="1307768" y="4325112"/>
            <a:ext cx="2194560" cy="1664208"/>
          </a:xfrm>
          <a:prstGeom prst="corner">
            <a:avLst>
              <a:gd name="adj1" fmla="val 36813"/>
              <a:gd name="adj2" fmla="val 30219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73128" y="5385816"/>
            <a:ext cx="2432304" cy="6126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67682" y="5385816"/>
            <a:ext cx="2432304" cy="6126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602996" y="5532120"/>
            <a:ext cx="4572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13160" t="6818" r="5276" b="6493"/>
          <a:stretch/>
        </p:blipFill>
        <p:spPr>
          <a:xfrm>
            <a:off x="1147250" y="941516"/>
            <a:ext cx="2810532" cy="21108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4591" y="1321011"/>
            <a:ext cx="1829378" cy="17359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6755" y="1353764"/>
            <a:ext cx="188992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0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2857" y1="26125" x2="66905" y2="25399"/>
                        <a14:foregroundMark x1="39881" y1="29753" x2="40714" y2="30334"/>
                      </a14:backgroundRemoval>
                    </a14:imgEffect>
                  </a14:imgLayer>
                </a14:imgProps>
              </a:ext>
            </a:extLst>
          </a:blip>
          <a:srcRect l="14264" r="14300"/>
          <a:stretch/>
        </p:blipFill>
        <p:spPr>
          <a:xfrm>
            <a:off x="2959820" y="2098429"/>
            <a:ext cx="4100403" cy="4708127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>
            <a:off x="2233842" y="2098429"/>
            <a:ext cx="2640564" cy="14089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2233842" y="4302188"/>
            <a:ext cx="2640564" cy="14089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6191280" y="1884784"/>
            <a:ext cx="3705809" cy="12160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Мешают…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75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563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 ПРЕДЛОЖЕНИЯ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Фигура, имеющая форму буквы L 3"/>
          <p:cNvSpPr/>
          <p:nvPr/>
        </p:nvSpPr>
        <p:spPr>
          <a:xfrm>
            <a:off x="1307768" y="4325112"/>
            <a:ext cx="2194560" cy="1664208"/>
          </a:xfrm>
          <a:prstGeom prst="corner">
            <a:avLst>
              <a:gd name="adj1" fmla="val 36813"/>
              <a:gd name="adj2" fmla="val 30219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73128" y="5385816"/>
            <a:ext cx="2432304" cy="6126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67682" y="5385816"/>
            <a:ext cx="2432304" cy="6126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602996" y="5532120"/>
            <a:ext cx="4572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13160" t="6818" r="5276" b="6493"/>
          <a:stretch/>
        </p:blipFill>
        <p:spPr>
          <a:xfrm>
            <a:off x="1147250" y="941516"/>
            <a:ext cx="1950513" cy="14649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4591" y="1321012"/>
            <a:ext cx="1636417" cy="1552818"/>
          </a:xfrm>
          <a:prstGeom prst="rect">
            <a:avLst/>
          </a:prstGeom>
        </p:spPr>
      </p:pic>
      <p:pic>
        <p:nvPicPr>
          <p:cNvPr id="12" name="Picture 2" descr="https://gas-kvas.com/grafic/uploads/posts/2023-09/1695975687_gas-kvas-com-p-kartinki-kostochka-11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4" t="11438" r="520" b="14155"/>
          <a:stretch/>
        </p:blipFill>
        <p:spPr bwMode="auto">
          <a:xfrm>
            <a:off x="7835284" y="1321012"/>
            <a:ext cx="2164702" cy="127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34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0.04479 0.4391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00638 0.3664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1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-0.00898 0.4060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" y="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5546" y="582510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kartinkof.club/uploads/posts/2022-06/1655755806_16-kartinkof-club-p-kartinki-dlya-detei-s-nadpisyu-ti-molodets-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47" r="100000">
                        <a14:foregroundMark x1="22188" y1="49861" x2="29609" y2="90972"/>
                        <a14:foregroundMark x1="80156" y1="46111" x2="71641" y2="8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90" t="5332" r="15697"/>
          <a:stretch/>
        </p:blipFill>
        <p:spPr bwMode="auto">
          <a:xfrm>
            <a:off x="3571104" y="2486331"/>
            <a:ext cx="4688840" cy="361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35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Источники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>
              <a:hlinkClick r:id="rId2"/>
            </a:endParaRPr>
          </a:p>
          <a:p>
            <a:r>
              <a:rPr lang="ru-RU" dirty="0" smtClean="0">
                <a:hlinkClick r:id="rId2"/>
              </a:rPr>
              <a:t>Картинки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://yandex.ru/search/?text=%D0%BA%D0%B0%D1%80%D1%82%D0%B8%D0%BD%D0%BA%D0%B8+%D0%B4%D0%BB%D1%8F+%</a:t>
            </a:r>
            <a:r>
              <a:rPr lang="en-US" dirty="0" smtClean="0">
                <a:hlinkClick r:id="rId2"/>
              </a:rPr>
              <a:t>D0%B4%D0%BE%D1%88%D0%BA%D0%BE%D0%BB%D1%8C%D0%BD%D0%B8%D0%BA%D0%BE%D0%B2&amp;from=os&amp;clid=2207714&amp;lr=23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825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250" y1="13643" x2="79583" y2="52868"/>
                        <a14:foregroundMark x1="69167" y1="20155" x2="25833" y2="55194"/>
                        <a14:foregroundMark x1="37000" y1="16279" x2="81833" y2="22946"/>
                        <a14:foregroundMark x1="45667" y1="16434" x2="67333" y2="14884"/>
                        <a14:foregroundMark x1="37667" y1="61705" x2="78000" y2="61240"/>
                        <a14:foregroundMark x1="50917" y1="78140" x2="77000" y2="71473"/>
                        <a14:foregroundMark x1="67750" y1="81550" x2="67750" y2="81550"/>
                        <a14:foregroundMark x1="32333" y1="88372" x2="32333" y2="88372"/>
                        <a14:foregroundMark x1="31917" y1="87907" x2="24167" y2="77364"/>
                        <a14:foregroundMark x1="12250" y1="46822" x2="31083" y2="53333"/>
                        <a14:foregroundMark x1="84667" y1="38140" x2="78583" y2="528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9517" y="2329962"/>
            <a:ext cx="6254806" cy="3361958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2435469" y="4010941"/>
            <a:ext cx="3226777" cy="237227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55944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произносим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69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64398" y="1895957"/>
            <a:ext cx="1542174" cy="1539221"/>
          </a:xfrm>
        </p:spPr>
        <p:txBody>
          <a:bodyPr>
            <a:noAutofit/>
          </a:bodyPr>
          <a:lstStyle/>
          <a:p>
            <a:r>
              <a:rPr lang="ru-RU" sz="20000" b="1" dirty="0" smtClean="0"/>
              <a:t/>
            </a:r>
            <a:br>
              <a:rPr lang="ru-RU" sz="20000" b="1" dirty="0" smtClean="0"/>
            </a:br>
            <a:r>
              <a:rPr lang="ru-RU" sz="20000" b="1" dirty="0" smtClean="0"/>
              <a:t>С </a:t>
            </a:r>
            <a:r>
              <a:rPr lang="ru-RU" sz="20000" b="1" dirty="0" err="1"/>
              <a:t>С</a:t>
            </a:r>
            <a:endParaRPr lang="ru-RU" sz="20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19488" y="1608992"/>
            <a:ext cx="1962299" cy="1826186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096231" y="1015868"/>
            <a:ext cx="1917358" cy="19770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19490" y="4413716"/>
            <a:ext cx="1962298" cy="1826185"/>
          </a:xfrm>
          <a:prstGeom prst="rect">
            <a:avLst/>
          </a:prstGeom>
        </p:spPr>
      </p:pic>
      <p:pic>
        <p:nvPicPr>
          <p:cNvPr id="1026" name="Picture 2" descr="https://gas-kvas.com/grafic/uploads/posts/2023-10/1696499953_gas-kvas-com-p-kartinki-kolokolchik-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6" b="95678" l="4867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92" t="13670" r="15866" b="5987"/>
          <a:stretch/>
        </p:blipFill>
        <p:spPr bwMode="auto">
          <a:xfrm>
            <a:off x="5780853" y="2974599"/>
            <a:ext cx="1814057" cy="196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38200" y="365125"/>
            <a:ext cx="10515600" cy="1243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ЗВУКОВ</a:t>
            </a: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’]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 flipV="1">
            <a:off x="5126549" y="2438740"/>
            <a:ext cx="3506251" cy="26789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3385" y="2095018"/>
            <a:ext cx="2828526" cy="323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07" y="2782340"/>
            <a:ext cx="1186303" cy="10419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6215" y="2832252"/>
            <a:ext cx="1241160" cy="1096277"/>
          </a:xfrm>
          <a:prstGeom prst="rect">
            <a:avLst/>
          </a:prstGeom>
        </p:spPr>
      </p:pic>
      <p:sp>
        <p:nvSpPr>
          <p:cNvPr id="14" name="Блок-схема: узел 13"/>
          <p:cNvSpPr/>
          <p:nvPr/>
        </p:nvSpPr>
        <p:spPr>
          <a:xfrm>
            <a:off x="5256615" y="2832252"/>
            <a:ext cx="1402026" cy="1391856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5" name="Овал 4"/>
          <p:cNvSpPr/>
          <p:nvPr/>
        </p:nvSpPr>
        <p:spPr>
          <a:xfrm>
            <a:off x="2389161" y="2785056"/>
            <a:ext cx="1365231" cy="1383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2" name="Овал 11"/>
          <p:cNvSpPr/>
          <p:nvPr/>
        </p:nvSpPr>
        <p:spPr>
          <a:xfrm>
            <a:off x="8734643" y="2876426"/>
            <a:ext cx="1427480" cy="13893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chemeClr val="tx1"/>
                </a:solidFill>
              </a:rPr>
              <a:t>С</a:t>
            </a:r>
          </a:p>
        </p:txBody>
      </p:sp>
      <p:pic>
        <p:nvPicPr>
          <p:cNvPr id="15" name="Picture 4" descr="https://e7.pngegg.com/pngimages/392/646/png-clipart-footprint-computer-icons-steps-miscellaneous-tex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5667" y1="30333" x2="15667" y2="30333"/>
                        <a14:foregroundMark x1="44444" y1="8444" x2="44444" y2="7222"/>
                        <a14:foregroundMark x1="24222" y1="5444" x2="24222" y2="5444"/>
                        <a14:foregroundMark x1="17333" y1="9333" x2="17333" y2="9333"/>
                        <a14:foregroundMark x1="9667" y1="13667" x2="9667" y2="13667"/>
                        <a14:foregroundMark x1="3556" y1="20111" x2="3556" y2="20111"/>
                        <a14:foregroundMark x1="58222" y1="30333" x2="58222" y2="30333"/>
                        <a14:foregroundMark x1="71111" y1="30778" x2="71111" y2="30778"/>
                        <a14:foregroundMark x1="82222" y1="34222" x2="82222" y2="34222"/>
                        <a14:foregroundMark x1="87889" y1="37222" x2="87889" y2="37222"/>
                        <a14:foregroundMark x1="95222" y1="45444" x2="95222" y2="4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251" y="2916902"/>
            <a:ext cx="1069300" cy="106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43867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«ХЛОПАЕМ –ТОПАЕМ»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https://e7.pngegg.com/pngimages/392/646/png-clipart-footprint-computer-icons-steps-miscellaneous-tex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5667" y1="30333" x2="15667" y2="30333"/>
                        <a14:foregroundMark x1="44444" y1="8444" x2="44444" y2="7222"/>
                        <a14:foregroundMark x1="24222" y1="5444" x2="24222" y2="5444"/>
                        <a14:foregroundMark x1="17333" y1="9333" x2="17333" y2="9333"/>
                        <a14:foregroundMark x1="9667" y1="13667" x2="9667" y2="13667"/>
                        <a14:foregroundMark x1="3556" y1="20111" x2="3556" y2="20111"/>
                        <a14:foregroundMark x1="58222" y1="30333" x2="58222" y2="30333"/>
                        <a14:foregroundMark x1="71111" y1="30778" x2="71111" y2="30778"/>
                        <a14:foregroundMark x1="82222" y1="34222" x2="82222" y2="34222"/>
                        <a14:foregroundMark x1="87889" y1="37222" x2="87889" y2="37222"/>
                        <a14:foregroundMark x1="95222" y1="45444" x2="95222" y2="4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312" y="2942362"/>
            <a:ext cx="1069300" cy="106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2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2913" y="258934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 на гласные и читай слоги.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60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вал 19"/>
          <p:cNvSpPr/>
          <p:nvPr/>
        </p:nvSpPr>
        <p:spPr>
          <a:xfrm>
            <a:off x="351691" y="150539"/>
            <a:ext cx="874207" cy="9630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</a:rPr>
              <a:t>А</a:t>
            </a:r>
            <a:endParaRPr lang="ru-RU" sz="5400" b="1" dirty="0">
              <a:solidFill>
                <a:schemeClr val="tx1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351690" y="1175307"/>
            <a:ext cx="874207" cy="9630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О</a:t>
            </a:r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351690" y="2200075"/>
            <a:ext cx="874207" cy="9630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</a:rPr>
              <a:t>У</a:t>
            </a:r>
            <a:endParaRPr lang="ru-RU" sz="5400" b="1" dirty="0">
              <a:solidFill>
                <a:schemeClr val="tx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351689" y="3224843"/>
            <a:ext cx="874207" cy="9630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</a:rPr>
              <a:t>Ы</a:t>
            </a:r>
            <a:endParaRPr lang="ru-RU" sz="5400" b="1" dirty="0">
              <a:solidFill>
                <a:schemeClr val="tx1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351688" y="4249611"/>
            <a:ext cx="874207" cy="9630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</a:rPr>
              <a:t>Э</a:t>
            </a:r>
            <a:endParaRPr lang="ru-RU" sz="5400" b="1" dirty="0">
              <a:solidFill>
                <a:schemeClr val="tx1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351688" y="5379024"/>
            <a:ext cx="874207" cy="9630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</a:rPr>
              <a:t>И</a:t>
            </a:r>
            <a:endParaRPr lang="ru-RU" sz="5400" b="1" dirty="0">
              <a:solidFill>
                <a:schemeClr val="tx1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2926683" y="84616"/>
            <a:ext cx="976487" cy="10018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33" name="Овал 32"/>
          <p:cNvSpPr/>
          <p:nvPr/>
        </p:nvSpPr>
        <p:spPr>
          <a:xfrm>
            <a:off x="2926685" y="1159802"/>
            <a:ext cx="976487" cy="10018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34" name="Овал 33"/>
          <p:cNvSpPr/>
          <p:nvPr/>
        </p:nvSpPr>
        <p:spPr>
          <a:xfrm>
            <a:off x="2946727" y="2197233"/>
            <a:ext cx="976487" cy="10018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4" name="Овал 13"/>
          <p:cNvSpPr/>
          <p:nvPr/>
        </p:nvSpPr>
        <p:spPr>
          <a:xfrm>
            <a:off x="2946727" y="3234664"/>
            <a:ext cx="976487" cy="10018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5" name="Овал 14"/>
          <p:cNvSpPr/>
          <p:nvPr/>
        </p:nvSpPr>
        <p:spPr>
          <a:xfrm>
            <a:off x="2926684" y="4272095"/>
            <a:ext cx="976487" cy="10018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6" name="Овал 15"/>
          <p:cNvSpPr/>
          <p:nvPr/>
        </p:nvSpPr>
        <p:spPr>
          <a:xfrm>
            <a:off x="2946727" y="5320153"/>
            <a:ext cx="976487" cy="10018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chemeClr val="tx1"/>
                </a:solidFill>
              </a:rPr>
              <a:t>С</a:t>
            </a: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41010" y="188435"/>
            <a:ext cx="2008798" cy="200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5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0.1306 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3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0.14206 0.0236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96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1431 0.031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48" y="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0.14206 0.0046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96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0.14037 -0.00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13959 -0.0020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1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2913" y="258934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 на 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согласные и   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читай слоги.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00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205</Words>
  <Application>Microsoft Office PowerPoint</Application>
  <PresentationFormat>Широкоэкранный</PresentationFormat>
  <Paragraphs>95</Paragraphs>
  <Slides>32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Тема Office</vt:lpstr>
      <vt:lpstr>1_Тема Office</vt:lpstr>
      <vt:lpstr>2_Тема Office</vt:lpstr>
      <vt:lpstr>Муниципальное бюджетное дошкольное образовательное учреждение г. Мурманска №72 </vt:lpstr>
      <vt:lpstr>Согласные звуки нельзя…</vt:lpstr>
      <vt:lpstr>Мешают…</vt:lpstr>
      <vt:lpstr>Когда произносим [С]…</vt:lpstr>
      <vt:lpstr> С С</vt:lpstr>
      <vt:lpstr> «ХЛОПАЕМ –ТОПАЕМ»</vt:lpstr>
      <vt:lpstr>Нажимай на гласные и читай слоги.</vt:lpstr>
      <vt:lpstr>Презентация PowerPoint</vt:lpstr>
      <vt:lpstr>Нажимай на согласные и   читай слоги.</vt:lpstr>
      <vt:lpstr>Презентация PowerPoint</vt:lpstr>
      <vt:lpstr>Читай слова.</vt:lpstr>
      <vt:lpstr>Презентация PowerPoint</vt:lpstr>
      <vt:lpstr>Убери лишние картинки</vt:lpstr>
      <vt:lpstr>Определи место [С’] и [С] в словах.</vt:lpstr>
      <vt:lpstr>Презентация PowerPoint</vt:lpstr>
      <vt:lpstr>Презентация PowerPoint</vt:lpstr>
      <vt:lpstr>Презентация PowerPoint</vt:lpstr>
      <vt:lpstr>Подбери картинки к звуковым схемам.</vt:lpstr>
      <vt:lpstr>Презентация PowerPoint</vt:lpstr>
      <vt:lpstr>Сложи слово из первых звуков слов, изброжённых на картинке.</vt:lpstr>
      <vt:lpstr>Запиши слова  звуками - кружками  и буквами.</vt:lpstr>
      <vt:lpstr>Презентация PowerPoint</vt:lpstr>
      <vt:lpstr>Мальчик говорит: «        ». </vt:lpstr>
      <vt:lpstr>Презентация PowerPoint</vt:lpstr>
      <vt:lpstr>Презентация PowerPoint</vt:lpstr>
      <vt:lpstr>Запиши предложение схемой.</vt:lpstr>
      <vt:lpstr>Презентация PowerPoint</vt:lpstr>
      <vt:lpstr>Презентация PowerPoint</vt:lpstr>
      <vt:lpstr>СХЕМА  ПРЕДЛОЖЕНИЯ </vt:lpstr>
      <vt:lpstr>СХЕМА  ПРЕДЛОЖЕНИЯ </vt:lpstr>
      <vt:lpstr>Презентация PowerPoint</vt:lpstr>
      <vt:lpstr>Источники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</cp:lastModifiedBy>
  <cp:revision>85</cp:revision>
  <dcterms:created xsi:type="dcterms:W3CDTF">2023-11-05T17:43:41Z</dcterms:created>
  <dcterms:modified xsi:type="dcterms:W3CDTF">2024-04-15T14:36:12Z</dcterms:modified>
</cp:coreProperties>
</file>