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8" r:id="rId2"/>
    <p:sldId id="259" r:id="rId3"/>
    <p:sldId id="281" r:id="rId4"/>
    <p:sldId id="260" r:id="rId5"/>
    <p:sldId id="262" r:id="rId6"/>
    <p:sldId id="263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82" r:id="rId18"/>
    <p:sldId id="284" r:id="rId19"/>
    <p:sldId id="283" r:id="rId20"/>
    <p:sldId id="273" r:id="rId21"/>
    <p:sldId id="274" r:id="rId22"/>
    <p:sldId id="275" r:id="rId23"/>
    <p:sldId id="285" r:id="rId24"/>
    <p:sldId id="286" r:id="rId25"/>
    <p:sldId id="287" r:id="rId26"/>
    <p:sldId id="276" r:id="rId27"/>
    <p:sldId id="289" r:id="rId28"/>
    <p:sldId id="277" r:id="rId29"/>
    <p:sldId id="288" r:id="rId30"/>
    <p:sldId id="278" r:id="rId31"/>
    <p:sldId id="279" r:id="rId32"/>
    <p:sldId id="280" r:id="rId33"/>
    <p:sldId id="291" r:id="rId34"/>
    <p:sldId id="292" r:id="rId35"/>
    <p:sldId id="290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26"/>
    <a:srgbClr val="0076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2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F2809-E84B-42EE-A8C1-3D5A83068F79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159AF-2279-439A-8059-901BD0275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78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159AF-2279-439A-8059-901BD0275EF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615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159AF-2279-439A-8059-901BD0275EF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361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159AF-2279-439A-8059-901BD0275EF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526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8B9D-473F-4585-8525-849C734A68CC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4DB8A-0260-4077-8124-E4117C6B9E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8B9D-473F-4585-8525-849C734A68CC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4DB8A-0260-4077-8124-E4117C6B9E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8B9D-473F-4585-8525-849C734A68CC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4DB8A-0260-4077-8124-E4117C6B9E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8B9D-473F-4585-8525-849C734A68CC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4DB8A-0260-4077-8124-E4117C6B9E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8B9D-473F-4585-8525-849C734A68CC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4DB8A-0260-4077-8124-E4117C6B9E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8B9D-473F-4585-8525-849C734A68CC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4DB8A-0260-4077-8124-E4117C6B9E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8B9D-473F-4585-8525-849C734A68CC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4DB8A-0260-4077-8124-E4117C6B9E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8B9D-473F-4585-8525-849C734A68CC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4DB8A-0260-4077-8124-E4117C6B9E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8B9D-473F-4585-8525-849C734A68CC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4DB8A-0260-4077-8124-E4117C6B9E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8B9D-473F-4585-8525-849C734A68CC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4DB8A-0260-4077-8124-E4117C6B9E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8B9D-473F-4585-8525-849C734A68CC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4DB8A-0260-4077-8124-E4117C6B9E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F8B9D-473F-4585-8525-849C734A68CC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4DB8A-0260-4077-8124-E4117C6B9E2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28.png"/><Relationship Id="rId4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ropowerpoint.ru/wp-content/uploads/2013/02/Light_gre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6816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26231" y="171649"/>
            <a:ext cx="8568952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с детьми младшего дошкольного возраста (3 – 4 года</a:t>
            </a:r>
            <a:r>
              <a:rPr lang="ru-RU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ru-RU" sz="40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 smtClean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 smtClean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0" b="1" dirty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гостях у сказки «</a:t>
            </a:r>
            <a:r>
              <a:rPr lang="ru-RU" sz="8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Колобок»</a:t>
            </a:r>
            <a:endParaRPr lang="ru-RU" sz="80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185" y="1391613"/>
            <a:ext cx="4487045" cy="3383573"/>
          </a:xfrm>
          <a:prstGeom prst="rect">
            <a:avLst/>
          </a:prstGeom>
        </p:spPr>
      </p:pic>
      <p:pic>
        <p:nvPicPr>
          <p:cNvPr id="6" name="музы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71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7172">
        <p15:prstTrans prst="peelOff"/>
      </p:transition>
    </mc:Choice>
    <mc:Fallback xmlns="">
      <p:transition spd="slow" advClick="0" advTm="71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2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5" y="-99392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</a:t>
            </a:r>
          </a:p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«Художественно-эстетическое развитие»</a:t>
            </a:r>
            <a:endParaRPr lang="ru-RU" sz="28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558" y="947713"/>
            <a:ext cx="3672408" cy="27543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975722"/>
            <a:ext cx="3636793" cy="27275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61" y="3933056"/>
            <a:ext cx="3601920" cy="27014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3432" y="3933056"/>
            <a:ext cx="3557000" cy="266775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79986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3904">
        <p15:prstTrans prst="peelOff"/>
      </p:transition>
    </mc:Choice>
    <mc:Fallback xmlns="">
      <p:transition spd="slow" advTm="3904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5" y="-99392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</a:t>
            </a:r>
          </a:p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«Художественно-эстетическое развитие»</a:t>
            </a:r>
            <a:endParaRPr lang="ru-RU" sz="28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26" y="821369"/>
            <a:ext cx="3729108" cy="279683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966" y="821369"/>
            <a:ext cx="3729108" cy="279683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26" y="3861048"/>
            <a:ext cx="3742288" cy="28067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290" y="3861048"/>
            <a:ext cx="3742288" cy="280671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24141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4250">
        <p15:prstTrans prst="peelOff"/>
      </p:transition>
    </mc:Choice>
    <mc:Fallback xmlns="">
      <p:transition spd="slow" advTm="425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5" y="-99392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</a:t>
            </a:r>
          </a:p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«Художественно-эстетическое развитие»</a:t>
            </a:r>
            <a:endParaRPr lang="ru-RU" sz="28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47713"/>
            <a:ext cx="3582212" cy="268665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944" y="981732"/>
            <a:ext cx="3611893" cy="27089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33055"/>
            <a:ext cx="3582212" cy="268665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986" y="3783650"/>
            <a:ext cx="2305763" cy="307435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86196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4782">
        <p15:prstTrans prst="peelOff"/>
      </p:transition>
    </mc:Choice>
    <mc:Fallback xmlns="">
      <p:transition spd="slow" advTm="4782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5" y="-99392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</a:t>
            </a:r>
          </a:p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«Художественно-эстетическое развитие»</a:t>
            </a:r>
            <a:endParaRPr lang="ru-RU" sz="28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40" y="1124744"/>
            <a:ext cx="2788066" cy="37174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889" y="1958643"/>
            <a:ext cx="2808312" cy="37444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010" y="2636912"/>
            <a:ext cx="2914477" cy="388596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99030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4274">
        <p15:prstTrans prst="peelOff"/>
      </p:transition>
    </mc:Choice>
    <mc:Fallback xmlns="">
      <p:transition spd="slow" advTm="4274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5" y="-99392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</a:t>
            </a:r>
          </a:p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«Художественно-эстетическое развитие»</a:t>
            </a:r>
            <a:endParaRPr lang="ru-RU" sz="28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17" y="912635"/>
            <a:ext cx="1844911" cy="245988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400" y="903905"/>
            <a:ext cx="1844911" cy="245988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946" y="949011"/>
            <a:ext cx="1803873" cy="24051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08" y="947713"/>
            <a:ext cx="1716049" cy="240646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46" y="3799778"/>
            <a:ext cx="1679252" cy="263735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161" y="3799777"/>
            <a:ext cx="1831150" cy="244153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883" y="3799777"/>
            <a:ext cx="1826580" cy="269124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669" y="3799777"/>
            <a:ext cx="1831150" cy="244153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85027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4260">
        <p15:prstTrans prst="peelOff"/>
      </p:transition>
    </mc:Choice>
    <mc:Fallback xmlns="">
      <p:transition spd="slow" advTm="426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5" y="-99392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</a:t>
            </a:r>
          </a:p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«Художественно-эстетическое развитие»</a:t>
            </a:r>
            <a:endParaRPr lang="ru-RU" sz="28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963281"/>
            <a:ext cx="1869672" cy="249289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952" y="1008111"/>
            <a:ext cx="1836050" cy="244806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63" y="1016197"/>
            <a:ext cx="1856040" cy="24747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285" y="995865"/>
            <a:ext cx="1875178" cy="25002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05064"/>
            <a:ext cx="1884150" cy="25122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368" y="4005064"/>
            <a:ext cx="1884150" cy="25122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0506" y="4005064"/>
            <a:ext cx="1815666" cy="250310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770" y="4014155"/>
            <a:ext cx="1870513" cy="249401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347017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4207">
        <p15:prstTrans prst="peelOff"/>
      </p:transition>
    </mc:Choice>
    <mc:Fallback xmlns="">
      <p:transition spd="slow" advTm="4207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5" y="-99392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</a:t>
            </a:r>
          </a:p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«Художественно-эстетическое развитие»</a:t>
            </a:r>
            <a:endParaRPr lang="ru-RU" sz="28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47713"/>
            <a:ext cx="1995686" cy="26609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303" y="947713"/>
            <a:ext cx="1995686" cy="26609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86" y="947713"/>
            <a:ext cx="2011154" cy="268153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083" y="947712"/>
            <a:ext cx="1995686" cy="26609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882050"/>
            <a:ext cx="2031690" cy="27089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52" y="3868815"/>
            <a:ext cx="1985830" cy="264777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404" y="3882050"/>
            <a:ext cx="1975905" cy="263453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17875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4548">
        <p15:prstTrans prst="peelOff"/>
      </p:transition>
    </mc:Choice>
    <mc:Fallback xmlns="">
      <p:transition spd="slow" advTm="4548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3" y="0"/>
            <a:ext cx="9144793" cy="687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5" y="-99392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</a:t>
            </a:r>
          </a:p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«Социально-коммуникативное развитие»</a:t>
            </a:r>
            <a:endParaRPr lang="ru-RU" sz="28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Выноска-облако 10"/>
          <p:cNvSpPr/>
          <p:nvPr/>
        </p:nvSpPr>
        <p:spPr>
          <a:xfrm>
            <a:off x="2658179" y="4037011"/>
            <a:ext cx="3826847" cy="2108121"/>
          </a:xfrm>
          <a:prstGeom prst="cloudCallout">
            <a:avLst>
              <a:gd name="adj1" fmla="val 5093"/>
              <a:gd name="adj2" fmla="val -89234"/>
            </a:avLst>
          </a:prstGeom>
          <a:noFill/>
          <a:ln>
            <a:solidFill>
              <a:srgbClr val="005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5426"/>
                </a:solidFill>
              </a:ln>
              <a:noFill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67088" y="3511309"/>
            <a:ext cx="39415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rgbClr val="0054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0054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Эмоциональное упражнение</a:t>
            </a:r>
          </a:p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«Посочувствуй </a:t>
            </a:r>
          </a:p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Колобку»</a:t>
            </a:r>
            <a:endParaRPr lang="ru-RU" sz="2400" b="1" dirty="0">
              <a:solidFill>
                <a:srgbClr val="0054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5" y="2852936"/>
            <a:ext cx="2291176" cy="30549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020673"/>
            <a:ext cx="2337257" cy="31163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881" y="2998200"/>
            <a:ext cx="2207391" cy="29431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144" y="1149401"/>
            <a:ext cx="2220627" cy="296083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12466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3791">
        <p15:prstTrans prst="peelOff"/>
      </p:transition>
    </mc:Choice>
    <mc:Fallback xmlns="">
      <p:transition spd="slow" advTm="3791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3" y="0"/>
            <a:ext cx="9144793" cy="687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5" y="-99392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</a:t>
            </a:r>
          </a:p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«Социально-коммуникативное развитие»</a:t>
            </a:r>
            <a:endParaRPr lang="ru-RU" sz="28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Выноска-облако 10"/>
          <p:cNvSpPr/>
          <p:nvPr/>
        </p:nvSpPr>
        <p:spPr>
          <a:xfrm>
            <a:off x="2658179" y="4037011"/>
            <a:ext cx="3826847" cy="2108121"/>
          </a:xfrm>
          <a:prstGeom prst="cloudCallout">
            <a:avLst>
              <a:gd name="adj1" fmla="val 5093"/>
              <a:gd name="adj2" fmla="val -89234"/>
            </a:avLst>
          </a:prstGeom>
          <a:noFill/>
          <a:ln>
            <a:solidFill>
              <a:srgbClr val="005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5426"/>
                </a:solidFill>
              </a:ln>
              <a:noFill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67088" y="3511309"/>
            <a:ext cx="39415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rgbClr val="0054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0054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Эмоциональное упражнение</a:t>
            </a:r>
          </a:p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«Посочувствуй </a:t>
            </a:r>
          </a:p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Колобку»</a:t>
            </a:r>
            <a:endParaRPr lang="ru-RU" sz="2400" b="1" dirty="0">
              <a:solidFill>
                <a:srgbClr val="0054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56" y="3598134"/>
            <a:ext cx="2239405" cy="29858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36" y="1031926"/>
            <a:ext cx="2253814" cy="30050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462" y="1012015"/>
            <a:ext cx="2268747" cy="302499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778" y="3717032"/>
            <a:ext cx="2247714" cy="299695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4465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4143">
        <p15:prstTrans prst="peelOff"/>
      </p:transition>
    </mc:Choice>
    <mc:Fallback xmlns="">
      <p:transition spd="slow" advTm="4143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793" cy="687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5" y="-99392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</a:t>
            </a:r>
          </a:p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«Речевое развитие»</a:t>
            </a:r>
            <a:endParaRPr lang="ru-RU" sz="28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44208" y="954107"/>
            <a:ext cx="2493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solidFill>
                <a:srgbClr val="0054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err="1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Мнемодорожка</a:t>
            </a:r>
            <a:endParaRPr lang="ru-RU" sz="2400" b="1" dirty="0" smtClean="0">
              <a:solidFill>
                <a:srgbClr val="0054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«Колобок»</a:t>
            </a:r>
            <a:endParaRPr lang="ru-RU" sz="2400" b="1" dirty="0">
              <a:solidFill>
                <a:srgbClr val="0054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Выноска-облако 10"/>
          <p:cNvSpPr/>
          <p:nvPr/>
        </p:nvSpPr>
        <p:spPr>
          <a:xfrm>
            <a:off x="5998949" y="954107"/>
            <a:ext cx="3024336" cy="1800199"/>
          </a:xfrm>
          <a:prstGeom prst="cloudCallout">
            <a:avLst>
              <a:gd name="adj1" fmla="val -59258"/>
              <a:gd name="adj2" fmla="val 65917"/>
            </a:avLst>
          </a:prstGeom>
          <a:noFill/>
          <a:ln>
            <a:solidFill>
              <a:srgbClr val="005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5426"/>
                </a:solidFill>
              </a:ln>
              <a:noFill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360" y="757776"/>
            <a:ext cx="2355768" cy="31410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18" y="758776"/>
            <a:ext cx="3064216" cy="31400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4" y="3166926"/>
            <a:ext cx="2561022" cy="341106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Выноска-облако 9"/>
          <p:cNvSpPr/>
          <p:nvPr/>
        </p:nvSpPr>
        <p:spPr>
          <a:xfrm>
            <a:off x="1856192" y="4484694"/>
            <a:ext cx="3024336" cy="1800199"/>
          </a:xfrm>
          <a:prstGeom prst="cloudCallout">
            <a:avLst>
              <a:gd name="adj1" fmla="val 82080"/>
              <a:gd name="adj2" fmla="val 27974"/>
            </a:avLst>
          </a:prstGeom>
          <a:noFill/>
          <a:ln>
            <a:solidFill>
              <a:srgbClr val="005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5426"/>
                </a:solidFill>
              </a:ln>
              <a:noFill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17952" y="4365104"/>
            <a:ext cx="2493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solidFill>
                <a:srgbClr val="0054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Мнемотаблица</a:t>
            </a:r>
          </a:p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«Колобок»</a:t>
            </a:r>
            <a:endParaRPr lang="ru-RU" sz="2400" b="1" dirty="0">
              <a:solidFill>
                <a:srgbClr val="0054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816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3759">
        <p15:prstTrans prst="peelOff"/>
      </p:transition>
    </mc:Choice>
    <mc:Fallback xmlns="">
      <p:transition spd="slow" advTm="3759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260648"/>
            <a:ext cx="83529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создать условия для развития речи дошкольников через интеграцию образовательных областей в проектной деятельности.</a:t>
            </a:r>
          </a:p>
          <a:p>
            <a:pPr algn="just"/>
            <a:endParaRPr lang="ru-RU" sz="28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8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99" y="3435431"/>
            <a:ext cx="5715000" cy="319087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71479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4905">
        <p15:prstTrans prst="peelOff"/>
      </p:transition>
    </mc:Choice>
    <mc:Fallback xmlns="">
      <p:transition spd="slow" advTm="4905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5" y="-9939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 «Речевое развитие»</a:t>
            </a:r>
            <a:endParaRPr lang="ru-RU" sz="28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01" y="612161"/>
            <a:ext cx="2098030" cy="27973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984" y="585445"/>
            <a:ext cx="2098029" cy="27973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66" y="570401"/>
            <a:ext cx="2098030" cy="27973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84" y="3573015"/>
            <a:ext cx="2046858" cy="27291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337" y="3788688"/>
            <a:ext cx="1933239" cy="257765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Выноска-облако 10"/>
          <p:cNvSpPr/>
          <p:nvPr/>
        </p:nvSpPr>
        <p:spPr>
          <a:xfrm>
            <a:off x="2716848" y="4023454"/>
            <a:ext cx="3826847" cy="2108121"/>
          </a:xfrm>
          <a:prstGeom prst="cloudCallout">
            <a:avLst>
              <a:gd name="adj1" fmla="val -53635"/>
              <a:gd name="adj2" fmla="val -72511"/>
            </a:avLst>
          </a:prstGeom>
          <a:noFill/>
          <a:ln>
            <a:solidFill>
              <a:srgbClr val="005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5426"/>
                </a:solidFill>
              </a:ln>
              <a:noFill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4527" y="4445460"/>
            <a:ext cx="4120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</a:t>
            </a:r>
          </a:p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«Спой героям сказки песенку Колобка»</a:t>
            </a:r>
            <a:endParaRPr lang="ru-RU" sz="2400" b="1" dirty="0">
              <a:solidFill>
                <a:srgbClr val="0054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278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4336">
        <p15:prstTrans prst="peelOff"/>
      </p:transition>
    </mc:Choice>
    <mc:Fallback xmlns="">
      <p:transition spd="slow" advTm="4336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5" y="-9939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 «Речевое развитие»</a:t>
            </a:r>
            <a:endParaRPr lang="ru-RU" sz="28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62" y="423828"/>
            <a:ext cx="2204762" cy="29396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13" y="401947"/>
            <a:ext cx="2270920" cy="302789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013" y="483115"/>
            <a:ext cx="2228506" cy="297134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809" y="3463990"/>
            <a:ext cx="2273311" cy="303108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13" y="3463991"/>
            <a:ext cx="2273310" cy="303108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939" y="3428999"/>
            <a:ext cx="2297885" cy="30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11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4350">
        <p15:prstTrans prst="peelOff"/>
      </p:transition>
    </mc:Choice>
    <mc:Fallback xmlns="">
      <p:transition spd="slow" advTm="435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5" y="-9939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 «Речевое развитие»</a:t>
            </a:r>
            <a:endParaRPr lang="ru-RU" sz="28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3556616"/>
            <a:ext cx="2247714" cy="29969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92683"/>
            <a:ext cx="2301720" cy="30689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364" y="408256"/>
            <a:ext cx="2301720" cy="30689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286" y="3571201"/>
            <a:ext cx="2217177" cy="29562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Выноска-облако 8"/>
          <p:cNvSpPr/>
          <p:nvPr/>
        </p:nvSpPr>
        <p:spPr>
          <a:xfrm>
            <a:off x="2716848" y="4023454"/>
            <a:ext cx="3826847" cy="2108121"/>
          </a:xfrm>
          <a:prstGeom prst="cloudCallout">
            <a:avLst>
              <a:gd name="adj1" fmla="val 33594"/>
              <a:gd name="adj2" fmla="val -80350"/>
            </a:avLst>
          </a:prstGeom>
          <a:noFill/>
          <a:ln>
            <a:solidFill>
              <a:srgbClr val="005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5426"/>
                </a:solidFill>
              </a:ln>
              <a:noFill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5999" y="436510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b="1" dirty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</a:t>
            </a:r>
          </a:p>
          <a:p>
            <a:pPr lvl="0"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«Помоги собрать </a:t>
            </a:r>
          </a:p>
          <a:p>
            <a:pPr lvl="0" algn="ctr"/>
            <a:r>
              <a:rPr lang="ru-RU" sz="2400" b="1" dirty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расскажи сказку»</a:t>
            </a:r>
            <a:endParaRPr lang="ru-RU" sz="2400" b="1" dirty="0">
              <a:solidFill>
                <a:srgbClr val="0054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001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4870">
        <p15:prstTrans prst="peelOff"/>
      </p:transition>
    </mc:Choice>
    <mc:Fallback xmlns="">
      <p:transition spd="slow" advTm="487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793" cy="687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5" y="-9939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 «Речевое развитие»</a:t>
            </a:r>
            <a:endParaRPr lang="ru-RU" sz="28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539552" y="4365104"/>
            <a:ext cx="4762951" cy="2108121"/>
          </a:xfrm>
          <a:prstGeom prst="cloudCallout">
            <a:avLst>
              <a:gd name="adj1" fmla="val 33594"/>
              <a:gd name="adj2" fmla="val -80350"/>
            </a:avLst>
          </a:prstGeom>
          <a:noFill/>
          <a:ln>
            <a:solidFill>
              <a:srgbClr val="005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5426"/>
                </a:solidFill>
              </a:ln>
              <a:noFill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4683801"/>
            <a:ext cx="51845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</a:t>
            </a:r>
          </a:p>
          <a:p>
            <a:pPr lvl="0"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«Волшебный звук </a:t>
            </a:r>
            <a:r>
              <a:rPr lang="en-US" sz="2400" b="1" dirty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en-US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</a:p>
          <a:p>
            <a:pPr lvl="0"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 Колобка от Лисы»</a:t>
            </a:r>
            <a:endParaRPr lang="ru-RU" sz="2400" b="1" dirty="0">
              <a:solidFill>
                <a:srgbClr val="0054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81" y="661010"/>
            <a:ext cx="3977467" cy="29831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02" y="738340"/>
            <a:ext cx="3260133" cy="434684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2465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5055">
        <p15:prstTrans prst="peelOff"/>
      </p:transition>
    </mc:Choice>
    <mc:Fallback xmlns="">
      <p:transition spd="slow" advTm="5055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793" cy="687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5" y="-9939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 «Речевое развитие»</a:t>
            </a:r>
            <a:endParaRPr lang="ru-RU" sz="28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248119" y="4350579"/>
            <a:ext cx="3387777" cy="2030750"/>
          </a:xfrm>
          <a:prstGeom prst="cloudCallout">
            <a:avLst>
              <a:gd name="adj1" fmla="val 49560"/>
              <a:gd name="adj2" fmla="val -76049"/>
            </a:avLst>
          </a:prstGeom>
          <a:noFill/>
          <a:ln>
            <a:solidFill>
              <a:srgbClr val="005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5426"/>
                </a:solidFill>
              </a:ln>
              <a:noFill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944" y="2996953"/>
            <a:ext cx="5163457" cy="37043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72" y="423827"/>
            <a:ext cx="4896159" cy="343783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755576" y="4597082"/>
            <a:ext cx="25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упражнение «Спой песенку звука»</a:t>
            </a:r>
            <a:endParaRPr lang="ru-RU" sz="2400" b="1" dirty="0">
              <a:solidFill>
                <a:srgbClr val="0054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698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4846">
        <p15:prstTrans prst="peelOff"/>
      </p:transition>
    </mc:Choice>
    <mc:Fallback xmlns="">
      <p:transition spd="slow" advTm="4846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793" cy="687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5" y="-9939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 «Речевое развитие»</a:t>
            </a:r>
            <a:endParaRPr lang="ru-RU" sz="28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248119" y="4350579"/>
            <a:ext cx="3387777" cy="2030750"/>
          </a:xfrm>
          <a:prstGeom prst="cloudCallout">
            <a:avLst>
              <a:gd name="adj1" fmla="val 49560"/>
              <a:gd name="adj2" fmla="val -76049"/>
            </a:avLst>
          </a:prstGeom>
          <a:noFill/>
          <a:ln>
            <a:solidFill>
              <a:srgbClr val="005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5426"/>
                </a:solidFill>
              </a:ln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4597082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«Скажи, Какой?»</a:t>
            </a:r>
            <a:endParaRPr lang="ru-RU" sz="2400" b="1" dirty="0">
              <a:solidFill>
                <a:srgbClr val="0054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068960"/>
            <a:ext cx="4704625" cy="367240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79" y="506338"/>
            <a:ext cx="4587361" cy="344052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85399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5012">
        <p15:prstTrans prst="peelOff"/>
      </p:transition>
    </mc:Choice>
    <mc:Fallback xmlns="">
      <p:transition spd="slow" advTm="5012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5" y="-99392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 «Речевое развитие»</a:t>
            </a:r>
          </a:p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Волшебный мир театра…</a:t>
            </a:r>
            <a:endParaRPr lang="ru-RU" sz="28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241" y="3356992"/>
            <a:ext cx="4464496" cy="33427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09" y="855079"/>
            <a:ext cx="4160290" cy="319830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Выноска-облако 9"/>
          <p:cNvSpPr/>
          <p:nvPr/>
        </p:nvSpPr>
        <p:spPr>
          <a:xfrm>
            <a:off x="5220072" y="1156390"/>
            <a:ext cx="3387777" cy="2030750"/>
          </a:xfrm>
          <a:prstGeom prst="cloudCallout">
            <a:avLst>
              <a:gd name="adj1" fmla="val -67510"/>
              <a:gd name="adj2" fmla="val 56321"/>
            </a:avLst>
          </a:prstGeom>
          <a:noFill/>
          <a:ln>
            <a:solidFill>
              <a:srgbClr val="005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5426"/>
                </a:solidFill>
              </a:ln>
              <a:noFill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776" y="1628800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Конусный театр «Колобок»</a:t>
            </a:r>
            <a:endParaRPr lang="ru-RU" sz="2400" b="1" dirty="0">
              <a:solidFill>
                <a:srgbClr val="0054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096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4582">
        <p15:prstTrans prst="peelOff"/>
      </p:transition>
    </mc:Choice>
    <mc:Fallback xmlns="">
      <p:transition spd="slow" advTm="4582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5" y="-99392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 «Речевое развитие»</a:t>
            </a:r>
          </a:p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Волшебный мир театра…</a:t>
            </a:r>
            <a:endParaRPr lang="ru-RU" sz="28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60" y="808543"/>
            <a:ext cx="3811359" cy="28585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93" y="3667063"/>
            <a:ext cx="3989201" cy="299190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5257776" y="1628800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Настольный театр «Колобок»</a:t>
            </a:r>
            <a:endParaRPr lang="ru-RU" sz="2400" b="1" dirty="0">
              <a:solidFill>
                <a:srgbClr val="0054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Выноска-облако 10"/>
          <p:cNvSpPr/>
          <p:nvPr/>
        </p:nvSpPr>
        <p:spPr>
          <a:xfrm>
            <a:off x="5220072" y="1156390"/>
            <a:ext cx="3387777" cy="2030750"/>
          </a:xfrm>
          <a:prstGeom prst="cloudCallout">
            <a:avLst>
              <a:gd name="adj1" fmla="val -64258"/>
              <a:gd name="adj2" fmla="val 72054"/>
            </a:avLst>
          </a:prstGeom>
          <a:noFill/>
          <a:ln>
            <a:solidFill>
              <a:srgbClr val="005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5426"/>
                </a:solidFill>
              </a:ln>
              <a:noFill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03" y="3740340"/>
            <a:ext cx="3886416" cy="291481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15215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4044">
        <p15:prstTrans prst="peelOff"/>
      </p:transition>
    </mc:Choice>
    <mc:Fallback xmlns="">
      <p:transition spd="slow" advTm="4044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5" y="-99392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 «Речевое развитие»</a:t>
            </a:r>
          </a:p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Сказочный мир театра…</a:t>
            </a:r>
            <a:endParaRPr lang="ru-RU" sz="28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24" y="723636"/>
            <a:ext cx="3968651" cy="297648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24" y="3676201"/>
            <a:ext cx="4024026" cy="30308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4746" y="3676200"/>
            <a:ext cx="4207666" cy="3030835"/>
          </a:xfrm>
          <a:prstGeom prst="rect">
            <a:avLst/>
          </a:prstGeom>
        </p:spPr>
      </p:pic>
      <p:sp>
        <p:nvSpPr>
          <p:cNvPr id="10" name="Выноска-облако 9"/>
          <p:cNvSpPr/>
          <p:nvPr/>
        </p:nvSpPr>
        <p:spPr>
          <a:xfrm>
            <a:off x="5220072" y="1156390"/>
            <a:ext cx="3387777" cy="2030750"/>
          </a:xfrm>
          <a:prstGeom prst="cloudCallout">
            <a:avLst>
              <a:gd name="adj1" fmla="val -64258"/>
              <a:gd name="adj2" fmla="val 72054"/>
            </a:avLst>
          </a:prstGeom>
          <a:noFill/>
          <a:ln>
            <a:solidFill>
              <a:srgbClr val="005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5426"/>
                </a:solidFill>
              </a:ln>
              <a:noFill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776" y="1628800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Пальчиковый театр «Колобок»</a:t>
            </a:r>
            <a:endParaRPr lang="ru-RU" sz="2400" b="1" dirty="0">
              <a:solidFill>
                <a:srgbClr val="0054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600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4625">
        <p15:prstTrans prst="peelOff"/>
      </p:transition>
    </mc:Choice>
    <mc:Fallback xmlns="">
      <p:transition spd="slow" advTm="4625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5" y="-99392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 «Речевое развитие»</a:t>
            </a:r>
          </a:p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Сказочный мир театра…</a:t>
            </a:r>
            <a:endParaRPr lang="ru-RU" sz="28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3796299"/>
            <a:ext cx="3960440" cy="29703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534" y="756339"/>
            <a:ext cx="3995735" cy="29934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3785032"/>
            <a:ext cx="3983836" cy="2992865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>
            <a:off x="5220072" y="1156390"/>
            <a:ext cx="3387777" cy="2030750"/>
          </a:xfrm>
          <a:prstGeom prst="cloudCallout">
            <a:avLst>
              <a:gd name="adj1" fmla="val -64258"/>
              <a:gd name="adj2" fmla="val 72054"/>
            </a:avLst>
          </a:prstGeom>
          <a:noFill/>
          <a:ln>
            <a:solidFill>
              <a:srgbClr val="005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5426"/>
                </a:solidFill>
              </a:ln>
              <a:noFill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7776" y="1628800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 масок «Колобок»</a:t>
            </a:r>
            <a:endParaRPr lang="ru-RU" sz="2400" b="1" dirty="0">
              <a:solidFill>
                <a:srgbClr val="0054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753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4579">
        <p15:prstTrans prst="peelOff"/>
      </p:transition>
    </mc:Choice>
    <mc:Fallback xmlns="">
      <p:transition spd="slow" advTm="4579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260648"/>
            <a:ext cx="835292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словарный запас дошкольников;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пособствовать развитию связной речи через систему дидактических и речевых игр;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коммуникативные навыки;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риобщать детей к театральной деятельности;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художественные умения в изобразительной продуктивной деятельности через обогащение содержания сказочным сюжетом;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оспитывать интерес к народной сказке, как к особому жанру народного творчества.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800" b="1" dirty="0" smtClean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8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069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9396">
        <p15:prstTrans prst="peelOff"/>
      </p:transition>
    </mc:Choice>
    <mc:Fallback xmlns="">
      <p:transition spd="slow" advTm="9396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5" y="-99392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 «Речевое развитие»</a:t>
            </a:r>
          </a:p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Неповторимый мир театра…</a:t>
            </a:r>
            <a:endParaRPr lang="ru-RU" sz="28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21" y="805848"/>
            <a:ext cx="3789517" cy="284213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621" y="3623092"/>
            <a:ext cx="3965682" cy="297426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Выноска-облако 7"/>
          <p:cNvSpPr/>
          <p:nvPr/>
        </p:nvSpPr>
        <p:spPr>
          <a:xfrm>
            <a:off x="5220072" y="1156390"/>
            <a:ext cx="3387777" cy="2030750"/>
          </a:xfrm>
          <a:prstGeom prst="cloudCallout">
            <a:avLst>
              <a:gd name="adj1" fmla="val -64258"/>
              <a:gd name="adj2" fmla="val 72054"/>
            </a:avLst>
          </a:prstGeom>
          <a:noFill/>
          <a:ln>
            <a:solidFill>
              <a:srgbClr val="005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5426"/>
                </a:solidFill>
              </a:ln>
              <a:noFill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17" y="3647986"/>
            <a:ext cx="3932488" cy="294936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TextBox 9"/>
          <p:cNvSpPr txBox="1"/>
          <p:nvPr/>
        </p:nvSpPr>
        <p:spPr>
          <a:xfrm>
            <a:off x="5257776" y="1628800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Теневой театр «Колобок»</a:t>
            </a:r>
            <a:endParaRPr lang="ru-RU" sz="2400" b="1" dirty="0">
              <a:solidFill>
                <a:srgbClr val="0054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29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4728">
        <p15:prstTrans prst="peelOff"/>
      </p:transition>
    </mc:Choice>
    <mc:Fallback xmlns="">
      <p:transition spd="slow" advTm="4728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94" y="13441"/>
            <a:ext cx="9144793" cy="687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5" y="-9939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 «Речевое развитие»</a:t>
            </a:r>
            <a:endParaRPr lang="ru-RU" sz="28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1" t="7000" r="4713" b="2401"/>
          <a:stretch/>
        </p:blipFill>
        <p:spPr>
          <a:xfrm>
            <a:off x="107504" y="458369"/>
            <a:ext cx="6192688" cy="46599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2996952"/>
            <a:ext cx="6705601" cy="372696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Выноска-облако 5"/>
          <p:cNvSpPr/>
          <p:nvPr/>
        </p:nvSpPr>
        <p:spPr>
          <a:xfrm>
            <a:off x="6300192" y="592690"/>
            <a:ext cx="2664295" cy="2116230"/>
          </a:xfrm>
          <a:prstGeom prst="cloudCallout">
            <a:avLst>
              <a:gd name="adj1" fmla="val -49911"/>
              <a:gd name="adj2" fmla="val 61116"/>
            </a:avLst>
          </a:prstGeom>
          <a:noFill/>
          <a:ln>
            <a:solidFill>
              <a:srgbClr val="005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5426"/>
                </a:solidFill>
              </a:ln>
              <a:noFill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48363" y="1003077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Кукольный</a:t>
            </a:r>
          </a:p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театр </a:t>
            </a:r>
          </a:p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«Колобок»</a:t>
            </a:r>
            <a:endParaRPr lang="ru-RU" sz="2400" b="1" dirty="0">
              <a:solidFill>
                <a:srgbClr val="0054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018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4679">
        <p15:prstTrans prst="peelOff"/>
      </p:transition>
    </mc:Choice>
    <mc:Fallback xmlns="">
      <p:transition spd="slow" advTm="4679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94" y="13441"/>
            <a:ext cx="9144793" cy="68707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282" y="863047"/>
            <a:ext cx="7560840" cy="567063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193119" y="176634"/>
            <a:ext cx="8739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проекта «В гостях у сказки «Колобок»</a:t>
            </a:r>
            <a:endParaRPr lang="ru-RU" sz="28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406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5228">
        <p15:prstTrans prst="peelOff"/>
      </p:transition>
    </mc:Choice>
    <mc:Fallback xmlns="">
      <p:transition spd="slow" advTm="5228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94" y="13441"/>
            <a:ext cx="9144793" cy="687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119" y="176634"/>
            <a:ext cx="8739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проекта «В гостях у сказки «Колобок»</a:t>
            </a:r>
            <a:endParaRPr lang="ru-RU" sz="28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897" y="2996952"/>
            <a:ext cx="4932040" cy="36990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20" y="699854"/>
            <a:ext cx="4809732" cy="360729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Выноска-облако 5"/>
          <p:cNvSpPr/>
          <p:nvPr/>
        </p:nvSpPr>
        <p:spPr>
          <a:xfrm>
            <a:off x="5273066" y="863046"/>
            <a:ext cx="3547406" cy="2277921"/>
          </a:xfrm>
          <a:prstGeom prst="cloudCallout">
            <a:avLst>
              <a:gd name="adj1" fmla="val -67071"/>
              <a:gd name="adj2" fmla="val 55847"/>
            </a:avLst>
          </a:prstGeom>
          <a:noFill/>
          <a:ln>
            <a:solidFill>
              <a:srgbClr val="005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5426"/>
                </a:solidFill>
              </a:ln>
              <a:noFill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806" y="1173991"/>
            <a:ext cx="44178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по речевому </a:t>
            </a:r>
          </a:p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«В гостях </a:t>
            </a:r>
          </a:p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сказки </a:t>
            </a:r>
          </a:p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«Колобок»</a:t>
            </a:r>
            <a:endParaRPr lang="en-US" sz="2400" b="1" dirty="0">
              <a:solidFill>
                <a:srgbClr val="0054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139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4985">
        <p15:prstTrans prst="peelOff"/>
      </p:transition>
    </mc:Choice>
    <mc:Fallback xmlns="">
      <p:transition spd="slow" advTm="4985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94" y="13441"/>
            <a:ext cx="9144793" cy="687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119" y="176634"/>
            <a:ext cx="8739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проекта «В гостях у сказки «Колобок»</a:t>
            </a:r>
            <a:endParaRPr lang="ru-RU" sz="28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221" y="2819815"/>
            <a:ext cx="5148064" cy="386104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18" y="699853"/>
            <a:ext cx="4666913" cy="357194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Выноска-облако 5"/>
          <p:cNvSpPr/>
          <p:nvPr/>
        </p:nvSpPr>
        <p:spPr>
          <a:xfrm>
            <a:off x="5273066" y="863046"/>
            <a:ext cx="3547406" cy="2277921"/>
          </a:xfrm>
          <a:prstGeom prst="cloudCallout">
            <a:avLst>
              <a:gd name="adj1" fmla="val -67071"/>
              <a:gd name="adj2" fmla="val 55847"/>
            </a:avLst>
          </a:prstGeom>
          <a:noFill/>
          <a:ln>
            <a:solidFill>
              <a:srgbClr val="005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5426"/>
                </a:solidFill>
              </a:ln>
              <a:noFill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04148" y="1285495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Театрализация сказки «Колобок»</a:t>
            </a:r>
            <a:endParaRPr lang="en-US" sz="2400" b="1" dirty="0">
              <a:solidFill>
                <a:srgbClr val="0054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056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4873">
        <p15:prstTrans prst="peelOff"/>
      </p:transition>
    </mc:Choice>
    <mc:Fallback xmlns="">
      <p:transition spd="slow" advTm="4873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94" y="13441"/>
            <a:ext cx="9144793" cy="687078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6231" y="171649"/>
            <a:ext cx="8568952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96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96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925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11005">
        <p15:prstTrans prst="peelOff"/>
      </p:transition>
    </mc:Choice>
    <mc:Fallback xmlns="">
      <p:transition spd="slow" advTm="11005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" y="-16271"/>
            <a:ext cx="9144793" cy="687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476672"/>
            <a:ext cx="7128792" cy="50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116632"/>
            <a:ext cx="896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«Познавательное развитие»</a:t>
            </a:r>
            <a:endParaRPr lang="ru-RU" sz="28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785166"/>
            <a:ext cx="4389208" cy="32919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1434" y="2812641"/>
            <a:ext cx="4374207" cy="328065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Выноска-облако 6"/>
          <p:cNvSpPr/>
          <p:nvPr/>
        </p:nvSpPr>
        <p:spPr>
          <a:xfrm>
            <a:off x="406086" y="4588912"/>
            <a:ext cx="4162790" cy="1864423"/>
          </a:xfrm>
          <a:prstGeom prst="cloudCallout">
            <a:avLst>
              <a:gd name="adj1" fmla="val 54940"/>
              <a:gd name="adj2" fmla="val -96410"/>
            </a:avLst>
          </a:prstGeom>
          <a:noFill/>
          <a:ln>
            <a:solidFill>
              <a:srgbClr val="007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54645" y="4792086"/>
            <a:ext cx="3665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</a:t>
            </a:r>
          </a:p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и назови </a:t>
            </a:r>
          </a:p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детенышей зверей» </a:t>
            </a:r>
            <a:endParaRPr lang="ru-RU" sz="2400" b="1" dirty="0">
              <a:solidFill>
                <a:srgbClr val="0054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740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4968">
        <p15:prstTrans prst="peelOff"/>
      </p:transition>
    </mc:Choice>
    <mc:Fallback xmlns="">
      <p:transition spd="slow" advClick="0" advTm="4968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3" y="-12787"/>
            <a:ext cx="9144793" cy="687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116632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«Познавательное развитие»</a:t>
            </a:r>
            <a:endParaRPr lang="ru-RU" sz="2800" b="1" dirty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64" y="744909"/>
            <a:ext cx="3868088" cy="290106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813" y="744908"/>
            <a:ext cx="3853083" cy="288981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752" y="3654018"/>
            <a:ext cx="3828434" cy="287132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352748" y="4584524"/>
            <a:ext cx="3665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</a:t>
            </a:r>
          </a:p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«Где чья тень?» </a:t>
            </a:r>
            <a:endParaRPr lang="ru-RU" sz="2400" b="1" dirty="0">
              <a:solidFill>
                <a:srgbClr val="0054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864" y="3173177"/>
            <a:ext cx="4450466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12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4700">
        <p15:prstTrans prst="peelOff"/>
      </p:transition>
    </mc:Choice>
    <mc:Fallback xmlns="">
      <p:transition spd="slow" advTm="47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0"/>
            <a:ext cx="9126503" cy="7498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98" y="618212"/>
            <a:ext cx="2283549" cy="30447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192" y="600473"/>
            <a:ext cx="2296853" cy="306247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577" y="602723"/>
            <a:ext cx="2263864" cy="30184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3542844"/>
            <a:ext cx="2172640" cy="32959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797" y="3795924"/>
            <a:ext cx="2271293" cy="30283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4200" y="3174723"/>
            <a:ext cx="3904793" cy="27025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4919" y="4411153"/>
            <a:ext cx="3664014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12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3852">
        <p15:prstTrans prst="peelOff"/>
      </p:transition>
    </mc:Choice>
    <mc:Fallback xmlns="">
      <p:transition spd="slow" advTm="3852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61" y="-10653"/>
            <a:ext cx="9126503" cy="7498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33" y="2780927"/>
            <a:ext cx="2870109" cy="382681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259" y="2780928"/>
            <a:ext cx="2945528" cy="392737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620" y="739220"/>
            <a:ext cx="4032448" cy="30243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8758" y="3276027"/>
            <a:ext cx="3642547" cy="27007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23453" y="4395895"/>
            <a:ext cx="2646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</a:p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«По дорогам сказок»</a:t>
            </a:r>
            <a:endParaRPr lang="ru-RU" sz="2400" b="1" dirty="0">
              <a:solidFill>
                <a:srgbClr val="0054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994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3930">
        <p15:prstTrans prst="peelOff"/>
      </p:transition>
    </mc:Choice>
    <mc:Fallback xmlns="">
      <p:transition spd="slow" advTm="393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3" y="-6394"/>
            <a:ext cx="9126503" cy="7498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226" y="620688"/>
            <a:ext cx="2272590" cy="30301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53" y="3455222"/>
            <a:ext cx="2448273" cy="32643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620687"/>
            <a:ext cx="2272590" cy="30301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9457" y="3479726"/>
            <a:ext cx="2429895" cy="32398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9137" y="3650808"/>
            <a:ext cx="3645724" cy="270076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53874" y="483525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</a:t>
            </a:r>
          </a:p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«Помоги Колобку </a:t>
            </a:r>
          </a:p>
          <a:p>
            <a:pPr algn="ctr"/>
            <a:r>
              <a:rPr lang="ru-RU" sz="2400" b="1" dirty="0" smtClean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спрятаться»</a:t>
            </a:r>
            <a:endParaRPr lang="ru-RU" sz="2400" b="1" dirty="0">
              <a:solidFill>
                <a:srgbClr val="0054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344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4099">
        <p15:prstTrans prst="peelOff"/>
      </p:transition>
    </mc:Choice>
    <mc:Fallback xmlns="">
      <p:transition spd="slow" advTm="4099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0" y="-32687"/>
            <a:ext cx="9144793" cy="68707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" y="-32687"/>
            <a:ext cx="9126503" cy="7498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171" y="500431"/>
            <a:ext cx="2160240" cy="28803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447" y="548680"/>
            <a:ext cx="2087867" cy="27838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275" y="3706891"/>
            <a:ext cx="3707904" cy="278092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Выноска-облако 7"/>
          <p:cNvSpPr/>
          <p:nvPr/>
        </p:nvSpPr>
        <p:spPr>
          <a:xfrm>
            <a:off x="5004048" y="4149080"/>
            <a:ext cx="3816424" cy="2242389"/>
          </a:xfrm>
          <a:prstGeom prst="cloudCallout">
            <a:avLst>
              <a:gd name="adj1" fmla="val -62113"/>
              <a:gd name="adj2" fmla="val -79485"/>
            </a:avLst>
          </a:prstGeom>
          <a:noFill/>
          <a:ln>
            <a:solidFill>
              <a:srgbClr val="005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5426"/>
                </a:solidFill>
              </a:ln>
              <a:noFill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0097" y="4581366"/>
            <a:ext cx="4572396" cy="13778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350" y="500431"/>
            <a:ext cx="2124053" cy="283207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55520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3805">
        <p15:prstTrans prst="peelOff"/>
      </p:transition>
    </mc:Choice>
    <mc:Fallback xmlns="">
      <p:transition spd="slow" advTm="3805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441</Words>
  <Application>Microsoft Office PowerPoint</Application>
  <PresentationFormat>Экран (4:3)</PresentationFormat>
  <Paragraphs>112</Paragraphs>
  <Slides>35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Зоряна</dc:creator>
  <cp:lastModifiedBy>Зоряна</cp:lastModifiedBy>
  <cp:revision>51</cp:revision>
  <dcterms:created xsi:type="dcterms:W3CDTF">2015-11-04T20:19:51Z</dcterms:created>
  <dcterms:modified xsi:type="dcterms:W3CDTF">2016-02-16T17:02:24Z</dcterms:modified>
</cp:coreProperties>
</file>