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22D8-B0DB-4423-AA80-37503DDA71E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5ADAC-B10A-472B-9A15-5FDB6462E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5ADAC-B10A-472B-9A15-5FDB6462E82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5ADAC-B10A-472B-9A15-5FDB6462E82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252835-2734-4C98-B1BC-98733D0B8CD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F1F13F-4164-40F9-B96A-F407B48C5DA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F56353-65A2-4D75-8767-CA3280186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38.jpeg"/><Relationship Id="rId5" Type="http://schemas.openxmlformats.org/officeDocument/2006/relationships/image" Target="../media/image8.jpe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4" Type="http://schemas.openxmlformats.org/officeDocument/2006/relationships/image" Target="../media/image7.jpeg"/><Relationship Id="rId9" Type="http://schemas.openxmlformats.org/officeDocument/2006/relationships/image" Target="../media/image36.gif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5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5.png"/><Relationship Id="rId3" Type="http://schemas.openxmlformats.org/officeDocument/2006/relationships/image" Target="../media/image6.jpeg"/><Relationship Id="rId7" Type="http://schemas.openxmlformats.org/officeDocument/2006/relationships/image" Target="../media/image35.jpeg"/><Relationship Id="rId12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8.jpeg"/><Relationship Id="rId5" Type="http://schemas.openxmlformats.org/officeDocument/2006/relationships/image" Target="../media/image8.jpeg"/><Relationship Id="rId15" Type="http://schemas.openxmlformats.org/officeDocument/2006/relationships/image" Target="../media/image57.jpeg"/><Relationship Id="rId10" Type="http://schemas.openxmlformats.org/officeDocument/2006/relationships/image" Target="../media/image54.jpeg"/><Relationship Id="rId4" Type="http://schemas.openxmlformats.org/officeDocument/2006/relationships/image" Target="../media/image7.jpeg"/><Relationship Id="rId9" Type="http://schemas.openxmlformats.org/officeDocument/2006/relationships/image" Target="../media/image53.gif"/><Relationship Id="rId1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6.png"/><Relationship Id="rId3" Type="http://schemas.openxmlformats.org/officeDocument/2006/relationships/image" Target="../media/image35.jpeg"/><Relationship Id="rId7" Type="http://schemas.openxmlformats.org/officeDocument/2006/relationships/image" Target="../media/image41.jpeg"/><Relationship Id="rId12" Type="http://schemas.openxmlformats.org/officeDocument/2006/relationships/image" Target="../media/image6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18.jpeg"/><Relationship Id="rId5" Type="http://schemas.openxmlformats.org/officeDocument/2006/relationships/image" Target="../media/image38.jpeg"/><Relationship Id="rId10" Type="http://schemas.openxmlformats.org/officeDocument/2006/relationships/image" Target="../media/image55.png"/><Relationship Id="rId4" Type="http://schemas.openxmlformats.org/officeDocument/2006/relationships/image" Target="../media/image37.jpe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25.jpeg"/><Relationship Id="rId9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7.gif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9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43183"/>
            <a:ext cx="7772400" cy="1428760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в таблицах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cap="none" dirty="0" smtClean="0"/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1214445"/>
          </a:xfrm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400" dirty="0" smtClean="0"/>
              <a:t>Развитие артикуляционной моторики.</a:t>
            </a:r>
            <a:br>
              <a:rPr lang="ru-RU" sz="4400" dirty="0" smtClean="0"/>
            </a:br>
            <a:r>
              <a:rPr lang="ru-RU" sz="4400" dirty="0" smtClean="0"/>
              <a:t>Постановка звуков.</a:t>
            </a:r>
            <a:br>
              <a:rPr lang="ru-RU" sz="4400" dirty="0" smtClean="0"/>
            </a:br>
            <a:r>
              <a:rPr lang="ru-RU" sz="4400" dirty="0" smtClean="0"/>
              <a:t>Автоматизация.</a:t>
            </a:r>
            <a:endParaRPr lang="ru-RU" sz="4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C:\Documents and Settings\Админ\Рабочий стол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857760"/>
            <a:ext cx="2781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908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514600" y="4648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971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7244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724400" y="2438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514600" y="617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500296" y="4648200"/>
            <a:ext cx="45719" cy="1852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514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2514600" y="4648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786050" y="4643446"/>
            <a:ext cx="1643074" cy="185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4724400" y="2438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724400" y="24384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553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724400" y="2438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75325" y="660400"/>
            <a:ext cx="18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u="none">
              <a:solidFill>
                <a:schemeClr val="accent2"/>
              </a:solidFill>
            </a:endParaRPr>
          </a:p>
          <a:p>
            <a:endParaRPr lang="ru-RU" sz="6000" u="none">
              <a:solidFill>
                <a:schemeClr val="accent2"/>
              </a:solidFill>
            </a:endParaRPr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5562600" y="1371600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u="none">
                <a:solidFill>
                  <a:schemeClr val="accent2"/>
                </a:solidFill>
              </a:rPr>
              <a:t>С</a:t>
            </a:r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 flipH="1">
            <a:off x="2819400" y="3429000"/>
            <a:ext cx="1143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u="none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3733800" y="5643578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u="none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5029200" y="5643578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u="none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6324600" y="5643578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u="none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7543800" y="5643578"/>
            <a:ext cx="9144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0" u="none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H="1">
            <a:off x="4724400" y="2438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H="1">
            <a:off x="2514600" y="46482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 flipH="1">
            <a:off x="2514600" y="4648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H="1">
            <a:off x="2571736" y="4648200"/>
            <a:ext cx="1543064" cy="1781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9"/>
          <p:cNvSpPr>
            <a:spLocks noChangeShapeType="1"/>
          </p:cNvSpPr>
          <p:nvPr/>
        </p:nvSpPr>
        <p:spPr bwMode="auto">
          <a:xfrm flipH="1">
            <a:off x="4724400" y="24384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31"/>
          <p:cNvSpPr>
            <a:spLocks noChangeShapeType="1"/>
          </p:cNvSpPr>
          <p:nvPr/>
        </p:nvSpPr>
        <p:spPr bwMode="auto">
          <a:xfrm flipH="1">
            <a:off x="4724400" y="24384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32"/>
          <p:cNvSpPr>
            <a:spLocks noChangeShapeType="1"/>
          </p:cNvSpPr>
          <p:nvPr/>
        </p:nvSpPr>
        <p:spPr bwMode="auto">
          <a:xfrm flipH="1">
            <a:off x="1676400" y="762000"/>
            <a:ext cx="3429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Oval 13"/>
          <p:cNvSpPr>
            <a:spLocks noChangeArrowheads="1"/>
          </p:cNvSpPr>
          <p:nvPr/>
        </p:nvSpPr>
        <p:spPr bwMode="auto">
          <a:xfrm>
            <a:off x="5943600" y="838200"/>
            <a:ext cx="381000" cy="3810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13"/>
          <p:cNvSpPr>
            <a:spLocks noChangeArrowheads="1"/>
          </p:cNvSpPr>
          <p:nvPr/>
        </p:nvSpPr>
        <p:spPr bwMode="auto">
          <a:xfrm>
            <a:off x="3200400" y="2971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   </a:t>
            </a:r>
            <a:r>
              <a:rPr lang="ru-RU" sz="2700" u="sng" dirty="0" smtClean="0"/>
              <a:t>Постановка и автоматизация звука</a:t>
            </a:r>
            <a:endParaRPr lang="ru-RU" sz="2700" u="sng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5534" y="-8429708"/>
            <a:ext cx="720000" cy="651570"/>
          </a:xfrm>
          <a:prstGeom prst="rect">
            <a:avLst/>
          </a:prstGeom>
          <a:noFill/>
        </p:spPr>
      </p:pic>
      <p:pic>
        <p:nvPicPr>
          <p:cNvPr id="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63134" y="-8277308"/>
            <a:ext cx="720000" cy="651570"/>
          </a:xfrm>
          <a:prstGeom prst="rect">
            <a:avLst/>
          </a:prstGeom>
          <a:noFill/>
        </p:spPr>
      </p:pic>
      <p:pic>
        <p:nvPicPr>
          <p:cNvPr id="9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8344" y="-7072386"/>
            <a:ext cx="720000" cy="65157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8581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2" y="1357298"/>
            <a:ext cx="3931920" cy="450059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214422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14311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07181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 стрелкой 29"/>
          <p:cNvCxnSpPr>
            <a:stCxn id="1029" idx="3"/>
            <a:endCxn id="22" idx="1"/>
          </p:cNvCxnSpPr>
          <p:nvPr/>
        </p:nvCxnSpPr>
        <p:spPr>
          <a:xfrm>
            <a:off x="1357290" y="1607331"/>
            <a:ext cx="50006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643306" y="2571744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[</a:t>
            </a:r>
            <a:r>
              <a:rPr lang="ru-RU" sz="7200" b="1" dirty="0" err="1" smtClean="0">
                <a:solidFill>
                  <a:srgbClr val="0070C0"/>
                </a:solidFill>
              </a:rPr>
              <a:t>ш</a:t>
            </a:r>
            <a:r>
              <a:rPr lang="en-US" sz="7200" b="1" dirty="0" smtClean="0">
                <a:solidFill>
                  <a:srgbClr val="0070C0"/>
                </a:solidFill>
              </a:rPr>
              <a:t>]</a:t>
            </a:r>
            <a:endParaRPr lang="ru-RU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143116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0005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929198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400050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228599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9520" y="128586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29520" y="321468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4286256"/>
            <a:ext cx="928694" cy="8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36" y="1285860"/>
            <a:ext cx="764808" cy="7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8"/>
          <p:cNvSpPr>
            <a:spLocks noChangeArrowheads="1"/>
          </p:cNvSpPr>
          <p:nvPr/>
        </p:nvSpPr>
        <p:spPr bwMode="auto">
          <a:xfrm>
            <a:off x="428596" y="428604"/>
            <a:ext cx="2390804" cy="307659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123" name="Picture 9" descr="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376" y="928670"/>
            <a:ext cx="1330624" cy="219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3032125" y="569913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1.</a:t>
            </a:r>
          </a:p>
        </p:txBody>
      </p:sp>
      <p:sp>
        <p:nvSpPr>
          <p:cNvPr id="5125" name="Line 13"/>
          <p:cNvSpPr>
            <a:spLocks noChangeShapeType="1"/>
          </p:cNvSpPr>
          <p:nvPr/>
        </p:nvSpPr>
        <p:spPr bwMode="auto">
          <a:xfrm>
            <a:off x="5562600" y="914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Picture 14" descr="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60000">
            <a:off x="3962400" y="2133600"/>
            <a:ext cx="1552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3108325" y="2551113"/>
            <a:ext cx="374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2.</a:t>
            </a:r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>
            <a:off x="5486400" y="2971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9" name="Picture 18" descr="image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500042"/>
            <a:ext cx="1587528" cy="11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0" descr="щ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428868"/>
            <a:ext cx="1481166" cy="15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2" descr="щ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643446"/>
            <a:ext cx="1333528" cy="14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6" descr="ш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28604"/>
            <a:ext cx="2057400" cy="117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7" descr="ьбю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343400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Line 28"/>
          <p:cNvSpPr>
            <a:spLocks noChangeShapeType="1"/>
          </p:cNvSpPr>
          <p:nvPr/>
        </p:nvSpPr>
        <p:spPr bwMode="auto">
          <a:xfrm>
            <a:off x="4114800" y="5029200"/>
            <a:ext cx="3505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Line 29"/>
          <p:cNvSpPr>
            <a:spLocks noChangeShapeType="1"/>
          </p:cNvSpPr>
          <p:nvPr/>
        </p:nvSpPr>
        <p:spPr bwMode="auto">
          <a:xfrm>
            <a:off x="4267200" y="5029200"/>
            <a:ext cx="3581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Line 30"/>
          <p:cNvSpPr>
            <a:spLocks noChangeShapeType="1"/>
          </p:cNvSpPr>
          <p:nvPr/>
        </p:nvSpPr>
        <p:spPr bwMode="auto">
          <a:xfrm>
            <a:off x="4191000" y="5029200"/>
            <a:ext cx="3733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Line 32"/>
          <p:cNvSpPr>
            <a:spLocks noChangeShapeType="1"/>
          </p:cNvSpPr>
          <p:nvPr/>
        </p:nvSpPr>
        <p:spPr bwMode="auto">
          <a:xfrm>
            <a:off x="4267200" y="5029200"/>
            <a:ext cx="3581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Text Box 33"/>
          <p:cNvSpPr txBox="1">
            <a:spLocks noChangeArrowheads="1"/>
          </p:cNvSpPr>
          <p:nvPr/>
        </p:nvSpPr>
        <p:spPr bwMode="auto">
          <a:xfrm>
            <a:off x="1905000" y="4648200"/>
            <a:ext cx="37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3.</a:t>
            </a:r>
          </a:p>
        </p:txBody>
      </p:sp>
      <p:pic>
        <p:nvPicPr>
          <p:cNvPr id="5139" name="Picture 19" descr="C:\Documents and Settings\Админ\Рабочий стол\i (3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3048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74638"/>
            <a:ext cx="7686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Игра «Куда летят шарики?»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81000" y="1706563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/>
              <a:t>Оборудование:</a:t>
            </a:r>
            <a:r>
              <a:rPr lang="ru-RU" sz="1600" b="1" dirty="0"/>
              <a:t> </a:t>
            </a:r>
            <a:r>
              <a:rPr lang="ru-RU" sz="1600" dirty="0"/>
              <a:t> картинки по лексической теме; цветные дорожки.</a:t>
            </a:r>
            <a:endParaRPr lang="ru-RU" sz="1600" b="1" u="sng" dirty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Задачи</a:t>
            </a:r>
            <a:r>
              <a:rPr lang="ru-RU" sz="1600" b="1" u="sng" dirty="0"/>
              <a:t>:</a:t>
            </a:r>
            <a:r>
              <a:rPr lang="ru-RU" sz="1600" dirty="0"/>
              <a:t>  </a:t>
            </a:r>
          </a:p>
          <a:p>
            <a:pPr>
              <a:buFontTx/>
              <a:buChar char="•"/>
            </a:pPr>
            <a:r>
              <a:rPr lang="ru-RU" sz="1600" dirty="0"/>
              <a:t>закрепление изолированного произнесения звука;</a:t>
            </a:r>
          </a:p>
          <a:p>
            <a:pPr>
              <a:buFontTx/>
              <a:buChar char="•"/>
            </a:pPr>
            <a:r>
              <a:rPr lang="ru-RU" sz="1600" dirty="0"/>
              <a:t>координация речи с движением;</a:t>
            </a:r>
          </a:p>
          <a:p>
            <a:pPr>
              <a:buFontTx/>
              <a:buChar char="•"/>
            </a:pPr>
            <a:r>
              <a:rPr lang="ru-RU" sz="1600" dirty="0"/>
              <a:t>развитие способности выделять заданный звук на материале слов;</a:t>
            </a:r>
          </a:p>
          <a:p>
            <a:pPr>
              <a:buFontTx/>
              <a:buChar char="•"/>
            </a:pPr>
            <a:r>
              <a:rPr lang="ru-RU" sz="1600" dirty="0"/>
              <a:t>расширение пассивного словаря по теме.  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Ход </a:t>
            </a:r>
            <a:r>
              <a:rPr lang="ru-RU" sz="1600" b="1" u="sng" dirty="0"/>
              <a:t>игры.</a:t>
            </a:r>
          </a:p>
          <a:p>
            <a:r>
              <a:rPr lang="ru-RU" sz="1600" dirty="0"/>
              <a:t> Ребенок по просьбе логопеда «летит» вместе с шариками. Проводит пальчиком по цветной дорожке от шаров к  предметам одновременно имитируя звук ветра: ш-ш-ш-ш………..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38400"/>
            <a:ext cx="139068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2" descr="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Freeform 34"/>
          <p:cNvSpPr>
            <a:spLocks/>
          </p:cNvSpPr>
          <p:nvPr/>
        </p:nvSpPr>
        <p:spPr bwMode="auto">
          <a:xfrm>
            <a:off x="1905000" y="914400"/>
            <a:ext cx="5000625" cy="1598613"/>
          </a:xfrm>
          <a:custGeom>
            <a:avLst/>
            <a:gdLst>
              <a:gd name="T0" fmla="*/ 0 w 3150"/>
              <a:gd name="T1" fmla="*/ 2147483647 h 1007"/>
              <a:gd name="T2" fmla="*/ 2147483647 w 3150"/>
              <a:gd name="T3" fmla="*/ 2147483647 h 1007"/>
              <a:gd name="T4" fmla="*/ 2147483647 w 3150"/>
              <a:gd name="T5" fmla="*/ 2147483647 h 1007"/>
              <a:gd name="T6" fmla="*/ 2147483647 w 3150"/>
              <a:gd name="T7" fmla="*/ 2147483647 h 1007"/>
              <a:gd name="T8" fmla="*/ 2147483647 w 3150"/>
              <a:gd name="T9" fmla="*/ 2147483647 h 1007"/>
              <a:gd name="T10" fmla="*/ 2147483647 w 3150"/>
              <a:gd name="T11" fmla="*/ 2147483647 h 1007"/>
              <a:gd name="T12" fmla="*/ 2147483647 w 3150"/>
              <a:gd name="T13" fmla="*/ 2147483647 h 1007"/>
              <a:gd name="T14" fmla="*/ 2147483647 w 3150"/>
              <a:gd name="T15" fmla="*/ 2147483647 h 1007"/>
              <a:gd name="T16" fmla="*/ 2147483647 w 3150"/>
              <a:gd name="T17" fmla="*/ 2147483647 h 1007"/>
              <a:gd name="T18" fmla="*/ 2147483647 w 3150"/>
              <a:gd name="T19" fmla="*/ 2147483647 h 1007"/>
              <a:gd name="T20" fmla="*/ 2147483647 w 3150"/>
              <a:gd name="T21" fmla="*/ 2147483647 h 1007"/>
              <a:gd name="T22" fmla="*/ 2147483647 w 3150"/>
              <a:gd name="T23" fmla="*/ 2147483647 h 1007"/>
              <a:gd name="T24" fmla="*/ 2147483647 w 3150"/>
              <a:gd name="T25" fmla="*/ 2147483647 h 1007"/>
              <a:gd name="T26" fmla="*/ 2147483647 w 3150"/>
              <a:gd name="T27" fmla="*/ 2147483647 h 1007"/>
              <a:gd name="T28" fmla="*/ 2147483647 w 3150"/>
              <a:gd name="T29" fmla="*/ 2147483647 h 1007"/>
              <a:gd name="T30" fmla="*/ 2147483647 w 3150"/>
              <a:gd name="T31" fmla="*/ 2147483647 h 1007"/>
              <a:gd name="T32" fmla="*/ 2147483647 w 3150"/>
              <a:gd name="T33" fmla="*/ 2147483647 h 1007"/>
              <a:gd name="T34" fmla="*/ 2147483647 w 3150"/>
              <a:gd name="T35" fmla="*/ 2147483647 h 1007"/>
              <a:gd name="T36" fmla="*/ 2147483647 w 3150"/>
              <a:gd name="T37" fmla="*/ 2147483647 h 1007"/>
              <a:gd name="T38" fmla="*/ 2147483647 w 3150"/>
              <a:gd name="T39" fmla="*/ 2147483647 h 1007"/>
              <a:gd name="T40" fmla="*/ 2147483647 w 3150"/>
              <a:gd name="T41" fmla="*/ 2147483647 h 1007"/>
              <a:gd name="T42" fmla="*/ 2147483647 w 3150"/>
              <a:gd name="T43" fmla="*/ 2147483647 h 1007"/>
              <a:gd name="T44" fmla="*/ 2147483647 w 3150"/>
              <a:gd name="T45" fmla="*/ 2147483647 h 1007"/>
              <a:gd name="T46" fmla="*/ 2147483647 w 3150"/>
              <a:gd name="T47" fmla="*/ 2147483647 h 1007"/>
              <a:gd name="T48" fmla="*/ 2147483647 w 3150"/>
              <a:gd name="T49" fmla="*/ 2147483647 h 1007"/>
              <a:gd name="T50" fmla="*/ 2147483647 w 3150"/>
              <a:gd name="T51" fmla="*/ 2147483647 h 1007"/>
              <a:gd name="T52" fmla="*/ 2147483647 w 3150"/>
              <a:gd name="T53" fmla="*/ 2147483647 h 1007"/>
              <a:gd name="T54" fmla="*/ 2147483647 w 3150"/>
              <a:gd name="T55" fmla="*/ 2147483647 h 1007"/>
              <a:gd name="T56" fmla="*/ 2147483647 w 3150"/>
              <a:gd name="T57" fmla="*/ 2147483647 h 1007"/>
              <a:gd name="T58" fmla="*/ 2147483647 w 3150"/>
              <a:gd name="T59" fmla="*/ 2147483647 h 1007"/>
              <a:gd name="T60" fmla="*/ 2147483647 w 3150"/>
              <a:gd name="T61" fmla="*/ 2147483647 h 1007"/>
              <a:gd name="T62" fmla="*/ 2147483647 w 3150"/>
              <a:gd name="T63" fmla="*/ 2147483647 h 1007"/>
              <a:gd name="T64" fmla="*/ 2147483647 w 3150"/>
              <a:gd name="T65" fmla="*/ 2147483647 h 1007"/>
              <a:gd name="T66" fmla="*/ 2147483647 w 3150"/>
              <a:gd name="T67" fmla="*/ 2147483647 h 1007"/>
              <a:gd name="T68" fmla="*/ 2147483647 w 3150"/>
              <a:gd name="T69" fmla="*/ 2147483647 h 1007"/>
              <a:gd name="T70" fmla="*/ 2147483647 w 3150"/>
              <a:gd name="T71" fmla="*/ 2147483647 h 1007"/>
              <a:gd name="T72" fmla="*/ 2147483647 w 3150"/>
              <a:gd name="T73" fmla="*/ 2147483647 h 1007"/>
              <a:gd name="T74" fmla="*/ 2147483647 w 3150"/>
              <a:gd name="T75" fmla="*/ 2147483647 h 1007"/>
              <a:gd name="T76" fmla="*/ 2147483647 w 3150"/>
              <a:gd name="T77" fmla="*/ 2147483647 h 1007"/>
              <a:gd name="T78" fmla="*/ 2147483647 w 3150"/>
              <a:gd name="T79" fmla="*/ 2147483647 h 1007"/>
              <a:gd name="T80" fmla="*/ 2147483647 w 3150"/>
              <a:gd name="T81" fmla="*/ 2147483647 h 10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150"/>
              <a:gd name="T124" fmla="*/ 0 h 1007"/>
              <a:gd name="T125" fmla="*/ 3150 w 3150"/>
              <a:gd name="T126" fmla="*/ 1007 h 10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150" h="1007">
                <a:moveTo>
                  <a:pt x="0" y="1007"/>
                </a:moveTo>
                <a:cubicBezTo>
                  <a:pt x="16" y="959"/>
                  <a:pt x="29" y="911"/>
                  <a:pt x="45" y="863"/>
                </a:cubicBezTo>
                <a:cubicBezTo>
                  <a:pt x="56" y="831"/>
                  <a:pt x="146" y="775"/>
                  <a:pt x="180" y="764"/>
                </a:cubicBezTo>
                <a:cubicBezTo>
                  <a:pt x="283" y="687"/>
                  <a:pt x="402" y="642"/>
                  <a:pt x="522" y="602"/>
                </a:cubicBezTo>
                <a:cubicBezTo>
                  <a:pt x="543" y="605"/>
                  <a:pt x="566" y="601"/>
                  <a:pt x="585" y="611"/>
                </a:cubicBezTo>
                <a:cubicBezTo>
                  <a:pt x="617" y="628"/>
                  <a:pt x="636" y="663"/>
                  <a:pt x="666" y="683"/>
                </a:cubicBezTo>
                <a:cubicBezTo>
                  <a:pt x="686" y="713"/>
                  <a:pt x="691" y="743"/>
                  <a:pt x="711" y="773"/>
                </a:cubicBezTo>
                <a:cubicBezTo>
                  <a:pt x="703" y="924"/>
                  <a:pt x="734" y="930"/>
                  <a:pt x="657" y="1007"/>
                </a:cubicBezTo>
                <a:cubicBezTo>
                  <a:pt x="627" y="1004"/>
                  <a:pt x="596" y="1005"/>
                  <a:pt x="567" y="998"/>
                </a:cubicBezTo>
                <a:cubicBezTo>
                  <a:pt x="538" y="991"/>
                  <a:pt x="539" y="972"/>
                  <a:pt x="522" y="953"/>
                </a:cubicBezTo>
                <a:cubicBezTo>
                  <a:pt x="494" y="921"/>
                  <a:pt x="456" y="898"/>
                  <a:pt x="432" y="863"/>
                </a:cubicBezTo>
                <a:cubicBezTo>
                  <a:pt x="401" y="816"/>
                  <a:pt x="387" y="763"/>
                  <a:pt x="369" y="710"/>
                </a:cubicBezTo>
                <a:cubicBezTo>
                  <a:pt x="377" y="608"/>
                  <a:pt x="371" y="616"/>
                  <a:pt x="405" y="548"/>
                </a:cubicBezTo>
                <a:cubicBezTo>
                  <a:pt x="409" y="540"/>
                  <a:pt x="408" y="528"/>
                  <a:pt x="414" y="521"/>
                </a:cubicBezTo>
                <a:cubicBezTo>
                  <a:pt x="429" y="503"/>
                  <a:pt x="453" y="494"/>
                  <a:pt x="468" y="476"/>
                </a:cubicBezTo>
                <a:cubicBezTo>
                  <a:pt x="502" y="435"/>
                  <a:pt x="588" y="355"/>
                  <a:pt x="639" y="323"/>
                </a:cubicBezTo>
                <a:cubicBezTo>
                  <a:pt x="663" y="308"/>
                  <a:pt x="695" y="300"/>
                  <a:pt x="720" y="287"/>
                </a:cubicBezTo>
                <a:cubicBezTo>
                  <a:pt x="749" y="272"/>
                  <a:pt x="772" y="248"/>
                  <a:pt x="801" y="233"/>
                </a:cubicBezTo>
                <a:cubicBezTo>
                  <a:pt x="840" y="214"/>
                  <a:pt x="949" y="186"/>
                  <a:pt x="990" y="179"/>
                </a:cubicBezTo>
                <a:cubicBezTo>
                  <a:pt x="1264" y="197"/>
                  <a:pt x="1183" y="177"/>
                  <a:pt x="1323" y="224"/>
                </a:cubicBezTo>
                <a:cubicBezTo>
                  <a:pt x="1363" y="254"/>
                  <a:pt x="1416" y="285"/>
                  <a:pt x="1440" y="332"/>
                </a:cubicBezTo>
                <a:cubicBezTo>
                  <a:pt x="1462" y="376"/>
                  <a:pt x="1473" y="453"/>
                  <a:pt x="1485" y="503"/>
                </a:cubicBezTo>
                <a:cubicBezTo>
                  <a:pt x="1482" y="572"/>
                  <a:pt x="1507" y="781"/>
                  <a:pt x="1395" y="818"/>
                </a:cubicBezTo>
                <a:cubicBezTo>
                  <a:pt x="1368" y="782"/>
                  <a:pt x="1361" y="750"/>
                  <a:pt x="1341" y="710"/>
                </a:cubicBezTo>
                <a:cubicBezTo>
                  <a:pt x="1344" y="620"/>
                  <a:pt x="1342" y="530"/>
                  <a:pt x="1350" y="440"/>
                </a:cubicBezTo>
                <a:cubicBezTo>
                  <a:pt x="1358" y="350"/>
                  <a:pt x="1450" y="279"/>
                  <a:pt x="1512" y="224"/>
                </a:cubicBezTo>
                <a:cubicBezTo>
                  <a:pt x="1651" y="99"/>
                  <a:pt x="1833" y="52"/>
                  <a:pt x="2016" y="26"/>
                </a:cubicBezTo>
                <a:cubicBezTo>
                  <a:pt x="2156" y="33"/>
                  <a:pt x="2294" y="31"/>
                  <a:pt x="2385" y="152"/>
                </a:cubicBezTo>
                <a:cubicBezTo>
                  <a:pt x="2392" y="174"/>
                  <a:pt x="2411" y="192"/>
                  <a:pt x="2412" y="215"/>
                </a:cubicBezTo>
                <a:cubicBezTo>
                  <a:pt x="2417" y="399"/>
                  <a:pt x="2409" y="485"/>
                  <a:pt x="2358" y="638"/>
                </a:cubicBezTo>
                <a:cubicBezTo>
                  <a:pt x="2342" y="685"/>
                  <a:pt x="2315" y="740"/>
                  <a:pt x="2277" y="773"/>
                </a:cubicBezTo>
                <a:cubicBezTo>
                  <a:pt x="2261" y="787"/>
                  <a:pt x="2223" y="809"/>
                  <a:pt x="2223" y="809"/>
                </a:cubicBezTo>
                <a:cubicBezTo>
                  <a:pt x="2182" y="788"/>
                  <a:pt x="2176" y="779"/>
                  <a:pt x="2160" y="737"/>
                </a:cubicBezTo>
                <a:cubicBezTo>
                  <a:pt x="2148" y="707"/>
                  <a:pt x="2124" y="647"/>
                  <a:pt x="2124" y="647"/>
                </a:cubicBezTo>
                <a:cubicBezTo>
                  <a:pt x="2127" y="584"/>
                  <a:pt x="2125" y="521"/>
                  <a:pt x="2133" y="458"/>
                </a:cubicBezTo>
                <a:cubicBezTo>
                  <a:pt x="2136" y="434"/>
                  <a:pt x="2173" y="387"/>
                  <a:pt x="2187" y="368"/>
                </a:cubicBezTo>
                <a:cubicBezTo>
                  <a:pt x="2198" y="353"/>
                  <a:pt x="2237" y="282"/>
                  <a:pt x="2259" y="260"/>
                </a:cubicBezTo>
                <a:cubicBezTo>
                  <a:pt x="2285" y="234"/>
                  <a:pt x="2315" y="213"/>
                  <a:pt x="2340" y="188"/>
                </a:cubicBezTo>
                <a:cubicBezTo>
                  <a:pt x="2393" y="135"/>
                  <a:pt x="2419" y="104"/>
                  <a:pt x="2493" y="89"/>
                </a:cubicBezTo>
                <a:cubicBezTo>
                  <a:pt x="2591" y="40"/>
                  <a:pt x="2710" y="38"/>
                  <a:pt x="2817" y="17"/>
                </a:cubicBezTo>
                <a:cubicBezTo>
                  <a:pt x="2861" y="18"/>
                  <a:pt x="3062" y="0"/>
                  <a:pt x="3150" y="44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Freeform 35"/>
          <p:cNvSpPr>
            <a:spLocks/>
          </p:cNvSpPr>
          <p:nvPr/>
        </p:nvSpPr>
        <p:spPr bwMode="auto">
          <a:xfrm>
            <a:off x="1771650" y="3032125"/>
            <a:ext cx="4929188" cy="968375"/>
          </a:xfrm>
          <a:custGeom>
            <a:avLst/>
            <a:gdLst>
              <a:gd name="T0" fmla="*/ 0 w 3105"/>
              <a:gd name="T1" fmla="*/ 468313 h 610"/>
              <a:gd name="T2" fmla="*/ 85725 w 3105"/>
              <a:gd name="T3" fmla="*/ 282575 h 610"/>
              <a:gd name="T4" fmla="*/ 200025 w 3105"/>
              <a:gd name="T5" fmla="*/ 211138 h 610"/>
              <a:gd name="T6" fmla="*/ 285750 w 3105"/>
              <a:gd name="T7" fmla="*/ 168275 h 610"/>
              <a:gd name="T8" fmla="*/ 614363 w 3105"/>
              <a:gd name="T9" fmla="*/ 111125 h 610"/>
              <a:gd name="T10" fmla="*/ 1085850 w 3105"/>
              <a:gd name="T11" fmla="*/ 139700 h 610"/>
              <a:gd name="T12" fmla="*/ 1228725 w 3105"/>
              <a:gd name="T13" fmla="*/ 268287 h 610"/>
              <a:gd name="T14" fmla="*/ 1285875 w 3105"/>
              <a:gd name="T15" fmla="*/ 354012 h 610"/>
              <a:gd name="T16" fmla="*/ 1271588 w 3105"/>
              <a:gd name="T17" fmla="*/ 625475 h 610"/>
              <a:gd name="T18" fmla="*/ 1114425 w 3105"/>
              <a:gd name="T19" fmla="*/ 839788 h 610"/>
              <a:gd name="T20" fmla="*/ 1000125 w 3105"/>
              <a:gd name="T21" fmla="*/ 754062 h 610"/>
              <a:gd name="T22" fmla="*/ 971550 w 3105"/>
              <a:gd name="T23" fmla="*/ 639762 h 610"/>
              <a:gd name="T24" fmla="*/ 1000125 w 3105"/>
              <a:gd name="T25" fmla="*/ 425450 h 610"/>
              <a:gd name="T26" fmla="*/ 1271588 w 3105"/>
              <a:gd name="T27" fmla="*/ 282575 h 610"/>
              <a:gd name="T28" fmla="*/ 1957388 w 3105"/>
              <a:gd name="T29" fmla="*/ 39687 h 610"/>
              <a:gd name="T30" fmla="*/ 2200275 w 3105"/>
              <a:gd name="T31" fmla="*/ 11112 h 610"/>
              <a:gd name="T32" fmla="*/ 2728913 w 3105"/>
              <a:gd name="T33" fmla="*/ 25400 h 610"/>
              <a:gd name="T34" fmla="*/ 2871788 w 3105"/>
              <a:gd name="T35" fmla="*/ 139700 h 610"/>
              <a:gd name="T36" fmla="*/ 2914650 w 3105"/>
              <a:gd name="T37" fmla="*/ 182562 h 610"/>
              <a:gd name="T38" fmla="*/ 2986088 w 3105"/>
              <a:gd name="T39" fmla="*/ 411163 h 610"/>
              <a:gd name="T40" fmla="*/ 2828925 w 3105"/>
              <a:gd name="T41" fmla="*/ 782637 h 610"/>
              <a:gd name="T42" fmla="*/ 2700338 w 3105"/>
              <a:gd name="T43" fmla="*/ 768350 h 610"/>
              <a:gd name="T44" fmla="*/ 2657475 w 3105"/>
              <a:gd name="T45" fmla="*/ 639762 h 610"/>
              <a:gd name="T46" fmla="*/ 2686050 w 3105"/>
              <a:gd name="T47" fmla="*/ 396875 h 610"/>
              <a:gd name="T48" fmla="*/ 2814638 w 3105"/>
              <a:gd name="T49" fmla="*/ 254000 h 610"/>
              <a:gd name="T50" fmla="*/ 3214688 w 3105"/>
              <a:gd name="T51" fmla="*/ 39687 h 610"/>
              <a:gd name="T52" fmla="*/ 3886201 w 3105"/>
              <a:gd name="T53" fmla="*/ 196850 h 610"/>
              <a:gd name="T54" fmla="*/ 3957638 w 3105"/>
              <a:gd name="T55" fmla="*/ 368300 h 610"/>
              <a:gd name="T56" fmla="*/ 3829051 w 3105"/>
              <a:gd name="T57" fmla="*/ 796925 h 610"/>
              <a:gd name="T58" fmla="*/ 3657601 w 3105"/>
              <a:gd name="T59" fmla="*/ 968375 h 610"/>
              <a:gd name="T60" fmla="*/ 3700463 w 3105"/>
              <a:gd name="T61" fmla="*/ 554037 h 610"/>
              <a:gd name="T62" fmla="*/ 3729038 w 3105"/>
              <a:gd name="T63" fmla="*/ 468313 h 610"/>
              <a:gd name="T64" fmla="*/ 3771901 w 3105"/>
              <a:gd name="T65" fmla="*/ 439738 h 610"/>
              <a:gd name="T66" fmla="*/ 4000501 w 3105"/>
              <a:gd name="T67" fmla="*/ 239713 h 610"/>
              <a:gd name="T68" fmla="*/ 4171951 w 3105"/>
              <a:gd name="T69" fmla="*/ 168275 h 610"/>
              <a:gd name="T70" fmla="*/ 4343401 w 3105"/>
              <a:gd name="T71" fmla="*/ 96837 h 610"/>
              <a:gd name="T72" fmla="*/ 4800601 w 3105"/>
              <a:gd name="T73" fmla="*/ 111125 h 610"/>
              <a:gd name="T74" fmla="*/ 4929188 w 3105"/>
              <a:gd name="T75" fmla="*/ 196850 h 6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05"/>
              <a:gd name="T115" fmla="*/ 0 h 610"/>
              <a:gd name="T116" fmla="*/ 3105 w 3105"/>
              <a:gd name="T117" fmla="*/ 610 h 6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05" h="610">
                <a:moveTo>
                  <a:pt x="0" y="295"/>
                </a:moveTo>
                <a:cubicBezTo>
                  <a:pt x="8" y="229"/>
                  <a:pt x="3" y="212"/>
                  <a:pt x="54" y="178"/>
                </a:cubicBezTo>
                <a:cubicBezTo>
                  <a:pt x="83" y="135"/>
                  <a:pt x="62" y="154"/>
                  <a:pt x="126" y="133"/>
                </a:cubicBezTo>
                <a:cubicBezTo>
                  <a:pt x="223" y="101"/>
                  <a:pt x="88" y="126"/>
                  <a:pt x="180" y="106"/>
                </a:cubicBezTo>
                <a:cubicBezTo>
                  <a:pt x="248" y="91"/>
                  <a:pt x="318" y="82"/>
                  <a:pt x="387" y="70"/>
                </a:cubicBezTo>
                <a:cubicBezTo>
                  <a:pt x="486" y="73"/>
                  <a:pt x="593" y="49"/>
                  <a:pt x="684" y="88"/>
                </a:cubicBezTo>
                <a:cubicBezTo>
                  <a:pt x="712" y="100"/>
                  <a:pt x="768" y="160"/>
                  <a:pt x="774" y="169"/>
                </a:cubicBezTo>
                <a:cubicBezTo>
                  <a:pt x="786" y="187"/>
                  <a:pt x="810" y="223"/>
                  <a:pt x="810" y="223"/>
                </a:cubicBezTo>
                <a:cubicBezTo>
                  <a:pt x="807" y="280"/>
                  <a:pt x="809" y="337"/>
                  <a:pt x="801" y="394"/>
                </a:cubicBezTo>
                <a:cubicBezTo>
                  <a:pt x="797" y="425"/>
                  <a:pt x="726" y="505"/>
                  <a:pt x="702" y="529"/>
                </a:cubicBezTo>
                <a:cubicBezTo>
                  <a:pt x="649" y="511"/>
                  <a:pt x="647" y="525"/>
                  <a:pt x="630" y="475"/>
                </a:cubicBezTo>
                <a:cubicBezTo>
                  <a:pt x="622" y="452"/>
                  <a:pt x="612" y="403"/>
                  <a:pt x="612" y="403"/>
                </a:cubicBezTo>
                <a:cubicBezTo>
                  <a:pt x="616" y="358"/>
                  <a:pt x="602" y="303"/>
                  <a:pt x="630" y="268"/>
                </a:cubicBezTo>
                <a:cubicBezTo>
                  <a:pt x="657" y="234"/>
                  <a:pt x="764" y="197"/>
                  <a:pt x="801" y="178"/>
                </a:cubicBezTo>
                <a:cubicBezTo>
                  <a:pt x="927" y="115"/>
                  <a:pt x="1092" y="49"/>
                  <a:pt x="1233" y="25"/>
                </a:cubicBezTo>
                <a:cubicBezTo>
                  <a:pt x="1284" y="17"/>
                  <a:pt x="1335" y="15"/>
                  <a:pt x="1386" y="7"/>
                </a:cubicBezTo>
                <a:cubicBezTo>
                  <a:pt x="1497" y="10"/>
                  <a:pt x="1608" y="8"/>
                  <a:pt x="1719" y="16"/>
                </a:cubicBezTo>
                <a:cubicBezTo>
                  <a:pt x="1751" y="18"/>
                  <a:pt x="1797" y="76"/>
                  <a:pt x="1809" y="88"/>
                </a:cubicBezTo>
                <a:cubicBezTo>
                  <a:pt x="1818" y="97"/>
                  <a:pt x="1836" y="115"/>
                  <a:pt x="1836" y="115"/>
                </a:cubicBezTo>
                <a:cubicBezTo>
                  <a:pt x="1855" y="162"/>
                  <a:pt x="1865" y="211"/>
                  <a:pt x="1881" y="259"/>
                </a:cubicBezTo>
                <a:cubicBezTo>
                  <a:pt x="1873" y="365"/>
                  <a:pt x="1872" y="433"/>
                  <a:pt x="1782" y="493"/>
                </a:cubicBezTo>
                <a:cubicBezTo>
                  <a:pt x="1749" y="542"/>
                  <a:pt x="1729" y="527"/>
                  <a:pt x="1701" y="484"/>
                </a:cubicBezTo>
                <a:cubicBezTo>
                  <a:pt x="1694" y="456"/>
                  <a:pt x="1674" y="431"/>
                  <a:pt x="1674" y="403"/>
                </a:cubicBezTo>
                <a:cubicBezTo>
                  <a:pt x="1674" y="352"/>
                  <a:pt x="1679" y="300"/>
                  <a:pt x="1692" y="250"/>
                </a:cubicBezTo>
                <a:cubicBezTo>
                  <a:pt x="1702" y="211"/>
                  <a:pt x="1743" y="182"/>
                  <a:pt x="1773" y="160"/>
                </a:cubicBezTo>
                <a:cubicBezTo>
                  <a:pt x="1850" y="102"/>
                  <a:pt x="1934" y="62"/>
                  <a:pt x="2025" y="25"/>
                </a:cubicBezTo>
                <a:cubicBezTo>
                  <a:pt x="2126" y="31"/>
                  <a:pt x="2360" y="0"/>
                  <a:pt x="2448" y="124"/>
                </a:cubicBezTo>
                <a:cubicBezTo>
                  <a:pt x="2469" y="153"/>
                  <a:pt x="2480" y="199"/>
                  <a:pt x="2493" y="232"/>
                </a:cubicBezTo>
                <a:cubicBezTo>
                  <a:pt x="2488" y="314"/>
                  <a:pt x="2494" y="447"/>
                  <a:pt x="2412" y="502"/>
                </a:cubicBezTo>
                <a:cubicBezTo>
                  <a:pt x="2387" y="576"/>
                  <a:pt x="2360" y="573"/>
                  <a:pt x="2304" y="610"/>
                </a:cubicBezTo>
                <a:cubicBezTo>
                  <a:pt x="2250" y="529"/>
                  <a:pt x="2276" y="423"/>
                  <a:pt x="2331" y="349"/>
                </a:cubicBezTo>
                <a:cubicBezTo>
                  <a:pt x="2337" y="331"/>
                  <a:pt x="2339" y="311"/>
                  <a:pt x="2349" y="295"/>
                </a:cubicBezTo>
                <a:cubicBezTo>
                  <a:pt x="2355" y="286"/>
                  <a:pt x="2368" y="284"/>
                  <a:pt x="2376" y="277"/>
                </a:cubicBezTo>
                <a:cubicBezTo>
                  <a:pt x="2432" y="226"/>
                  <a:pt x="2463" y="192"/>
                  <a:pt x="2520" y="151"/>
                </a:cubicBezTo>
                <a:cubicBezTo>
                  <a:pt x="2551" y="129"/>
                  <a:pt x="2594" y="122"/>
                  <a:pt x="2628" y="106"/>
                </a:cubicBezTo>
                <a:cubicBezTo>
                  <a:pt x="2726" y="61"/>
                  <a:pt x="2667" y="78"/>
                  <a:pt x="2736" y="61"/>
                </a:cubicBezTo>
                <a:cubicBezTo>
                  <a:pt x="2832" y="64"/>
                  <a:pt x="2928" y="65"/>
                  <a:pt x="3024" y="70"/>
                </a:cubicBezTo>
                <a:cubicBezTo>
                  <a:pt x="3051" y="72"/>
                  <a:pt x="3105" y="100"/>
                  <a:pt x="3105" y="124"/>
                </a:cubicBezTo>
              </a:path>
            </a:pathLst>
          </a:custGeom>
          <a:noFill/>
          <a:ln w="9525" cap="flat" cmpd="sng">
            <a:solidFill>
              <a:srgbClr val="00FFFF"/>
            </a:solidFill>
            <a:prstDash val="solid"/>
            <a:round/>
            <a:headEnd/>
            <a:tailEnd/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Freeform 36"/>
          <p:cNvSpPr>
            <a:spLocks/>
          </p:cNvSpPr>
          <p:nvPr/>
        </p:nvSpPr>
        <p:spPr bwMode="auto">
          <a:xfrm>
            <a:off x="1785938" y="4200525"/>
            <a:ext cx="4929187" cy="1585913"/>
          </a:xfrm>
          <a:custGeom>
            <a:avLst/>
            <a:gdLst>
              <a:gd name="T0" fmla="*/ 0 w 3105"/>
              <a:gd name="T1" fmla="*/ 0 h 999"/>
              <a:gd name="T2" fmla="*/ 2147483647 w 3105"/>
              <a:gd name="T3" fmla="*/ 2147483647 h 999"/>
              <a:gd name="T4" fmla="*/ 2147483647 w 3105"/>
              <a:gd name="T5" fmla="*/ 2147483647 h 999"/>
              <a:gd name="T6" fmla="*/ 2147483647 w 3105"/>
              <a:gd name="T7" fmla="*/ 2147483647 h 999"/>
              <a:gd name="T8" fmla="*/ 2147483647 w 3105"/>
              <a:gd name="T9" fmla="*/ 2147483647 h 999"/>
              <a:gd name="T10" fmla="*/ 2147483647 w 3105"/>
              <a:gd name="T11" fmla="*/ 2147483647 h 999"/>
              <a:gd name="T12" fmla="*/ 2147483647 w 3105"/>
              <a:gd name="T13" fmla="*/ 2147483647 h 999"/>
              <a:gd name="T14" fmla="*/ 2147483647 w 3105"/>
              <a:gd name="T15" fmla="*/ 2147483647 h 999"/>
              <a:gd name="T16" fmla="*/ 2147483647 w 3105"/>
              <a:gd name="T17" fmla="*/ 2147483647 h 999"/>
              <a:gd name="T18" fmla="*/ 2147483647 w 3105"/>
              <a:gd name="T19" fmla="*/ 2147483647 h 999"/>
              <a:gd name="T20" fmla="*/ 2147483647 w 3105"/>
              <a:gd name="T21" fmla="*/ 2147483647 h 999"/>
              <a:gd name="T22" fmla="*/ 2147483647 w 3105"/>
              <a:gd name="T23" fmla="*/ 2147483647 h 999"/>
              <a:gd name="T24" fmla="*/ 2147483647 w 3105"/>
              <a:gd name="T25" fmla="*/ 2147483647 h 999"/>
              <a:gd name="T26" fmla="*/ 2147483647 w 3105"/>
              <a:gd name="T27" fmla="*/ 2147483647 h 999"/>
              <a:gd name="T28" fmla="*/ 2147483647 w 3105"/>
              <a:gd name="T29" fmla="*/ 2147483647 h 999"/>
              <a:gd name="T30" fmla="*/ 2147483647 w 3105"/>
              <a:gd name="T31" fmla="*/ 2147483647 h 999"/>
              <a:gd name="T32" fmla="*/ 2147483647 w 3105"/>
              <a:gd name="T33" fmla="*/ 2147483647 h 999"/>
              <a:gd name="T34" fmla="*/ 2147483647 w 3105"/>
              <a:gd name="T35" fmla="*/ 2147483647 h 999"/>
              <a:gd name="T36" fmla="*/ 2147483647 w 3105"/>
              <a:gd name="T37" fmla="*/ 2147483647 h 999"/>
              <a:gd name="T38" fmla="*/ 2147483647 w 3105"/>
              <a:gd name="T39" fmla="*/ 2147483647 h 999"/>
              <a:gd name="T40" fmla="*/ 2147483647 w 3105"/>
              <a:gd name="T41" fmla="*/ 2147483647 h 999"/>
              <a:gd name="T42" fmla="*/ 2147483647 w 3105"/>
              <a:gd name="T43" fmla="*/ 2147483647 h 999"/>
              <a:gd name="T44" fmla="*/ 2147483647 w 3105"/>
              <a:gd name="T45" fmla="*/ 2147483647 h 999"/>
              <a:gd name="T46" fmla="*/ 2147483647 w 3105"/>
              <a:gd name="T47" fmla="*/ 2147483647 h 999"/>
              <a:gd name="T48" fmla="*/ 2147483647 w 3105"/>
              <a:gd name="T49" fmla="*/ 2147483647 h 999"/>
              <a:gd name="T50" fmla="*/ 2147483647 w 3105"/>
              <a:gd name="T51" fmla="*/ 2147483647 h 999"/>
              <a:gd name="T52" fmla="*/ 2147483647 w 3105"/>
              <a:gd name="T53" fmla="*/ 2147483647 h 999"/>
              <a:gd name="T54" fmla="*/ 2147483647 w 3105"/>
              <a:gd name="T55" fmla="*/ 2147483647 h 999"/>
              <a:gd name="T56" fmla="*/ 2147483647 w 3105"/>
              <a:gd name="T57" fmla="*/ 2147483647 h 999"/>
              <a:gd name="T58" fmla="*/ 2147483647 w 3105"/>
              <a:gd name="T59" fmla="*/ 2147483647 h 999"/>
              <a:gd name="T60" fmla="*/ 2147483647 w 3105"/>
              <a:gd name="T61" fmla="*/ 2147483647 h 999"/>
              <a:gd name="T62" fmla="*/ 2147483647 w 3105"/>
              <a:gd name="T63" fmla="*/ 2147483647 h 999"/>
              <a:gd name="T64" fmla="*/ 2147483647 w 3105"/>
              <a:gd name="T65" fmla="*/ 2147483647 h 999"/>
              <a:gd name="T66" fmla="*/ 2147483647 w 3105"/>
              <a:gd name="T67" fmla="*/ 2147483647 h 999"/>
              <a:gd name="T68" fmla="*/ 2147483647 w 3105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05"/>
              <a:gd name="T106" fmla="*/ 0 h 999"/>
              <a:gd name="T107" fmla="*/ 3105 w 3105"/>
              <a:gd name="T108" fmla="*/ 999 h 9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05" h="999">
                <a:moveTo>
                  <a:pt x="0" y="0"/>
                </a:moveTo>
                <a:cubicBezTo>
                  <a:pt x="150" y="3"/>
                  <a:pt x="300" y="4"/>
                  <a:pt x="450" y="9"/>
                </a:cubicBezTo>
                <a:cubicBezTo>
                  <a:pt x="491" y="10"/>
                  <a:pt x="620" y="66"/>
                  <a:pt x="666" y="81"/>
                </a:cubicBezTo>
                <a:cubicBezTo>
                  <a:pt x="678" y="90"/>
                  <a:pt x="689" y="101"/>
                  <a:pt x="702" y="108"/>
                </a:cubicBezTo>
                <a:cubicBezTo>
                  <a:pt x="710" y="113"/>
                  <a:pt x="721" y="112"/>
                  <a:pt x="729" y="117"/>
                </a:cubicBezTo>
                <a:cubicBezTo>
                  <a:pt x="770" y="145"/>
                  <a:pt x="796" y="189"/>
                  <a:pt x="837" y="216"/>
                </a:cubicBezTo>
                <a:cubicBezTo>
                  <a:pt x="849" y="252"/>
                  <a:pt x="864" y="287"/>
                  <a:pt x="873" y="324"/>
                </a:cubicBezTo>
                <a:cubicBezTo>
                  <a:pt x="865" y="508"/>
                  <a:pt x="903" y="611"/>
                  <a:pt x="720" y="657"/>
                </a:cubicBezTo>
                <a:cubicBezTo>
                  <a:pt x="666" y="654"/>
                  <a:pt x="612" y="653"/>
                  <a:pt x="558" y="648"/>
                </a:cubicBezTo>
                <a:cubicBezTo>
                  <a:pt x="498" y="642"/>
                  <a:pt x="439" y="564"/>
                  <a:pt x="405" y="522"/>
                </a:cubicBezTo>
                <a:cubicBezTo>
                  <a:pt x="380" y="448"/>
                  <a:pt x="358" y="424"/>
                  <a:pt x="396" y="342"/>
                </a:cubicBezTo>
                <a:cubicBezTo>
                  <a:pt x="414" y="303"/>
                  <a:pt x="497" y="283"/>
                  <a:pt x="531" y="261"/>
                </a:cubicBezTo>
                <a:cubicBezTo>
                  <a:pt x="653" y="179"/>
                  <a:pt x="790" y="129"/>
                  <a:pt x="936" y="108"/>
                </a:cubicBezTo>
                <a:cubicBezTo>
                  <a:pt x="990" y="114"/>
                  <a:pt x="1044" y="117"/>
                  <a:pt x="1098" y="126"/>
                </a:cubicBezTo>
                <a:cubicBezTo>
                  <a:pt x="1166" y="138"/>
                  <a:pt x="1216" y="200"/>
                  <a:pt x="1278" y="225"/>
                </a:cubicBezTo>
                <a:cubicBezTo>
                  <a:pt x="1311" y="258"/>
                  <a:pt x="1348" y="289"/>
                  <a:pt x="1386" y="315"/>
                </a:cubicBezTo>
                <a:cubicBezTo>
                  <a:pt x="1398" y="350"/>
                  <a:pt x="1420" y="375"/>
                  <a:pt x="1440" y="405"/>
                </a:cubicBezTo>
                <a:cubicBezTo>
                  <a:pt x="1449" y="448"/>
                  <a:pt x="1460" y="488"/>
                  <a:pt x="1467" y="531"/>
                </a:cubicBezTo>
                <a:cubicBezTo>
                  <a:pt x="1456" y="784"/>
                  <a:pt x="1486" y="692"/>
                  <a:pt x="1395" y="828"/>
                </a:cubicBezTo>
                <a:cubicBezTo>
                  <a:pt x="1284" y="643"/>
                  <a:pt x="1491" y="451"/>
                  <a:pt x="1647" y="378"/>
                </a:cubicBezTo>
                <a:cubicBezTo>
                  <a:pt x="1702" y="352"/>
                  <a:pt x="1750" y="309"/>
                  <a:pt x="1809" y="297"/>
                </a:cubicBezTo>
                <a:cubicBezTo>
                  <a:pt x="1870" y="285"/>
                  <a:pt x="1928" y="265"/>
                  <a:pt x="1989" y="252"/>
                </a:cubicBezTo>
                <a:cubicBezTo>
                  <a:pt x="2013" y="247"/>
                  <a:pt x="2061" y="234"/>
                  <a:pt x="2061" y="234"/>
                </a:cubicBezTo>
                <a:cubicBezTo>
                  <a:pt x="2124" y="237"/>
                  <a:pt x="2187" y="238"/>
                  <a:pt x="2250" y="243"/>
                </a:cubicBezTo>
                <a:cubicBezTo>
                  <a:pt x="2280" y="245"/>
                  <a:pt x="2278" y="258"/>
                  <a:pt x="2304" y="270"/>
                </a:cubicBezTo>
                <a:cubicBezTo>
                  <a:pt x="2419" y="322"/>
                  <a:pt x="2336" y="271"/>
                  <a:pt x="2421" y="324"/>
                </a:cubicBezTo>
                <a:cubicBezTo>
                  <a:pt x="2466" y="352"/>
                  <a:pt x="2500" y="390"/>
                  <a:pt x="2547" y="414"/>
                </a:cubicBezTo>
                <a:cubicBezTo>
                  <a:pt x="2569" y="451"/>
                  <a:pt x="2582" y="484"/>
                  <a:pt x="2601" y="522"/>
                </a:cubicBezTo>
                <a:cubicBezTo>
                  <a:pt x="2623" y="653"/>
                  <a:pt x="2622" y="953"/>
                  <a:pt x="2439" y="999"/>
                </a:cubicBezTo>
                <a:cubicBezTo>
                  <a:pt x="2362" y="984"/>
                  <a:pt x="2361" y="965"/>
                  <a:pt x="2322" y="900"/>
                </a:cubicBezTo>
                <a:cubicBezTo>
                  <a:pt x="2307" y="840"/>
                  <a:pt x="2294" y="819"/>
                  <a:pt x="2313" y="747"/>
                </a:cubicBezTo>
                <a:cubicBezTo>
                  <a:pt x="2325" y="701"/>
                  <a:pt x="2345" y="702"/>
                  <a:pt x="2376" y="675"/>
                </a:cubicBezTo>
                <a:cubicBezTo>
                  <a:pt x="2452" y="608"/>
                  <a:pt x="2520" y="565"/>
                  <a:pt x="2619" y="540"/>
                </a:cubicBezTo>
                <a:cubicBezTo>
                  <a:pt x="2745" y="543"/>
                  <a:pt x="2871" y="543"/>
                  <a:pt x="2997" y="549"/>
                </a:cubicBezTo>
                <a:cubicBezTo>
                  <a:pt x="3032" y="551"/>
                  <a:pt x="3067" y="567"/>
                  <a:pt x="3105" y="567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Freeform 38"/>
          <p:cNvSpPr>
            <a:spLocks/>
          </p:cNvSpPr>
          <p:nvPr/>
        </p:nvSpPr>
        <p:spPr bwMode="auto">
          <a:xfrm>
            <a:off x="1071538" y="3857628"/>
            <a:ext cx="163512" cy="2614613"/>
          </a:xfrm>
          <a:custGeom>
            <a:avLst/>
            <a:gdLst>
              <a:gd name="T0" fmla="*/ 0 w 103"/>
              <a:gd name="T1" fmla="*/ 0 h 1647"/>
              <a:gd name="T2" fmla="*/ 2147483647 w 103"/>
              <a:gd name="T3" fmla="*/ 2147483647 h 1647"/>
              <a:gd name="T4" fmla="*/ 2147483647 w 103"/>
              <a:gd name="T5" fmla="*/ 2147483647 h 1647"/>
              <a:gd name="T6" fmla="*/ 2147483647 w 103"/>
              <a:gd name="T7" fmla="*/ 2147483647 h 1647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1647"/>
              <a:gd name="T14" fmla="*/ 103 w 103"/>
              <a:gd name="T15" fmla="*/ 1647 h 16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1647">
                <a:moveTo>
                  <a:pt x="0" y="0"/>
                </a:moveTo>
                <a:cubicBezTo>
                  <a:pt x="12" y="368"/>
                  <a:pt x="15" y="727"/>
                  <a:pt x="27" y="1098"/>
                </a:cubicBezTo>
                <a:cubicBezTo>
                  <a:pt x="27" y="1098"/>
                  <a:pt x="49" y="1166"/>
                  <a:pt x="54" y="1179"/>
                </a:cubicBezTo>
                <a:cubicBezTo>
                  <a:pt x="103" y="1327"/>
                  <a:pt x="54" y="1491"/>
                  <a:pt x="54" y="1647"/>
                </a:cubicBezTo>
              </a:path>
            </a:pathLst>
          </a:custGeom>
          <a:noFill/>
          <a:ln w="9525" cap="flat" cmpd="sng">
            <a:solidFill>
              <a:srgbClr val="A5002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6" name="Picture 14" descr="C:\Documents and Settings\Админ\Рабочий стол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958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8" descr="C:\Documents and Settings\Админ\Рабочий стол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00042"/>
            <a:ext cx="1524000" cy="140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908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514600" y="4648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971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7244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724400" y="2438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468881" y="4648200"/>
            <a:ext cx="45719" cy="1924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514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2514600" y="4648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857488" y="4724400"/>
            <a:ext cx="1485912" cy="17764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4724400" y="2438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724400" y="24384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553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724400" y="2438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75325" y="660400"/>
            <a:ext cx="18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solidFill>
                <a:schemeClr val="accent2"/>
              </a:solidFill>
            </a:endParaRPr>
          </a:p>
          <a:p>
            <a:endParaRPr lang="ru-RU" sz="6000" b="1">
              <a:solidFill>
                <a:schemeClr val="accent2"/>
              </a:solidFill>
            </a:endParaRPr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5562600" y="1371600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chemeClr val="accent2"/>
                </a:solidFill>
              </a:rPr>
              <a:t>Ш</a:t>
            </a:r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 flipH="1">
            <a:off x="2819400" y="3429000"/>
            <a:ext cx="1143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3733800" y="5643578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5029200" y="5643578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6324600" y="5643578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7543800" y="5715016"/>
            <a:ext cx="914400" cy="785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H="1">
            <a:off x="4724400" y="2438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H="1">
            <a:off x="2514600" y="46482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 flipH="1">
            <a:off x="2514600" y="4648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H="1">
            <a:off x="2514600" y="4648200"/>
            <a:ext cx="1600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9"/>
          <p:cNvSpPr>
            <a:spLocks noChangeShapeType="1"/>
          </p:cNvSpPr>
          <p:nvPr/>
        </p:nvSpPr>
        <p:spPr bwMode="auto">
          <a:xfrm flipH="1">
            <a:off x="4724400" y="24384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31"/>
          <p:cNvSpPr>
            <a:spLocks noChangeShapeType="1"/>
          </p:cNvSpPr>
          <p:nvPr/>
        </p:nvSpPr>
        <p:spPr bwMode="auto">
          <a:xfrm flipH="1">
            <a:off x="4724400" y="24384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32"/>
          <p:cNvSpPr>
            <a:spLocks noChangeShapeType="1"/>
          </p:cNvSpPr>
          <p:nvPr/>
        </p:nvSpPr>
        <p:spPr bwMode="auto">
          <a:xfrm flipH="1">
            <a:off x="1676400" y="762000"/>
            <a:ext cx="3429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Oval 13"/>
          <p:cNvSpPr>
            <a:spLocks noChangeArrowheads="1"/>
          </p:cNvSpPr>
          <p:nvPr/>
        </p:nvSpPr>
        <p:spPr bwMode="auto">
          <a:xfrm>
            <a:off x="3200400" y="2971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u="sng"/>
          </a:p>
        </p:txBody>
      </p:sp>
      <p:sp>
        <p:nvSpPr>
          <p:cNvPr id="11295" name="Oval 13"/>
          <p:cNvSpPr>
            <a:spLocks noChangeArrowheads="1"/>
          </p:cNvSpPr>
          <p:nvPr/>
        </p:nvSpPr>
        <p:spPr bwMode="auto">
          <a:xfrm>
            <a:off x="6019800" y="914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u="sng"/>
          </a:p>
        </p:txBody>
      </p:sp>
      <p:sp>
        <p:nvSpPr>
          <p:cNvPr id="31" name="Прямоугольник 30"/>
          <p:cNvSpPr/>
          <p:nvPr/>
        </p:nvSpPr>
        <p:spPr>
          <a:xfrm>
            <a:off x="1214415" y="85723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«Лестница»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   </a:t>
            </a:r>
            <a:r>
              <a:rPr lang="ru-RU" sz="2700" u="sng" dirty="0" smtClean="0"/>
              <a:t>Постановка и автоматизация звука</a:t>
            </a:r>
            <a:endParaRPr lang="ru-RU" sz="2700" u="sng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5534" y="-8429708"/>
            <a:ext cx="720000" cy="651570"/>
          </a:xfrm>
          <a:prstGeom prst="rect">
            <a:avLst/>
          </a:prstGeom>
          <a:noFill/>
        </p:spPr>
      </p:pic>
      <p:pic>
        <p:nvPicPr>
          <p:cNvPr id="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63134" y="-8277308"/>
            <a:ext cx="720000" cy="651570"/>
          </a:xfrm>
          <a:prstGeom prst="rect">
            <a:avLst/>
          </a:prstGeom>
          <a:noFill/>
        </p:spPr>
      </p:pic>
      <p:pic>
        <p:nvPicPr>
          <p:cNvPr id="9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8344" y="-7072386"/>
            <a:ext cx="720000" cy="65157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57256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2" y="1357298"/>
            <a:ext cx="3931920" cy="450059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71546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071678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92893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 стрелкой 29"/>
          <p:cNvCxnSpPr>
            <a:endCxn id="22" idx="1"/>
          </p:cNvCxnSpPr>
          <p:nvPr/>
        </p:nvCxnSpPr>
        <p:spPr>
          <a:xfrm>
            <a:off x="1428728" y="1500174"/>
            <a:ext cx="42862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643306" y="2571744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[</a:t>
            </a:r>
            <a:r>
              <a:rPr lang="ru-RU" sz="7200" b="1" dirty="0" err="1" smtClean="0">
                <a:solidFill>
                  <a:srgbClr val="0070C0"/>
                </a:solidFill>
              </a:rPr>
              <a:t>Л</a:t>
            </a:r>
            <a:r>
              <a:rPr lang="en-US" sz="7200" b="1" dirty="0" smtClean="0">
                <a:solidFill>
                  <a:srgbClr val="0070C0"/>
                </a:solidFill>
              </a:rPr>
              <a:t>]</a:t>
            </a:r>
            <a:endParaRPr lang="ru-RU" sz="7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78619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786322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2928934"/>
            <a:ext cx="923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78619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128586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128586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480" y="4714884"/>
            <a:ext cx="10191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Documents and Settings\Завхоз\Мои документы\КАРТИНКИ\128913-425x294-cat-and-mou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072198" y="2357430"/>
            <a:ext cx="928694" cy="928694"/>
          </a:xfrm>
          <a:prstGeom prst="rect">
            <a:avLst/>
          </a:prstGeom>
          <a:noFill/>
        </p:spPr>
      </p:pic>
      <p:pic>
        <p:nvPicPr>
          <p:cNvPr id="32" name="Picture 25" descr="C:\Documents and Settings\Админ\Рабочий стол\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72198" y="3571876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15"/>
          <p:cNvSpPr>
            <a:spLocks noChangeArrowheads="1"/>
          </p:cNvSpPr>
          <p:nvPr/>
        </p:nvSpPr>
        <p:spPr bwMode="auto">
          <a:xfrm rot="2880000">
            <a:off x="7150825" y="3933874"/>
            <a:ext cx="417662" cy="397204"/>
          </a:xfrm>
          <a:prstGeom prst="wedgeEllipseCallout">
            <a:avLst>
              <a:gd name="adj1" fmla="val -108681"/>
              <a:gd name="adj2" fmla="val 113449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u="sng" dirty="0"/>
              <a:t>Л</a:t>
            </a:r>
            <a:r>
              <a:rPr lang="ru-RU" sz="2000" b="1" u="sng" dirty="0"/>
              <a:t>ААА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8"/>
          <p:cNvSpPr>
            <a:spLocks noChangeArrowheads="1"/>
          </p:cNvSpPr>
          <p:nvPr/>
        </p:nvSpPr>
        <p:spPr bwMode="auto">
          <a:xfrm>
            <a:off x="500034" y="428604"/>
            <a:ext cx="2319366" cy="3076596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Text Box 33"/>
          <p:cNvSpPr txBox="1">
            <a:spLocks noChangeArrowheads="1"/>
          </p:cNvSpPr>
          <p:nvPr/>
        </p:nvSpPr>
        <p:spPr bwMode="auto">
          <a:xfrm>
            <a:off x="1905000" y="4648200"/>
            <a:ext cx="14033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                  </a:t>
            </a:r>
          </a:p>
        </p:txBody>
      </p:sp>
      <p:pic>
        <p:nvPicPr>
          <p:cNvPr id="5124" name="Picture 41" descr="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28604"/>
            <a:ext cx="2381250" cy="100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2" descr="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7526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C:\Documents and Settings\Админ\Рабочий стол\5521701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876800"/>
            <a:ext cx="24384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5127" name="Picture 23" descr="C:\Documents and Settings\Админ\Рабочий стол\1252516009_pic_id5110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7620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5" descr="C:\Documents and Settings\Админ\Рабочий стол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800600"/>
            <a:ext cx="1714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15"/>
          <p:cNvSpPr>
            <a:spLocks noChangeArrowheads="1"/>
          </p:cNvSpPr>
          <p:nvPr/>
        </p:nvSpPr>
        <p:spPr bwMode="auto">
          <a:xfrm rot="2880000">
            <a:off x="8321298" y="5404498"/>
            <a:ext cx="525644" cy="264545"/>
          </a:xfrm>
          <a:prstGeom prst="wedgeEllipseCallout">
            <a:avLst>
              <a:gd name="adj1" fmla="val -108681"/>
              <a:gd name="adj2" fmla="val 113449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u="sng"/>
              <a:t>Л</a:t>
            </a:r>
            <a:r>
              <a:rPr lang="ru-RU" sz="2000" b="1" u="sng"/>
              <a:t>ААА</a:t>
            </a:r>
          </a:p>
        </p:txBody>
      </p:sp>
      <p:sp>
        <p:nvSpPr>
          <p:cNvPr id="5130" name="AutoShape 15"/>
          <p:cNvSpPr>
            <a:spLocks noChangeArrowheads="1"/>
          </p:cNvSpPr>
          <p:nvPr/>
        </p:nvSpPr>
        <p:spPr bwMode="auto">
          <a:xfrm rot="1320000">
            <a:off x="2279650" y="1806575"/>
            <a:ext cx="709613" cy="484188"/>
          </a:xfrm>
          <a:prstGeom prst="wedgeEllipseCallout">
            <a:avLst>
              <a:gd name="adj1" fmla="val -122889"/>
              <a:gd name="adj2" fmla="val 8482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u="sng"/>
              <a:t>А</a:t>
            </a:r>
            <a:r>
              <a:rPr lang="ru-RU" sz="2800" b="1" u="sng"/>
              <a:t>Л</a:t>
            </a:r>
            <a:r>
              <a:rPr lang="ru-RU" sz="2000" b="1" u="sng"/>
              <a:t>ЛЛЛ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3571868" y="285728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  1</a:t>
            </a:r>
            <a:r>
              <a:rPr lang="ru-RU" dirty="0"/>
              <a:t>.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3657600" y="19050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  <a:r>
              <a:rPr lang="ru-RU"/>
              <a:t>.</a:t>
            </a:r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3657600" y="35052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3.</a:t>
            </a:r>
          </a:p>
        </p:txBody>
      </p:sp>
      <p:pic>
        <p:nvPicPr>
          <p:cNvPr id="5134" name="Picture 13" descr="C:\Documents and Settings\Админ\Рабочий стол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2766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3733800" y="49530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Игра «Куда летит ракета?»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81000" y="1706563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/>
              <a:t>Оборудование:</a:t>
            </a:r>
            <a:r>
              <a:rPr lang="ru-RU" sz="1600" b="1" dirty="0"/>
              <a:t> </a:t>
            </a:r>
            <a:r>
              <a:rPr lang="ru-RU" sz="1600" dirty="0"/>
              <a:t> картинки по лексической теме; цветные дорожки.</a:t>
            </a:r>
            <a:endParaRPr lang="ru-RU" sz="1600" b="1" u="sng" dirty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Задачи</a:t>
            </a:r>
            <a:r>
              <a:rPr lang="ru-RU" sz="1600" b="1" u="sng" dirty="0"/>
              <a:t>:</a:t>
            </a:r>
            <a:r>
              <a:rPr lang="ru-RU" sz="1600" dirty="0"/>
              <a:t>  </a:t>
            </a:r>
          </a:p>
          <a:p>
            <a:pPr>
              <a:buFontTx/>
              <a:buChar char="•"/>
            </a:pPr>
            <a:r>
              <a:rPr lang="ru-RU" sz="1600" dirty="0"/>
              <a:t>закрепление изолированного произнесения звука;</a:t>
            </a:r>
          </a:p>
          <a:p>
            <a:pPr>
              <a:buFontTx/>
              <a:buChar char="•"/>
            </a:pPr>
            <a:r>
              <a:rPr lang="ru-RU" sz="1600" dirty="0"/>
              <a:t>координация речи с движением;</a:t>
            </a:r>
          </a:p>
          <a:p>
            <a:pPr>
              <a:buFontTx/>
              <a:buChar char="•"/>
            </a:pPr>
            <a:r>
              <a:rPr lang="ru-RU" sz="1600" dirty="0"/>
              <a:t>развитие способности выделять заданный звук на материале слов;</a:t>
            </a:r>
          </a:p>
          <a:p>
            <a:pPr>
              <a:buFontTx/>
              <a:buChar char="•"/>
            </a:pPr>
            <a:r>
              <a:rPr lang="ru-RU" sz="1600" dirty="0"/>
              <a:t>расширение пассивного словаря по теме.  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Ход </a:t>
            </a:r>
            <a:r>
              <a:rPr lang="ru-RU" sz="1600" b="1" u="sng" dirty="0"/>
              <a:t>игры.</a:t>
            </a:r>
          </a:p>
          <a:p>
            <a:r>
              <a:rPr lang="ru-RU" sz="1600" dirty="0"/>
              <a:t> Ребенок по просьбе логопеда «летит»  на ракете. Проводит пальчиком по цветной дорожке от ракеты к  предметам одновременно имитируя звук ракеты: </a:t>
            </a:r>
            <a:r>
              <a:rPr lang="ru-RU" sz="1600" dirty="0" err="1"/>
              <a:t>л-л-л-л</a:t>
            </a:r>
            <a:r>
              <a:rPr lang="ru-RU" sz="1600" dirty="0"/>
              <a:t>………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Freeform 34"/>
          <p:cNvSpPr>
            <a:spLocks/>
          </p:cNvSpPr>
          <p:nvPr/>
        </p:nvSpPr>
        <p:spPr bwMode="auto">
          <a:xfrm>
            <a:off x="1728788" y="930275"/>
            <a:ext cx="5000625" cy="1598613"/>
          </a:xfrm>
          <a:custGeom>
            <a:avLst/>
            <a:gdLst>
              <a:gd name="T0" fmla="*/ 0 w 3150"/>
              <a:gd name="T1" fmla="*/ 1007 h 1007"/>
              <a:gd name="T2" fmla="*/ 45 w 3150"/>
              <a:gd name="T3" fmla="*/ 863 h 1007"/>
              <a:gd name="T4" fmla="*/ 180 w 3150"/>
              <a:gd name="T5" fmla="*/ 764 h 1007"/>
              <a:gd name="T6" fmla="*/ 522 w 3150"/>
              <a:gd name="T7" fmla="*/ 602 h 1007"/>
              <a:gd name="T8" fmla="*/ 585 w 3150"/>
              <a:gd name="T9" fmla="*/ 611 h 1007"/>
              <a:gd name="T10" fmla="*/ 666 w 3150"/>
              <a:gd name="T11" fmla="*/ 683 h 1007"/>
              <a:gd name="T12" fmla="*/ 711 w 3150"/>
              <a:gd name="T13" fmla="*/ 773 h 1007"/>
              <a:gd name="T14" fmla="*/ 657 w 3150"/>
              <a:gd name="T15" fmla="*/ 1007 h 1007"/>
              <a:gd name="T16" fmla="*/ 567 w 3150"/>
              <a:gd name="T17" fmla="*/ 998 h 1007"/>
              <a:gd name="T18" fmla="*/ 522 w 3150"/>
              <a:gd name="T19" fmla="*/ 953 h 1007"/>
              <a:gd name="T20" fmla="*/ 432 w 3150"/>
              <a:gd name="T21" fmla="*/ 863 h 1007"/>
              <a:gd name="T22" fmla="*/ 369 w 3150"/>
              <a:gd name="T23" fmla="*/ 710 h 1007"/>
              <a:gd name="T24" fmla="*/ 405 w 3150"/>
              <a:gd name="T25" fmla="*/ 548 h 1007"/>
              <a:gd name="T26" fmla="*/ 414 w 3150"/>
              <a:gd name="T27" fmla="*/ 521 h 1007"/>
              <a:gd name="T28" fmla="*/ 468 w 3150"/>
              <a:gd name="T29" fmla="*/ 476 h 1007"/>
              <a:gd name="T30" fmla="*/ 639 w 3150"/>
              <a:gd name="T31" fmla="*/ 323 h 1007"/>
              <a:gd name="T32" fmla="*/ 720 w 3150"/>
              <a:gd name="T33" fmla="*/ 287 h 1007"/>
              <a:gd name="T34" fmla="*/ 801 w 3150"/>
              <a:gd name="T35" fmla="*/ 233 h 1007"/>
              <a:gd name="T36" fmla="*/ 990 w 3150"/>
              <a:gd name="T37" fmla="*/ 179 h 1007"/>
              <a:gd name="T38" fmla="*/ 1323 w 3150"/>
              <a:gd name="T39" fmla="*/ 224 h 1007"/>
              <a:gd name="T40" fmla="*/ 1440 w 3150"/>
              <a:gd name="T41" fmla="*/ 332 h 1007"/>
              <a:gd name="T42" fmla="*/ 1485 w 3150"/>
              <a:gd name="T43" fmla="*/ 503 h 1007"/>
              <a:gd name="T44" fmla="*/ 1395 w 3150"/>
              <a:gd name="T45" fmla="*/ 818 h 1007"/>
              <a:gd name="T46" fmla="*/ 1341 w 3150"/>
              <a:gd name="T47" fmla="*/ 710 h 1007"/>
              <a:gd name="T48" fmla="*/ 1350 w 3150"/>
              <a:gd name="T49" fmla="*/ 440 h 1007"/>
              <a:gd name="T50" fmla="*/ 1512 w 3150"/>
              <a:gd name="T51" fmla="*/ 224 h 1007"/>
              <a:gd name="T52" fmla="*/ 2016 w 3150"/>
              <a:gd name="T53" fmla="*/ 26 h 1007"/>
              <a:gd name="T54" fmla="*/ 2385 w 3150"/>
              <a:gd name="T55" fmla="*/ 152 h 1007"/>
              <a:gd name="T56" fmla="*/ 2412 w 3150"/>
              <a:gd name="T57" fmla="*/ 215 h 1007"/>
              <a:gd name="T58" fmla="*/ 2358 w 3150"/>
              <a:gd name="T59" fmla="*/ 638 h 1007"/>
              <a:gd name="T60" fmla="*/ 2277 w 3150"/>
              <a:gd name="T61" fmla="*/ 773 h 1007"/>
              <a:gd name="T62" fmla="*/ 2223 w 3150"/>
              <a:gd name="T63" fmla="*/ 809 h 1007"/>
              <a:gd name="T64" fmla="*/ 2160 w 3150"/>
              <a:gd name="T65" fmla="*/ 737 h 1007"/>
              <a:gd name="T66" fmla="*/ 2124 w 3150"/>
              <a:gd name="T67" fmla="*/ 647 h 1007"/>
              <a:gd name="T68" fmla="*/ 2133 w 3150"/>
              <a:gd name="T69" fmla="*/ 458 h 1007"/>
              <a:gd name="T70" fmla="*/ 2187 w 3150"/>
              <a:gd name="T71" fmla="*/ 368 h 1007"/>
              <a:gd name="T72" fmla="*/ 2259 w 3150"/>
              <a:gd name="T73" fmla="*/ 260 h 1007"/>
              <a:gd name="T74" fmla="*/ 2340 w 3150"/>
              <a:gd name="T75" fmla="*/ 188 h 1007"/>
              <a:gd name="T76" fmla="*/ 2493 w 3150"/>
              <a:gd name="T77" fmla="*/ 89 h 1007"/>
              <a:gd name="T78" fmla="*/ 2817 w 3150"/>
              <a:gd name="T79" fmla="*/ 17 h 1007"/>
              <a:gd name="T80" fmla="*/ 3150 w 3150"/>
              <a:gd name="T81" fmla="*/ 44 h 10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150"/>
              <a:gd name="T124" fmla="*/ 0 h 1007"/>
              <a:gd name="T125" fmla="*/ 3150 w 3150"/>
              <a:gd name="T126" fmla="*/ 1007 h 10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150" h="1007">
                <a:moveTo>
                  <a:pt x="0" y="1007"/>
                </a:moveTo>
                <a:cubicBezTo>
                  <a:pt x="16" y="959"/>
                  <a:pt x="29" y="911"/>
                  <a:pt x="45" y="863"/>
                </a:cubicBezTo>
                <a:cubicBezTo>
                  <a:pt x="56" y="831"/>
                  <a:pt x="146" y="775"/>
                  <a:pt x="180" y="764"/>
                </a:cubicBezTo>
                <a:cubicBezTo>
                  <a:pt x="283" y="687"/>
                  <a:pt x="402" y="642"/>
                  <a:pt x="522" y="602"/>
                </a:cubicBezTo>
                <a:cubicBezTo>
                  <a:pt x="543" y="605"/>
                  <a:pt x="566" y="601"/>
                  <a:pt x="585" y="611"/>
                </a:cubicBezTo>
                <a:cubicBezTo>
                  <a:pt x="617" y="628"/>
                  <a:pt x="636" y="663"/>
                  <a:pt x="666" y="683"/>
                </a:cubicBezTo>
                <a:cubicBezTo>
                  <a:pt x="686" y="713"/>
                  <a:pt x="691" y="743"/>
                  <a:pt x="711" y="773"/>
                </a:cubicBezTo>
                <a:cubicBezTo>
                  <a:pt x="703" y="924"/>
                  <a:pt x="734" y="930"/>
                  <a:pt x="657" y="1007"/>
                </a:cubicBezTo>
                <a:cubicBezTo>
                  <a:pt x="627" y="1004"/>
                  <a:pt x="596" y="1005"/>
                  <a:pt x="567" y="998"/>
                </a:cubicBezTo>
                <a:cubicBezTo>
                  <a:pt x="538" y="991"/>
                  <a:pt x="539" y="972"/>
                  <a:pt x="522" y="953"/>
                </a:cubicBezTo>
                <a:cubicBezTo>
                  <a:pt x="494" y="921"/>
                  <a:pt x="456" y="898"/>
                  <a:pt x="432" y="863"/>
                </a:cubicBezTo>
                <a:cubicBezTo>
                  <a:pt x="401" y="816"/>
                  <a:pt x="387" y="763"/>
                  <a:pt x="369" y="710"/>
                </a:cubicBezTo>
                <a:cubicBezTo>
                  <a:pt x="377" y="608"/>
                  <a:pt x="371" y="616"/>
                  <a:pt x="405" y="548"/>
                </a:cubicBezTo>
                <a:cubicBezTo>
                  <a:pt x="409" y="540"/>
                  <a:pt x="408" y="528"/>
                  <a:pt x="414" y="521"/>
                </a:cubicBezTo>
                <a:cubicBezTo>
                  <a:pt x="429" y="503"/>
                  <a:pt x="453" y="494"/>
                  <a:pt x="468" y="476"/>
                </a:cubicBezTo>
                <a:cubicBezTo>
                  <a:pt x="502" y="435"/>
                  <a:pt x="588" y="355"/>
                  <a:pt x="639" y="323"/>
                </a:cubicBezTo>
                <a:cubicBezTo>
                  <a:pt x="663" y="308"/>
                  <a:pt x="695" y="300"/>
                  <a:pt x="720" y="287"/>
                </a:cubicBezTo>
                <a:cubicBezTo>
                  <a:pt x="749" y="272"/>
                  <a:pt x="772" y="248"/>
                  <a:pt x="801" y="233"/>
                </a:cubicBezTo>
                <a:cubicBezTo>
                  <a:pt x="840" y="214"/>
                  <a:pt x="949" y="186"/>
                  <a:pt x="990" y="179"/>
                </a:cubicBezTo>
                <a:cubicBezTo>
                  <a:pt x="1264" y="197"/>
                  <a:pt x="1183" y="177"/>
                  <a:pt x="1323" y="224"/>
                </a:cubicBezTo>
                <a:cubicBezTo>
                  <a:pt x="1363" y="254"/>
                  <a:pt x="1416" y="285"/>
                  <a:pt x="1440" y="332"/>
                </a:cubicBezTo>
                <a:cubicBezTo>
                  <a:pt x="1462" y="376"/>
                  <a:pt x="1473" y="453"/>
                  <a:pt x="1485" y="503"/>
                </a:cubicBezTo>
                <a:cubicBezTo>
                  <a:pt x="1482" y="572"/>
                  <a:pt x="1507" y="781"/>
                  <a:pt x="1395" y="818"/>
                </a:cubicBezTo>
                <a:cubicBezTo>
                  <a:pt x="1368" y="782"/>
                  <a:pt x="1361" y="750"/>
                  <a:pt x="1341" y="710"/>
                </a:cubicBezTo>
                <a:cubicBezTo>
                  <a:pt x="1344" y="620"/>
                  <a:pt x="1342" y="530"/>
                  <a:pt x="1350" y="440"/>
                </a:cubicBezTo>
                <a:cubicBezTo>
                  <a:pt x="1358" y="350"/>
                  <a:pt x="1450" y="279"/>
                  <a:pt x="1512" y="224"/>
                </a:cubicBezTo>
                <a:cubicBezTo>
                  <a:pt x="1651" y="99"/>
                  <a:pt x="1833" y="52"/>
                  <a:pt x="2016" y="26"/>
                </a:cubicBezTo>
                <a:cubicBezTo>
                  <a:pt x="2156" y="33"/>
                  <a:pt x="2294" y="31"/>
                  <a:pt x="2385" y="152"/>
                </a:cubicBezTo>
                <a:cubicBezTo>
                  <a:pt x="2392" y="174"/>
                  <a:pt x="2411" y="192"/>
                  <a:pt x="2412" y="215"/>
                </a:cubicBezTo>
                <a:cubicBezTo>
                  <a:pt x="2417" y="399"/>
                  <a:pt x="2409" y="485"/>
                  <a:pt x="2358" y="638"/>
                </a:cubicBezTo>
                <a:cubicBezTo>
                  <a:pt x="2342" y="685"/>
                  <a:pt x="2315" y="740"/>
                  <a:pt x="2277" y="773"/>
                </a:cubicBezTo>
                <a:cubicBezTo>
                  <a:pt x="2261" y="787"/>
                  <a:pt x="2223" y="809"/>
                  <a:pt x="2223" y="809"/>
                </a:cubicBezTo>
                <a:cubicBezTo>
                  <a:pt x="2182" y="788"/>
                  <a:pt x="2176" y="779"/>
                  <a:pt x="2160" y="737"/>
                </a:cubicBezTo>
                <a:cubicBezTo>
                  <a:pt x="2148" y="707"/>
                  <a:pt x="2124" y="647"/>
                  <a:pt x="2124" y="647"/>
                </a:cubicBezTo>
                <a:cubicBezTo>
                  <a:pt x="2127" y="584"/>
                  <a:pt x="2125" y="521"/>
                  <a:pt x="2133" y="458"/>
                </a:cubicBezTo>
                <a:cubicBezTo>
                  <a:pt x="2136" y="434"/>
                  <a:pt x="2173" y="387"/>
                  <a:pt x="2187" y="368"/>
                </a:cubicBezTo>
                <a:cubicBezTo>
                  <a:pt x="2198" y="353"/>
                  <a:pt x="2237" y="282"/>
                  <a:pt x="2259" y="260"/>
                </a:cubicBezTo>
                <a:cubicBezTo>
                  <a:pt x="2285" y="234"/>
                  <a:pt x="2315" y="213"/>
                  <a:pt x="2340" y="188"/>
                </a:cubicBezTo>
                <a:cubicBezTo>
                  <a:pt x="2393" y="135"/>
                  <a:pt x="2419" y="104"/>
                  <a:pt x="2493" y="89"/>
                </a:cubicBezTo>
                <a:cubicBezTo>
                  <a:pt x="2591" y="40"/>
                  <a:pt x="2710" y="38"/>
                  <a:pt x="2817" y="17"/>
                </a:cubicBezTo>
                <a:cubicBezTo>
                  <a:pt x="2861" y="18"/>
                  <a:pt x="3062" y="0"/>
                  <a:pt x="3150" y="44"/>
                </a:cubicBez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1" name="Freeform 35"/>
          <p:cNvSpPr>
            <a:spLocks/>
          </p:cNvSpPr>
          <p:nvPr/>
        </p:nvSpPr>
        <p:spPr bwMode="auto">
          <a:xfrm>
            <a:off x="1771650" y="3032125"/>
            <a:ext cx="4929188" cy="968375"/>
          </a:xfrm>
          <a:custGeom>
            <a:avLst/>
            <a:gdLst>
              <a:gd name="T0" fmla="*/ 0 w 3105"/>
              <a:gd name="T1" fmla="*/ 2147483647 h 610"/>
              <a:gd name="T2" fmla="*/ 2147483647 w 3105"/>
              <a:gd name="T3" fmla="*/ 2147483647 h 610"/>
              <a:gd name="T4" fmla="*/ 2147483647 w 3105"/>
              <a:gd name="T5" fmla="*/ 2147483647 h 610"/>
              <a:gd name="T6" fmla="*/ 2147483647 w 3105"/>
              <a:gd name="T7" fmla="*/ 2147483647 h 610"/>
              <a:gd name="T8" fmla="*/ 2147483647 w 3105"/>
              <a:gd name="T9" fmla="*/ 2147483647 h 610"/>
              <a:gd name="T10" fmla="*/ 2147483647 w 3105"/>
              <a:gd name="T11" fmla="*/ 2147483647 h 610"/>
              <a:gd name="T12" fmla="*/ 2147483647 w 3105"/>
              <a:gd name="T13" fmla="*/ 2147483647 h 610"/>
              <a:gd name="T14" fmla="*/ 2147483647 w 3105"/>
              <a:gd name="T15" fmla="*/ 2147483647 h 610"/>
              <a:gd name="T16" fmla="*/ 2147483647 w 3105"/>
              <a:gd name="T17" fmla="*/ 2147483647 h 610"/>
              <a:gd name="T18" fmla="*/ 2147483647 w 3105"/>
              <a:gd name="T19" fmla="*/ 2147483647 h 610"/>
              <a:gd name="T20" fmla="*/ 2147483647 w 3105"/>
              <a:gd name="T21" fmla="*/ 2147483647 h 610"/>
              <a:gd name="T22" fmla="*/ 2147483647 w 3105"/>
              <a:gd name="T23" fmla="*/ 2147483647 h 610"/>
              <a:gd name="T24" fmla="*/ 2147483647 w 3105"/>
              <a:gd name="T25" fmla="*/ 2147483647 h 610"/>
              <a:gd name="T26" fmla="*/ 2147483647 w 3105"/>
              <a:gd name="T27" fmla="*/ 2147483647 h 610"/>
              <a:gd name="T28" fmla="*/ 2147483647 w 3105"/>
              <a:gd name="T29" fmla="*/ 2147483647 h 610"/>
              <a:gd name="T30" fmla="*/ 2147483647 w 3105"/>
              <a:gd name="T31" fmla="*/ 2147483647 h 610"/>
              <a:gd name="T32" fmla="*/ 2147483647 w 3105"/>
              <a:gd name="T33" fmla="*/ 2147483647 h 610"/>
              <a:gd name="T34" fmla="*/ 2147483647 w 3105"/>
              <a:gd name="T35" fmla="*/ 2147483647 h 610"/>
              <a:gd name="T36" fmla="*/ 2147483647 w 3105"/>
              <a:gd name="T37" fmla="*/ 2147483647 h 610"/>
              <a:gd name="T38" fmla="*/ 2147483647 w 3105"/>
              <a:gd name="T39" fmla="*/ 2147483647 h 610"/>
              <a:gd name="T40" fmla="*/ 2147483647 w 3105"/>
              <a:gd name="T41" fmla="*/ 2147483647 h 610"/>
              <a:gd name="T42" fmla="*/ 2147483647 w 3105"/>
              <a:gd name="T43" fmla="*/ 2147483647 h 610"/>
              <a:gd name="T44" fmla="*/ 2147483647 w 3105"/>
              <a:gd name="T45" fmla="*/ 2147483647 h 610"/>
              <a:gd name="T46" fmla="*/ 2147483647 w 3105"/>
              <a:gd name="T47" fmla="*/ 2147483647 h 610"/>
              <a:gd name="T48" fmla="*/ 2147483647 w 3105"/>
              <a:gd name="T49" fmla="*/ 2147483647 h 610"/>
              <a:gd name="T50" fmla="*/ 2147483647 w 3105"/>
              <a:gd name="T51" fmla="*/ 2147483647 h 610"/>
              <a:gd name="T52" fmla="*/ 2147483647 w 3105"/>
              <a:gd name="T53" fmla="*/ 2147483647 h 610"/>
              <a:gd name="T54" fmla="*/ 2147483647 w 3105"/>
              <a:gd name="T55" fmla="*/ 2147483647 h 610"/>
              <a:gd name="T56" fmla="*/ 2147483647 w 3105"/>
              <a:gd name="T57" fmla="*/ 2147483647 h 610"/>
              <a:gd name="T58" fmla="*/ 2147483647 w 3105"/>
              <a:gd name="T59" fmla="*/ 2147483647 h 610"/>
              <a:gd name="T60" fmla="*/ 2147483647 w 3105"/>
              <a:gd name="T61" fmla="*/ 2147483647 h 610"/>
              <a:gd name="T62" fmla="*/ 2147483647 w 3105"/>
              <a:gd name="T63" fmla="*/ 2147483647 h 610"/>
              <a:gd name="T64" fmla="*/ 2147483647 w 3105"/>
              <a:gd name="T65" fmla="*/ 2147483647 h 610"/>
              <a:gd name="T66" fmla="*/ 2147483647 w 3105"/>
              <a:gd name="T67" fmla="*/ 2147483647 h 610"/>
              <a:gd name="T68" fmla="*/ 2147483647 w 3105"/>
              <a:gd name="T69" fmla="*/ 2147483647 h 610"/>
              <a:gd name="T70" fmla="*/ 2147483647 w 3105"/>
              <a:gd name="T71" fmla="*/ 2147483647 h 610"/>
              <a:gd name="T72" fmla="*/ 2147483647 w 3105"/>
              <a:gd name="T73" fmla="*/ 2147483647 h 610"/>
              <a:gd name="T74" fmla="*/ 2147483647 w 3105"/>
              <a:gd name="T75" fmla="*/ 2147483647 h 6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05"/>
              <a:gd name="T115" fmla="*/ 0 h 610"/>
              <a:gd name="T116" fmla="*/ 3105 w 3105"/>
              <a:gd name="T117" fmla="*/ 610 h 6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05" h="610">
                <a:moveTo>
                  <a:pt x="0" y="295"/>
                </a:moveTo>
                <a:cubicBezTo>
                  <a:pt x="8" y="229"/>
                  <a:pt x="3" y="212"/>
                  <a:pt x="54" y="178"/>
                </a:cubicBezTo>
                <a:cubicBezTo>
                  <a:pt x="83" y="135"/>
                  <a:pt x="62" y="154"/>
                  <a:pt x="126" y="133"/>
                </a:cubicBezTo>
                <a:cubicBezTo>
                  <a:pt x="223" y="101"/>
                  <a:pt x="88" y="126"/>
                  <a:pt x="180" y="106"/>
                </a:cubicBezTo>
                <a:cubicBezTo>
                  <a:pt x="248" y="91"/>
                  <a:pt x="318" y="82"/>
                  <a:pt x="387" y="70"/>
                </a:cubicBezTo>
                <a:cubicBezTo>
                  <a:pt x="486" y="73"/>
                  <a:pt x="593" y="49"/>
                  <a:pt x="684" y="88"/>
                </a:cubicBezTo>
                <a:cubicBezTo>
                  <a:pt x="712" y="100"/>
                  <a:pt x="768" y="160"/>
                  <a:pt x="774" y="169"/>
                </a:cubicBezTo>
                <a:cubicBezTo>
                  <a:pt x="786" y="187"/>
                  <a:pt x="810" y="223"/>
                  <a:pt x="810" y="223"/>
                </a:cubicBezTo>
                <a:cubicBezTo>
                  <a:pt x="807" y="280"/>
                  <a:pt x="809" y="337"/>
                  <a:pt x="801" y="394"/>
                </a:cubicBezTo>
                <a:cubicBezTo>
                  <a:pt x="797" y="425"/>
                  <a:pt x="726" y="505"/>
                  <a:pt x="702" y="529"/>
                </a:cubicBezTo>
                <a:cubicBezTo>
                  <a:pt x="649" y="511"/>
                  <a:pt x="647" y="525"/>
                  <a:pt x="630" y="475"/>
                </a:cubicBezTo>
                <a:cubicBezTo>
                  <a:pt x="622" y="452"/>
                  <a:pt x="612" y="403"/>
                  <a:pt x="612" y="403"/>
                </a:cubicBezTo>
                <a:cubicBezTo>
                  <a:pt x="616" y="358"/>
                  <a:pt x="602" y="303"/>
                  <a:pt x="630" y="268"/>
                </a:cubicBezTo>
                <a:cubicBezTo>
                  <a:pt x="657" y="234"/>
                  <a:pt x="764" y="197"/>
                  <a:pt x="801" y="178"/>
                </a:cubicBezTo>
                <a:cubicBezTo>
                  <a:pt x="927" y="115"/>
                  <a:pt x="1092" y="49"/>
                  <a:pt x="1233" y="25"/>
                </a:cubicBezTo>
                <a:cubicBezTo>
                  <a:pt x="1284" y="17"/>
                  <a:pt x="1335" y="15"/>
                  <a:pt x="1386" y="7"/>
                </a:cubicBezTo>
                <a:cubicBezTo>
                  <a:pt x="1497" y="10"/>
                  <a:pt x="1608" y="8"/>
                  <a:pt x="1719" y="16"/>
                </a:cubicBezTo>
                <a:cubicBezTo>
                  <a:pt x="1751" y="18"/>
                  <a:pt x="1797" y="76"/>
                  <a:pt x="1809" y="88"/>
                </a:cubicBezTo>
                <a:cubicBezTo>
                  <a:pt x="1818" y="97"/>
                  <a:pt x="1836" y="115"/>
                  <a:pt x="1836" y="115"/>
                </a:cubicBezTo>
                <a:cubicBezTo>
                  <a:pt x="1855" y="162"/>
                  <a:pt x="1865" y="211"/>
                  <a:pt x="1881" y="259"/>
                </a:cubicBezTo>
                <a:cubicBezTo>
                  <a:pt x="1873" y="365"/>
                  <a:pt x="1872" y="433"/>
                  <a:pt x="1782" y="493"/>
                </a:cubicBezTo>
                <a:cubicBezTo>
                  <a:pt x="1749" y="542"/>
                  <a:pt x="1729" y="527"/>
                  <a:pt x="1701" y="484"/>
                </a:cubicBezTo>
                <a:cubicBezTo>
                  <a:pt x="1694" y="456"/>
                  <a:pt x="1674" y="431"/>
                  <a:pt x="1674" y="403"/>
                </a:cubicBezTo>
                <a:cubicBezTo>
                  <a:pt x="1674" y="352"/>
                  <a:pt x="1679" y="300"/>
                  <a:pt x="1692" y="250"/>
                </a:cubicBezTo>
                <a:cubicBezTo>
                  <a:pt x="1702" y="211"/>
                  <a:pt x="1743" y="182"/>
                  <a:pt x="1773" y="160"/>
                </a:cubicBezTo>
                <a:cubicBezTo>
                  <a:pt x="1850" y="102"/>
                  <a:pt x="1934" y="62"/>
                  <a:pt x="2025" y="25"/>
                </a:cubicBezTo>
                <a:cubicBezTo>
                  <a:pt x="2126" y="31"/>
                  <a:pt x="2360" y="0"/>
                  <a:pt x="2448" y="124"/>
                </a:cubicBezTo>
                <a:cubicBezTo>
                  <a:pt x="2469" y="153"/>
                  <a:pt x="2480" y="199"/>
                  <a:pt x="2493" y="232"/>
                </a:cubicBezTo>
                <a:cubicBezTo>
                  <a:pt x="2488" y="314"/>
                  <a:pt x="2494" y="447"/>
                  <a:pt x="2412" y="502"/>
                </a:cubicBezTo>
                <a:cubicBezTo>
                  <a:pt x="2387" y="576"/>
                  <a:pt x="2360" y="573"/>
                  <a:pt x="2304" y="610"/>
                </a:cubicBezTo>
                <a:cubicBezTo>
                  <a:pt x="2250" y="529"/>
                  <a:pt x="2276" y="423"/>
                  <a:pt x="2331" y="349"/>
                </a:cubicBezTo>
                <a:cubicBezTo>
                  <a:pt x="2337" y="331"/>
                  <a:pt x="2339" y="311"/>
                  <a:pt x="2349" y="295"/>
                </a:cubicBezTo>
                <a:cubicBezTo>
                  <a:pt x="2355" y="286"/>
                  <a:pt x="2368" y="284"/>
                  <a:pt x="2376" y="277"/>
                </a:cubicBezTo>
                <a:cubicBezTo>
                  <a:pt x="2432" y="226"/>
                  <a:pt x="2463" y="192"/>
                  <a:pt x="2520" y="151"/>
                </a:cubicBezTo>
                <a:cubicBezTo>
                  <a:pt x="2551" y="129"/>
                  <a:pt x="2594" y="122"/>
                  <a:pt x="2628" y="106"/>
                </a:cubicBezTo>
                <a:cubicBezTo>
                  <a:pt x="2726" y="61"/>
                  <a:pt x="2667" y="78"/>
                  <a:pt x="2736" y="61"/>
                </a:cubicBezTo>
                <a:cubicBezTo>
                  <a:pt x="2832" y="64"/>
                  <a:pt x="2928" y="65"/>
                  <a:pt x="3024" y="70"/>
                </a:cubicBezTo>
                <a:cubicBezTo>
                  <a:pt x="3051" y="72"/>
                  <a:pt x="3105" y="100"/>
                  <a:pt x="3105" y="124"/>
                </a:cubicBezTo>
              </a:path>
            </a:pathLst>
          </a:custGeom>
          <a:noFill/>
          <a:ln w="38100" cap="flat" cmpd="thickThin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Freeform 36"/>
          <p:cNvSpPr>
            <a:spLocks/>
          </p:cNvSpPr>
          <p:nvPr/>
        </p:nvSpPr>
        <p:spPr bwMode="auto">
          <a:xfrm>
            <a:off x="1785938" y="4200525"/>
            <a:ext cx="4929187" cy="1585913"/>
          </a:xfrm>
          <a:custGeom>
            <a:avLst/>
            <a:gdLst>
              <a:gd name="T0" fmla="*/ 0 w 3105"/>
              <a:gd name="T1" fmla="*/ 0 h 999"/>
              <a:gd name="T2" fmla="*/ 2147483647 w 3105"/>
              <a:gd name="T3" fmla="*/ 2147483647 h 999"/>
              <a:gd name="T4" fmla="*/ 2147483647 w 3105"/>
              <a:gd name="T5" fmla="*/ 2147483647 h 999"/>
              <a:gd name="T6" fmla="*/ 2147483647 w 3105"/>
              <a:gd name="T7" fmla="*/ 2147483647 h 999"/>
              <a:gd name="T8" fmla="*/ 2147483647 w 3105"/>
              <a:gd name="T9" fmla="*/ 2147483647 h 999"/>
              <a:gd name="T10" fmla="*/ 2147483647 w 3105"/>
              <a:gd name="T11" fmla="*/ 2147483647 h 999"/>
              <a:gd name="T12" fmla="*/ 2147483647 w 3105"/>
              <a:gd name="T13" fmla="*/ 2147483647 h 999"/>
              <a:gd name="T14" fmla="*/ 2147483647 w 3105"/>
              <a:gd name="T15" fmla="*/ 2147483647 h 999"/>
              <a:gd name="T16" fmla="*/ 2147483647 w 3105"/>
              <a:gd name="T17" fmla="*/ 2147483647 h 999"/>
              <a:gd name="T18" fmla="*/ 2147483647 w 3105"/>
              <a:gd name="T19" fmla="*/ 2147483647 h 999"/>
              <a:gd name="T20" fmla="*/ 2147483647 w 3105"/>
              <a:gd name="T21" fmla="*/ 2147483647 h 999"/>
              <a:gd name="T22" fmla="*/ 2147483647 w 3105"/>
              <a:gd name="T23" fmla="*/ 2147483647 h 999"/>
              <a:gd name="T24" fmla="*/ 2147483647 w 3105"/>
              <a:gd name="T25" fmla="*/ 2147483647 h 999"/>
              <a:gd name="T26" fmla="*/ 2147483647 w 3105"/>
              <a:gd name="T27" fmla="*/ 2147483647 h 999"/>
              <a:gd name="T28" fmla="*/ 2147483647 w 3105"/>
              <a:gd name="T29" fmla="*/ 2147483647 h 999"/>
              <a:gd name="T30" fmla="*/ 2147483647 w 3105"/>
              <a:gd name="T31" fmla="*/ 2147483647 h 999"/>
              <a:gd name="T32" fmla="*/ 2147483647 w 3105"/>
              <a:gd name="T33" fmla="*/ 2147483647 h 999"/>
              <a:gd name="T34" fmla="*/ 2147483647 w 3105"/>
              <a:gd name="T35" fmla="*/ 2147483647 h 999"/>
              <a:gd name="T36" fmla="*/ 2147483647 w 3105"/>
              <a:gd name="T37" fmla="*/ 2147483647 h 999"/>
              <a:gd name="T38" fmla="*/ 2147483647 w 3105"/>
              <a:gd name="T39" fmla="*/ 2147483647 h 999"/>
              <a:gd name="T40" fmla="*/ 2147483647 w 3105"/>
              <a:gd name="T41" fmla="*/ 2147483647 h 999"/>
              <a:gd name="T42" fmla="*/ 2147483647 w 3105"/>
              <a:gd name="T43" fmla="*/ 2147483647 h 999"/>
              <a:gd name="T44" fmla="*/ 2147483647 w 3105"/>
              <a:gd name="T45" fmla="*/ 2147483647 h 999"/>
              <a:gd name="T46" fmla="*/ 2147483647 w 3105"/>
              <a:gd name="T47" fmla="*/ 2147483647 h 999"/>
              <a:gd name="T48" fmla="*/ 2147483647 w 3105"/>
              <a:gd name="T49" fmla="*/ 2147483647 h 999"/>
              <a:gd name="T50" fmla="*/ 2147483647 w 3105"/>
              <a:gd name="T51" fmla="*/ 2147483647 h 999"/>
              <a:gd name="T52" fmla="*/ 2147483647 w 3105"/>
              <a:gd name="T53" fmla="*/ 2147483647 h 999"/>
              <a:gd name="T54" fmla="*/ 2147483647 w 3105"/>
              <a:gd name="T55" fmla="*/ 2147483647 h 999"/>
              <a:gd name="T56" fmla="*/ 2147483647 w 3105"/>
              <a:gd name="T57" fmla="*/ 2147483647 h 999"/>
              <a:gd name="T58" fmla="*/ 2147483647 w 3105"/>
              <a:gd name="T59" fmla="*/ 2147483647 h 999"/>
              <a:gd name="T60" fmla="*/ 2147483647 w 3105"/>
              <a:gd name="T61" fmla="*/ 2147483647 h 999"/>
              <a:gd name="T62" fmla="*/ 2147483647 w 3105"/>
              <a:gd name="T63" fmla="*/ 2147483647 h 999"/>
              <a:gd name="T64" fmla="*/ 2147483647 w 3105"/>
              <a:gd name="T65" fmla="*/ 2147483647 h 999"/>
              <a:gd name="T66" fmla="*/ 2147483647 w 3105"/>
              <a:gd name="T67" fmla="*/ 2147483647 h 999"/>
              <a:gd name="T68" fmla="*/ 2147483647 w 3105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05"/>
              <a:gd name="T106" fmla="*/ 0 h 999"/>
              <a:gd name="T107" fmla="*/ 3105 w 3105"/>
              <a:gd name="T108" fmla="*/ 999 h 9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05" h="999">
                <a:moveTo>
                  <a:pt x="0" y="0"/>
                </a:moveTo>
                <a:cubicBezTo>
                  <a:pt x="150" y="3"/>
                  <a:pt x="300" y="4"/>
                  <a:pt x="450" y="9"/>
                </a:cubicBezTo>
                <a:cubicBezTo>
                  <a:pt x="491" y="10"/>
                  <a:pt x="620" y="66"/>
                  <a:pt x="666" y="81"/>
                </a:cubicBezTo>
                <a:cubicBezTo>
                  <a:pt x="678" y="90"/>
                  <a:pt x="689" y="101"/>
                  <a:pt x="702" y="108"/>
                </a:cubicBezTo>
                <a:cubicBezTo>
                  <a:pt x="710" y="113"/>
                  <a:pt x="721" y="112"/>
                  <a:pt x="729" y="117"/>
                </a:cubicBezTo>
                <a:cubicBezTo>
                  <a:pt x="770" y="145"/>
                  <a:pt x="796" y="189"/>
                  <a:pt x="837" y="216"/>
                </a:cubicBezTo>
                <a:cubicBezTo>
                  <a:pt x="849" y="252"/>
                  <a:pt x="864" y="287"/>
                  <a:pt x="873" y="324"/>
                </a:cubicBezTo>
                <a:cubicBezTo>
                  <a:pt x="865" y="508"/>
                  <a:pt x="903" y="611"/>
                  <a:pt x="720" y="657"/>
                </a:cubicBezTo>
                <a:cubicBezTo>
                  <a:pt x="666" y="654"/>
                  <a:pt x="612" y="653"/>
                  <a:pt x="558" y="648"/>
                </a:cubicBezTo>
                <a:cubicBezTo>
                  <a:pt x="498" y="642"/>
                  <a:pt x="439" y="564"/>
                  <a:pt x="405" y="522"/>
                </a:cubicBezTo>
                <a:cubicBezTo>
                  <a:pt x="380" y="448"/>
                  <a:pt x="358" y="424"/>
                  <a:pt x="396" y="342"/>
                </a:cubicBezTo>
                <a:cubicBezTo>
                  <a:pt x="414" y="303"/>
                  <a:pt x="497" y="283"/>
                  <a:pt x="531" y="261"/>
                </a:cubicBezTo>
                <a:cubicBezTo>
                  <a:pt x="653" y="179"/>
                  <a:pt x="790" y="129"/>
                  <a:pt x="936" y="108"/>
                </a:cubicBezTo>
                <a:cubicBezTo>
                  <a:pt x="990" y="114"/>
                  <a:pt x="1044" y="117"/>
                  <a:pt x="1098" y="126"/>
                </a:cubicBezTo>
                <a:cubicBezTo>
                  <a:pt x="1166" y="138"/>
                  <a:pt x="1216" y="200"/>
                  <a:pt x="1278" y="225"/>
                </a:cubicBezTo>
                <a:cubicBezTo>
                  <a:pt x="1311" y="258"/>
                  <a:pt x="1348" y="289"/>
                  <a:pt x="1386" y="315"/>
                </a:cubicBezTo>
                <a:cubicBezTo>
                  <a:pt x="1398" y="350"/>
                  <a:pt x="1420" y="375"/>
                  <a:pt x="1440" y="405"/>
                </a:cubicBezTo>
                <a:cubicBezTo>
                  <a:pt x="1449" y="448"/>
                  <a:pt x="1460" y="488"/>
                  <a:pt x="1467" y="531"/>
                </a:cubicBezTo>
                <a:cubicBezTo>
                  <a:pt x="1456" y="784"/>
                  <a:pt x="1486" y="692"/>
                  <a:pt x="1395" y="828"/>
                </a:cubicBezTo>
                <a:cubicBezTo>
                  <a:pt x="1284" y="643"/>
                  <a:pt x="1491" y="451"/>
                  <a:pt x="1647" y="378"/>
                </a:cubicBezTo>
                <a:cubicBezTo>
                  <a:pt x="1702" y="352"/>
                  <a:pt x="1750" y="309"/>
                  <a:pt x="1809" y="297"/>
                </a:cubicBezTo>
                <a:cubicBezTo>
                  <a:pt x="1870" y="285"/>
                  <a:pt x="1928" y="265"/>
                  <a:pt x="1989" y="252"/>
                </a:cubicBezTo>
                <a:cubicBezTo>
                  <a:pt x="2013" y="247"/>
                  <a:pt x="2061" y="234"/>
                  <a:pt x="2061" y="234"/>
                </a:cubicBezTo>
                <a:cubicBezTo>
                  <a:pt x="2124" y="237"/>
                  <a:pt x="2187" y="238"/>
                  <a:pt x="2250" y="243"/>
                </a:cubicBezTo>
                <a:cubicBezTo>
                  <a:pt x="2280" y="245"/>
                  <a:pt x="2278" y="258"/>
                  <a:pt x="2304" y="270"/>
                </a:cubicBezTo>
                <a:cubicBezTo>
                  <a:pt x="2419" y="322"/>
                  <a:pt x="2336" y="271"/>
                  <a:pt x="2421" y="324"/>
                </a:cubicBezTo>
                <a:cubicBezTo>
                  <a:pt x="2466" y="352"/>
                  <a:pt x="2500" y="390"/>
                  <a:pt x="2547" y="414"/>
                </a:cubicBezTo>
                <a:cubicBezTo>
                  <a:pt x="2569" y="451"/>
                  <a:pt x="2582" y="484"/>
                  <a:pt x="2601" y="522"/>
                </a:cubicBezTo>
                <a:cubicBezTo>
                  <a:pt x="2623" y="653"/>
                  <a:pt x="2622" y="953"/>
                  <a:pt x="2439" y="999"/>
                </a:cubicBezTo>
                <a:cubicBezTo>
                  <a:pt x="2362" y="984"/>
                  <a:pt x="2361" y="965"/>
                  <a:pt x="2322" y="900"/>
                </a:cubicBezTo>
                <a:cubicBezTo>
                  <a:pt x="2307" y="840"/>
                  <a:pt x="2294" y="819"/>
                  <a:pt x="2313" y="747"/>
                </a:cubicBezTo>
                <a:cubicBezTo>
                  <a:pt x="2325" y="701"/>
                  <a:pt x="2345" y="702"/>
                  <a:pt x="2376" y="675"/>
                </a:cubicBezTo>
                <a:cubicBezTo>
                  <a:pt x="2452" y="608"/>
                  <a:pt x="2520" y="565"/>
                  <a:pt x="2619" y="540"/>
                </a:cubicBezTo>
                <a:cubicBezTo>
                  <a:pt x="2745" y="543"/>
                  <a:pt x="2871" y="543"/>
                  <a:pt x="2997" y="549"/>
                </a:cubicBezTo>
                <a:cubicBezTo>
                  <a:pt x="3032" y="551"/>
                  <a:pt x="3067" y="567"/>
                  <a:pt x="3105" y="567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11" descr="C:\Documents and Settings\Админ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048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C:\Documents and Settings\Админ\Рабочий стол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6670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Аниматоры в Уфе : Лунтик в Уфе! АРБУЗ - детский праздник в Уфе. Организация и проведение. Аниматор, клоун, ростовые куклы, кре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8006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C:\Documents and Settings\Админ\Рабочий стол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438400"/>
            <a:ext cx="17907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4-конечная звезда 12"/>
          <p:cNvSpPr>
            <a:spLocks noChangeArrowheads="1"/>
          </p:cNvSpPr>
          <p:nvPr/>
        </p:nvSpPr>
        <p:spPr bwMode="auto">
          <a:xfrm>
            <a:off x="685800" y="685800"/>
            <a:ext cx="381000" cy="381000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4-конечная звезда 13"/>
          <p:cNvSpPr>
            <a:spLocks noChangeArrowheads="1"/>
          </p:cNvSpPr>
          <p:nvPr/>
        </p:nvSpPr>
        <p:spPr bwMode="auto">
          <a:xfrm>
            <a:off x="5867400" y="3810000"/>
            <a:ext cx="381000" cy="4572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4-конечная звезда 14"/>
          <p:cNvSpPr>
            <a:spLocks noChangeArrowheads="1"/>
          </p:cNvSpPr>
          <p:nvPr/>
        </p:nvSpPr>
        <p:spPr bwMode="auto">
          <a:xfrm>
            <a:off x="6172200" y="2514600"/>
            <a:ext cx="3810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4-конечная звезда 16"/>
          <p:cNvSpPr>
            <a:spLocks noChangeArrowheads="1"/>
          </p:cNvSpPr>
          <p:nvPr/>
        </p:nvSpPr>
        <p:spPr bwMode="auto">
          <a:xfrm>
            <a:off x="685800" y="1600200"/>
            <a:ext cx="3810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4-конечная звезда 18"/>
          <p:cNvSpPr>
            <a:spLocks noChangeArrowheads="1"/>
          </p:cNvSpPr>
          <p:nvPr/>
        </p:nvSpPr>
        <p:spPr bwMode="auto">
          <a:xfrm>
            <a:off x="3886200" y="381000"/>
            <a:ext cx="381000" cy="381000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4-конечная звезда 19"/>
          <p:cNvSpPr>
            <a:spLocks noChangeArrowheads="1"/>
          </p:cNvSpPr>
          <p:nvPr/>
        </p:nvSpPr>
        <p:spPr bwMode="auto">
          <a:xfrm>
            <a:off x="2209800" y="500042"/>
            <a:ext cx="381000" cy="500066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4-конечная звезда 22"/>
          <p:cNvSpPr>
            <a:spLocks noChangeArrowheads="1"/>
          </p:cNvSpPr>
          <p:nvPr/>
        </p:nvSpPr>
        <p:spPr bwMode="auto">
          <a:xfrm>
            <a:off x="7086600" y="4419600"/>
            <a:ext cx="3810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4-конечная звезда 23"/>
          <p:cNvSpPr>
            <a:spLocks noChangeArrowheads="1"/>
          </p:cNvSpPr>
          <p:nvPr/>
        </p:nvSpPr>
        <p:spPr bwMode="auto">
          <a:xfrm>
            <a:off x="7620000" y="2209800"/>
            <a:ext cx="381000" cy="3810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4-конечная звезда 25"/>
          <p:cNvSpPr>
            <a:spLocks noChangeArrowheads="1"/>
          </p:cNvSpPr>
          <p:nvPr/>
        </p:nvSpPr>
        <p:spPr bwMode="auto">
          <a:xfrm>
            <a:off x="4267200" y="1295400"/>
            <a:ext cx="381000" cy="381000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4-конечная звезда 26"/>
          <p:cNvSpPr>
            <a:spLocks noChangeArrowheads="1"/>
          </p:cNvSpPr>
          <p:nvPr/>
        </p:nvSpPr>
        <p:spPr bwMode="auto">
          <a:xfrm flipV="1">
            <a:off x="5562600" y="533400"/>
            <a:ext cx="381000" cy="323832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564360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Данное пособие, состоящее из таблиц, позволяет формировать у детей динамическую координацию артикуляторных движений, зрительное восприятие, внимание, память, словесно-логическое мышление и связную речь. </a:t>
            </a:r>
            <a:br>
              <a:rPr lang="ru-RU" sz="1800" dirty="0" smtClean="0"/>
            </a:br>
            <a:r>
              <a:rPr lang="ru-RU" sz="1800" dirty="0" smtClean="0"/>
              <a:t>     Каждая таблица направлена на определенную группу звуков. Они позволяют детям освоить и запомнить основные артикуляционные уклады и сформировать артикуляционную позу для конкретного звука.</a:t>
            </a:r>
            <a:br>
              <a:rPr lang="ru-RU" sz="1800" dirty="0" smtClean="0"/>
            </a:br>
            <a:r>
              <a:rPr lang="ru-RU" sz="1800" dirty="0" smtClean="0"/>
              <a:t>     Отражена значимость артикуляционной гимнастики для формирования правильных артикуляционных укладов. Даны краткие описания и методические указания по работе с таблицами, которые окажут практическую помощь для формирования у детей представлений о положении органов артикуляционного аппарата для необходимой группы звуков в схематичной знаковой форме.</a:t>
            </a:r>
            <a:br>
              <a:rPr lang="ru-RU" sz="1800" dirty="0" smtClean="0"/>
            </a:br>
            <a:r>
              <a:rPr lang="ru-RU" sz="1800" dirty="0" smtClean="0"/>
              <a:t>     Могут использоваться в работе по устранению речевых нарушений во время подготовительного этапа, а также в период постановки и автоматизации звуков на начальном этапе.</a:t>
            </a:r>
            <a:br>
              <a:rPr lang="ru-RU" sz="1800" dirty="0" smtClean="0"/>
            </a:br>
            <a:r>
              <a:rPr lang="ru-RU" sz="1800" dirty="0" smtClean="0"/>
              <a:t>      Использование  пособия повысит эффективность корригирующего воздействия и поможет ребенку запомнить правильный артикуляционный уклад.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908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514600" y="4648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971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7244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724400" y="2438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468880" y="4648200"/>
            <a:ext cx="45719" cy="1924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514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2514600" y="4648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714612" y="4714884"/>
            <a:ext cx="1571636" cy="17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4724400" y="2438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724400" y="24384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553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724400" y="2438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75325" y="660400"/>
            <a:ext cx="18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solidFill>
                <a:schemeClr val="accent2"/>
              </a:solidFill>
            </a:endParaRPr>
          </a:p>
          <a:p>
            <a:endParaRPr lang="ru-RU" sz="6000" b="1">
              <a:solidFill>
                <a:schemeClr val="accent2"/>
              </a:solidFill>
            </a:endParaRPr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5562600" y="1371600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chemeClr val="accent2"/>
                </a:solidFill>
              </a:rPr>
              <a:t>Л</a:t>
            </a:r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 flipH="1">
            <a:off x="2819400" y="3429000"/>
            <a:ext cx="1143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3733800" y="5572140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5029200" y="5572140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6324600" y="5572140"/>
            <a:ext cx="10668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7543800" y="5572140"/>
            <a:ext cx="91440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H="1">
            <a:off x="4724400" y="2438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H="1">
            <a:off x="2514600" y="46482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 flipH="1">
            <a:off x="2514600" y="4648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H="1">
            <a:off x="2514600" y="4648200"/>
            <a:ext cx="1600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9"/>
          <p:cNvSpPr>
            <a:spLocks noChangeShapeType="1"/>
          </p:cNvSpPr>
          <p:nvPr/>
        </p:nvSpPr>
        <p:spPr bwMode="auto">
          <a:xfrm flipH="1">
            <a:off x="4724400" y="24384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31"/>
          <p:cNvSpPr>
            <a:spLocks noChangeShapeType="1"/>
          </p:cNvSpPr>
          <p:nvPr/>
        </p:nvSpPr>
        <p:spPr bwMode="auto">
          <a:xfrm flipH="1">
            <a:off x="4724400" y="24384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32"/>
          <p:cNvSpPr>
            <a:spLocks noChangeShapeType="1"/>
          </p:cNvSpPr>
          <p:nvPr/>
        </p:nvSpPr>
        <p:spPr bwMode="auto">
          <a:xfrm flipH="1">
            <a:off x="1676400" y="762000"/>
            <a:ext cx="3429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Oval 13"/>
          <p:cNvSpPr>
            <a:spLocks noChangeArrowheads="1"/>
          </p:cNvSpPr>
          <p:nvPr/>
        </p:nvSpPr>
        <p:spPr bwMode="auto">
          <a:xfrm>
            <a:off x="6096000" y="8382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u="sng"/>
          </a:p>
        </p:txBody>
      </p:sp>
      <p:sp>
        <p:nvSpPr>
          <p:cNvPr id="11295" name="Oval 13"/>
          <p:cNvSpPr>
            <a:spLocks noChangeArrowheads="1"/>
          </p:cNvSpPr>
          <p:nvPr/>
        </p:nvSpPr>
        <p:spPr bwMode="auto">
          <a:xfrm>
            <a:off x="3200400" y="2971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u="sng"/>
          </a:p>
        </p:txBody>
      </p:sp>
      <p:sp>
        <p:nvSpPr>
          <p:cNvPr id="32" name="Прямоугольник 31"/>
          <p:cNvSpPr/>
          <p:nvPr/>
        </p:nvSpPr>
        <p:spPr>
          <a:xfrm>
            <a:off x="928662" y="928670"/>
            <a:ext cx="3214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«Лестница»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   </a:t>
            </a:r>
            <a:r>
              <a:rPr lang="ru-RU" sz="2700" u="sng" dirty="0" smtClean="0"/>
              <a:t>Постановка и автоматизация звука</a:t>
            </a:r>
            <a:endParaRPr lang="ru-RU" sz="2700" u="sng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5534" y="-8429708"/>
            <a:ext cx="720000" cy="651570"/>
          </a:xfrm>
          <a:prstGeom prst="rect">
            <a:avLst/>
          </a:prstGeom>
          <a:noFill/>
        </p:spPr>
      </p:pic>
      <p:pic>
        <p:nvPicPr>
          <p:cNvPr id="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63134" y="-8277308"/>
            <a:ext cx="720000" cy="651570"/>
          </a:xfrm>
          <a:prstGeom prst="rect">
            <a:avLst/>
          </a:prstGeom>
          <a:noFill/>
        </p:spPr>
      </p:pic>
      <p:pic>
        <p:nvPicPr>
          <p:cNvPr id="9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8344" y="-7072386"/>
            <a:ext cx="720000" cy="651570"/>
          </a:xfrm>
          <a:prstGeom prst="rect">
            <a:avLst/>
          </a:prstGeom>
          <a:noFill/>
        </p:spPr>
      </p:pic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2" y="1142984"/>
            <a:ext cx="3931920" cy="47149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2571744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[</a:t>
            </a:r>
            <a:r>
              <a:rPr lang="ru-RU" sz="7200" b="1" dirty="0" err="1" smtClean="0">
                <a:solidFill>
                  <a:srgbClr val="0070C0"/>
                </a:solidFill>
              </a:rPr>
              <a:t>Р</a:t>
            </a:r>
            <a:r>
              <a:rPr lang="en-US" sz="7200" b="1" dirty="0" smtClean="0">
                <a:solidFill>
                  <a:srgbClr val="0070C0"/>
                </a:solidFill>
              </a:rPr>
              <a:t>]</a:t>
            </a:r>
            <a:endParaRPr lang="ru-RU" sz="7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714884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714884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071678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857760"/>
            <a:ext cx="928694" cy="8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1071546"/>
            <a:ext cx="764808" cy="7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071546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000240"/>
            <a:ext cx="10191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2928934"/>
            <a:ext cx="928694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3071810"/>
            <a:ext cx="1000132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4000504"/>
            <a:ext cx="857256" cy="74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8"/>
          <p:cNvSpPr>
            <a:spLocks noChangeArrowheads="1"/>
          </p:cNvSpPr>
          <p:nvPr/>
        </p:nvSpPr>
        <p:spPr bwMode="auto">
          <a:xfrm rot="2340000">
            <a:off x="838224" y="417495"/>
            <a:ext cx="1914283" cy="3276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123" name="Text Box 33"/>
          <p:cNvSpPr txBox="1">
            <a:spLocks noChangeArrowheads="1"/>
          </p:cNvSpPr>
          <p:nvPr/>
        </p:nvSpPr>
        <p:spPr bwMode="auto">
          <a:xfrm>
            <a:off x="1905000" y="4648200"/>
            <a:ext cx="14033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                  </a:t>
            </a:r>
          </a:p>
        </p:txBody>
      </p:sp>
      <p:pic>
        <p:nvPicPr>
          <p:cNvPr id="5124" name="Picture 41" descr="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2381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3571868" y="500042"/>
            <a:ext cx="500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  1</a:t>
            </a:r>
            <a:r>
              <a:rPr lang="ru-RU" dirty="0"/>
              <a:t>.</a:t>
            </a:r>
          </a:p>
        </p:txBody>
      </p:sp>
      <p:sp>
        <p:nvSpPr>
          <p:cNvPr id="5126" name="TextBox 14"/>
          <p:cNvSpPr txBox="1">
            <a:spLocks noChangeArrowheads="1"/>
          </p:cNvSpPr>
          <p:nvPr/>
        </p:nvSpPr>
        <p:spPr bwMode="auto">
          <a:xfrm>
            <a:off x="3657600" y="19050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  <a:r>
              <a:rPr lang="ru-RU"/>
              <a:t>.</a:t>
            </a:r>
          </a:p>
        </p:txBody>
      </p:sp>
      <p:pic>
        <p:nvPicPr>
          <p:cNvPr id="5127" name="Picture 48" descr="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0000">
            <a:off x="4005032" y="1542789"/>
            <a:ext cx="1172181" cy="133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8" descr="C:\Documents and Settings\Админ\Рабочий стол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814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0" descr="C:\Documents and Settings\Админ\Рабочий стол\i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00000">
            <a:off x="608013" y="1144588"/>
            <a:ext cx="1962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AutoShape 15"/>
          <p:cNvSpPr>
            <a:spLocks noChangeAspect="1" noChangeArrowheads="1"/>
          </p:cNvSpPr>
          <p:nvPr/>
        </p:nvSpPr>
        <p:spPr bwMode="auto">
          <a:xfrm rot="-4440000">
            <a:off x="892175" y="717550"/>
            <a:ext cx="350838" cy="376238"/>
          </a:xfrm>
          <a:prstGeom prst="wedgeEllipseCallout">
            <a:avLst>
              <a:gd name="adj1" fmla="val -164977"/>
              <a:gd name="adj2" fmla="val 122352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u="sng"/>
          </a:p>
          <a:p>
            <a:pPr algn="ctr"/>
            <a:endParaRPr lang="ru-RU" sz="2000" b="1" u="sng"/>
          </a:p>
        </p:txBody>
      </p:sp>
      <p:sp>
        <p:nvSpPr>
          <p:cNvPr id="5131" name="TextBox 23"/>
          <p:cNvSpPr txBox="1">
            <a:spLocks noChangeArrowheads="1"/>
          </p:cNvSpPr>
          <p:nvPr/>
        </p:nvSpPr>
        <p:spPr bwMode="auto">
          <a:xfrm>
            <a:off x="838200" y="0"/>
            <a:ext cx="415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тР</a:t>
            </a:r>
          </a:p>
          <a:p>
            <a:r>
              <a:rPr lang="ru-RU" sz="1400"/>
              <a:t>тР</a:t>
            </a:r>
          </a:p>
          <a:p>
            <a:r>
              <a:rPr lang="ru-RU" sz="1200"/>
              <a:t>тр</a:t>
            </a:r>
          </a:p>
        </p:txBody>
      </p:sp>
      <p:pic>
        <p:nvPicPr>
          <p:cNvPr id="5132" name="Picture 21" descr="C:\Documents and Settings\Админ\Рабочий стол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2578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3" descr="C:\Documents and Settings\Админ\Рабочий стол\i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35814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Box 28"/>
          <p:cNvSpPr txBox="1">
            <a:spLocks noChangeArrowheads="1"/>
          </p:cNvSpPr>
          <p:nvPr/>
        </p:nvSpPr>
        <p:spPr bwMode="auto">
          <a:xfrm>
            <a:off x="3810000" y="3733800"/>
            <a:ext cx="37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  <a:r>
              <a:rPr lang="ru-RU"/>
              <a:t>.</a:t>
            </a:r>
          </a:p>
        </p:txBody>
      </p:sp>
      <p:cxnSp>
        <p:nvCxnSpPr>
          <p:cNvPr id="5135" name="Прямая со стрелкой 32"/>
          <p:cNvCxnSpPr>
            <a:cxnSpLocks noChangeShapeType="1"/>
          </p:cNvCxnSpPr>
          <p:nvPr/>
        </p:nvCxnSpPr>
        <p:spPr bwMode="auto">
          <a:xfrm flipV="1">
            <a:off x="5334000" y="1524000"/>
            <a:ext cx="1981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36" name="Прямоугольник 33"/>
          <p:cNvSpPr>
            <a:spLocks noChangeArrowheads="1"/>
          </p:cNvSpPr>
          <p:nvPr/>
        </p:nvSpPr>
        <p:spPr bwMode="auto">
          <a:xfrm>
            <a:off x="7543800" y="2133600"/>
            <a:ext cx="9144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Прямоугольник 34"/>
          <p:cNvSpPr>
            <a:spLocks noChangeArrowheads="1"/>
          </p:cNvSpPr>
          <p:nvPr/>
        </p:nvSpPr>
        <p:spPr bwMode="auto">
          <a:xfrm>
            <a:off x="7543800" y="838200"/>
            <a:ext cx="9144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8" name="Picture 23" descr="C:\Documents and Settings\Админ\Рабочий стол\i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914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5" descr="C:\Documents and Settings\Админ\Рабочий стол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2133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40" name="Прямая со стрелкой 38"/>
          <p:cNvCxnSpPr>
            <a:cxnSpLocks noChangeShapeType="1"/>
          </p:cNvCxnSpPr>
          <p:nvPr/>
        </p:nvCxnSpPr>
        <p:spPr bwMode="auto">
          <a:xfrm>
            <a:off x="5562600" y="2209800"/>
            <a:ext cx="18288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141" name="Picture 25" descr="C:\Documents and Settings\Админ\Рабочий стол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33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TextBox 42"/>
          <p:cNvSpPr txBox="1">
            <a:spLocks noChangeArrowheads="1"/>
          </p:cNvSpPr>
          <p:nvPr/>
        </p:nvSpPr>
        <p:spPr bwMode="auto">
          <a:xfrm>
            <a:off x="3886200" y="541020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 а.</a:t>
            </a:r>
          </a:p>
        </p:txBody>
      </p:sp>
      <p:cxnSp>
        <p:nvCxnSpPr>
          <p:cNvPr id="5143" name="Прямая соединительная линия 44"/>
          <p:cNvCxnSpPr>
            <a:cxnSpLocks noChangeShapeType="1"/>
          </p:cNvCxnSpPr>
          <p:nvPr/>
        </p:nvCxnSpPr>
        <p:spPr bwMode="auto">
          <a:xfrm flipV="1">
            <a:off x="5867400" y="3810000"/>
            <a:ext cx="2057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4" name="Прямая соединительная линия 46"/>
          <p:cNvCxnSpPr>
            <a:cxnSpLocks noChangeShapeType="1"/>
          </p:cNvCxnSpPr>
          <p:nvPr/>
        </p:nvCxnSpPr>
        <p:spPr bwMode="auto">
          <a:xfrm flipV="1">
            <a:off x="5943600" y="3886200"/>
            <a:ext cx="20574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5" name="Прямая соединительная линия 48"/>
          <p:cNvCxnSpPr>
            <a:cxnSpLocks noChangeShapeType="1"/>
          </p:cNvCxnSpPr>
          <p:nvPr/>
        </p:nvCxnSpPr>
        <p:spPr bwMode="auto">
          <a:xfrm flipV="1">
            <a:off x="5867400" y="3733800"/>
            <a:ext cx="19812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6" name="Прямая соединительная линия 51"/>
          <p:cNvCxnSpPr>
            <a:cxnSpLocks noChangeShapeType="1"/>
          </p:cNvCxnSpPr>
          <p:nvPr/>
        </p:nvCxnSpPr>
        <p:spPr bwMode="auto">
          <a:xfrm flipV="1">
            <a:off x="5867400" y="5486400"/>
            <a:ext cx="1828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7" name="Прямая соединительная линия 53"/>
          <p:cNvCxnSpPr>
            <a:cxnSpLocks noChangeShapeType="1"/>
          </p:cNvCxnSpPr>
          <p:nvPr/>
        </p:nvCxnSpPr>
        <p:spPr bwMode="auto">
          <a:xfrm flipV="1">
            <a:off x="5867400" y="5562600"/>
            <a:ext cx="19812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8" name="Прямая соединительная линия 55"/>
          <p:cNvCxnSpPr>
            <a:cxnSpLocks noChangeShapeType="1"/>
          </p:cNvCxnSpPr>
          <p:nvPr/>
        </p:nvCxnSpPr>
        <p:spPr bwMode="auto">
          <a:xfrm flipV="1">
            <a:off x="6096000" y="5410200"/>
            <a:ext cx="17526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9" name="Прямая соединительная линия 57"/>
          <p:cNvCxnSpPr>
            <a:cxnSpLocks noChangeShapeType="1"/>
          </p:cNvCxnSpPr>
          <p:nvPr/>
        </p:nvCxnSpPr>
        <p:spPr bwMode="auto">
          <a:xfrm flipV="1">
            <a:off x="6019800" y="5486400"/>
            <a:ext cx="19812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Игра «Помоги Буратино»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81000" y="1706563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/>
              <a:t>Оборудование:</a:t>
            </a:r>
            <a:r>
              <a:rPr lang="ru-RU" sz="1600" b="1" dirty="0"/>
              <a:t> </a:t>
            </a:r>
            <a:r>
              <a:rPr lang="ru-RU" sz="1600" dirty="0"/>
              <a:t> картинки по теме; цветные дорожки.</a:t>
            </a:r>
            <a:endParaRPr lang="ru-RU" sz="1600" b="1" u="sng" dirty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Задачи</a:t>
            </a:r>
            <a:r>
              <a:rPr lang="ru-RU" sz="1600" b="1" u="sng" dirty="0"/>
              <a:t>:</a:t>
            </a:r>
            <a:r>
              <a:rPr lang="ru-RU" sz="1600" dirty="0"/>
              <a:t>  </a:t>
            </a:r>
          </a:p>
          <a:p>
            <a:pPr>
              <a:buFontTx/>
              <a:buChar char="•"/>
            </a:pPr>
            <a:r>
              <a:rPr lang="ru-RU" sz="1600" dirty="0"/>
              <a:t>закрепление изолированного произнесения звука;</a:t>
            </a:r>
          </a:p>
          <a:p>
            <a:pPr>
              <a:buFontTx/>
              <a:buChar char="•"/>
            </a:pPr>
            <a:r>
              <a:rPr lang="ru-RU" sz="1600" dirty="0"/>
              <a:t>координация речи с движением;</a:t>
            </a:r>
          </a:p>
          <a:p>
            <a:pPr>
              <a:buFontTx/>
              <a:buChar char="•"/>
            </a:pPr>
            <a:r>
              <a:rPr lang="ru-RU" sz="1600" dirty="0"/>
              <a:t>развитие способности выделять заданный звук на материале слов;</a:t>
            </a:r>
          </a:p>
          <a:p>
            <a:pPr>
              <a:buFontTx/>
              <a:buChar char="•"/>
            </a:pPr>
            <a:r>
              <a:rPr lang="ru-RU" sz="1600" dirty="0"/>
              <a:t>расширение пассивного словаря по теме.  </a:t>
            </a:r>
          </a:p>
          <a:p>
            <a:endParaRPr lang="ru-RU" sz="1600" b="1" u="sng" dirty="0" smtClean="0"/>
          </a:p>
          <a:p>
            <a:r>
              <a:rPr lang="ru-RU" sz="1600" b="1" u="sng" dirty="0" smtClean="0"/>
              <a:t>Ход </a:t>
            </a:r>
            <a:r>
              <a:rPr lang="ru-RU" sz="1600" b="1" u="sng" dirty="0"/>
              <a:t>игры.</a:t>
            </a:r>
          </a:p>
          <a:p>
            <a:pPr>
              <a:buFontTx/>
              <a:buChar char="-"/>
            </a:pPr>
            <a:r>
              <a:rPr lang="ru-RU" sz="1600" dirty="0"/>
              <a:t> Ты сможешь помочь Буратино спасти золотой ключик и добраться к своим друзьям, если будешь длительно и правильно «рычать». Ребенок помогает Буратино. Он  «бежит» (проводит пальчиком по цветным дорожкам) от Буратино к другим сказочным героям  (папе Карло, Пьеро, пуделю </a:t>
            </a:r>
            <a:r>
              <a:rPr lang="ru-RU" sz="1600" dirty="0" err="1"/>
              <a:t>Артемону</a:t>
            </a:r>
            <a:r>
              <a:rPr lang="ru-RU" sz="1600" dirty="0"/>
              <a:t>) одновременно имитируя звук : </a:t>
            </a:r>
            <a:r>
              <a:rPr lang="ru-RU" sz="1600" dirty="0" err="1"/>
              <a:t>р-р-р-р</a:t>
            </a:r>
            <a:r>
              <a:rPr lang="ru-RU" sz="1600" dirty="0"/>
              <a:t>………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Админ\Рабочий стол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14600"/>
            <a:ext cx="147640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C:\Documents and Settings\Админ\Рабочий стол\M1-1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71600"/>
            <a:ext cx="17859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C:\Documents and Settings\Админ\Рабочий стол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8604"/>
            <a:ext cx="1524000" cy="17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:\Documents and Settings\Админ\Рабочий стол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14884"/>
            <a:ext cx="1590675" cy="17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Стрелка влево 7"/>
          <p:cNvSpPr>
            <a:spLocks noChangeArrowheads="1"/>
          </p:cNvSpPr>
          <p:nvPr/>
        </p:nvSpPr>
        <p:spPr bwMode="auto">
          <a:xfrm rot="814100">
            <a:off x="1892300" y="1574800"/>
            <a:ext cx="5045075" cy="493713"/>
          </a:xfrm>
          <a:prstGeom prst="leftArrow">
            <a:avLst>
              <a:gd name="adj1" fmla="val 50000"/>
              <a:gd name="adj2" fmla="val 4995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Стрелка влево 8"/>
          <p:cNvSpPr>
            <a:spLocks noChangeArrowheads="1"/>
          </p:cNvSpPr>
          <p:nvPr/>
        </p:nvSpPr>
        <p:spPr bwMode="auto">
          <a:xfrm flipV="1">
            <a:off x="1981200" y="3124200"/>
            <a:ext cx="4724400" cy="457200"/>
          </a:xfrm>
          <a:prstGeom prst="leftArrow">
            <a:avLst>
              <a:gd name="adj1" fmla="val 50000"/>
              <a:gd name="adj2" fmla="val 49992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Стрелка влево 10"/>
          <p:cNvSpPr>
            <a:spLocks noChangeArrowheads="1"/>
          </p:cNvSpPr>
          <p:nvPr/>
        </p:nvSpPr>
        <p:spPr bwMode="auto">
          <a:xfrm rot="-591412">
            <a:off x="1938338" y="4581525"/>
            <a:ext cx="4843462" cy="441325"/>
          </a:xfrm>
          <a:prstGeom prst="leftArrow">
            <a:avLst>
              <a:gd name="adj1" fmla="val 50000"/>
              <a:gd name="adj2" fmla="val 49946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908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514600" y="4648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9718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7244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724400" y="2438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2468881" y="4648200"/>
            <a:ext cx="45719" cy="1852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514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2514600" y="46482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857488" y="4724400"/>
            <a:ext cx="1485912" cy="17764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4724400" y="2438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724400" y="24384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553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4724400" y="24384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75325" y="660400"/>
            <a:ext cx="18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000" b="1">
              <a:solidFill>
                <a:schemeClr val="accent2"/>
              </a:solidFill>
            </a:endParaRPr>
          </a:p>
          <a:p>
            <a:endParaRPr lang="ru-RU" sz="6000" b="1">
              <a:solidFill>
                <a:schemeClr val="accent2"/>
              </a:solidFill>
            </a:endParaRPr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5562600" y="1371600"/>
            <a:ext cx="1143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chemeClr val="accent2"/>
                </a:solidFill>
              </a:rPr>
              <a:t>Р</a:t>
            </a:r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 flipH="1">
            <a:off x="2819400" y="3429000"/>
            <a:ext cx="1143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3733800" y="5715000"/>
            <a:ext cx="1066800" cy="785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5029200" y="5715000"/>
            <a:ext cx="1066800" cy="785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6324600" y="5715000"/>
            <a:ext cx="1066800" cy="785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7543800" y="5715000"/>
            <a:ext cx="914400" cy="78583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H="1">
            <a:off x="4724400" y="2438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H="1">
            <a:off x="2514600" y="46482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 flipH="1">
            <a:off x="2514600" y="4648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H="1">
            <a:off x="2514600" y="4648200"/>
            <a:ext cx="1600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9"/>
          <p:cNvSpPr>
            <a:spLocks noChangeShapeType="1"/>
          </p:cNvSpPr>
          <p:nvPr/>
        </p:nvSpPr>
        <p:spPr bwMode="auto">
          <a:xfrm flipH="1">
            <a:off x="4724400" y="2438400"/>
            <a:ext cx="1219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31"/>
          <p:cNvSpPr>
            <a:spLocks noChangeShapeType="1"/>
          </p:cNvSpPr>
          <p:nvPr/>
        </p:nvSpPr>
        <p:spPr bwMode="auto">
          <a:xfrm flipH="1">
            <a:off x="4724400" y="24384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32"/>
          <p:cNvSpPr>
            <a:spLocks noChangeShapeType="1"/>
          </p:cNvSpPr>
          <p:nvPr/>
        </p:nvSpPr>
        <p:spPr bwMode="auto">
          <a:xfrm flipH="1">
            <a:off x="1676400" y="762000"/>
            <a:ext cx="3429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Oval 13"/>
          <p:cNvSpPr>
            <a:spLocks noChangeArrowheads="1"/>
          </p:cNvSpPr>
          <p:nvPr/>
        </p:nvSpPr>
        <p:spPr bwMode="auto">
          <a:xfrm>
            <a:off x="3276600" y="2971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u="sng"/>
          </a:p>
        </p:txBody>
      </p:sp>
      <p:sp>
        <p:nvSpPr>
          <p:cNvPr id="11295" name="Oval 13"/>
          <p:cNvSpPr>
            <a:spLocks noChangeArrowheads="1"/>
          </p:cNvSpPr>
          <p:nvPr/>
        </p:nvSpPr>
        <p:spPr bwMode="auto">
          <a:xfrm>
            <a:off x="5943600" y="914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u="sn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3000396"/>
          </a:xfrm>
        </p:spPr>
        <p:txBody>
          <a:bodyPr>
            <a:prstTxWarp prst="textPlain">
              <a:avLst>
                <a:gd name="adj" fmla="val 51294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3"/>
            <a:ext cx="7772400" cy="78581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От автора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643051"/>
            <a:ext cx="721523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  Навык – это автоматизированные компоненты сознательной деятельности, возникшие в результате упражнений.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  Как результат закрепленного речевого действия, тесно связан с артикуляционной базой и определяется опытом. Прикреплен не только к условно-рефлекторным связям, но и ведет к появлению речевого механизма или речевой способности.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  При МДР отмечаются дефектные артикуляционные навыки и умения. Поэтому основополагающим в работе логопеда является процесс формирования новых навыков и умений в ходе коррекционного обучения.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286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/>
              <a:t>           Начальный комплекс -  </a:t>
            </a:r>
            <a:endParaRPr lang="ru-RU" dirty="0"/>
          </a:p>
        </p:txBody>
      </p:sp>
      <p:pic>
        <p:nvPicPr>
          <p:cNvPr id="1026" name="Picture 2" descr="C:\Documents and Settings\Завхоз\Мои документы\КАРТИНКИ\dc7Lkkyd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85818" cy="714380"/>
          </a:xfrm>
          <a:prstGeom prst="rect">
            <a:avLst/>
          </a:prstGeom>
          <a:noFill/>
        </p:spPr>
      </p:pic>
      <p:pic>
        <p:nvPicPr>
          <p:cNvPr id="1027" name="Picture 3" descr="C:\Documents and Settings\Завхоз\Мои документы\КАРТИНКИ\House-window-clipart-free-image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14422"/>
            <a:ext cx="714380" cy="714380"/>
          </a:xfrm>
          <a:prstGeom prst="rect">
            <a:avLst/>
          </a:prstGeom>
          <a:noFill/>
        </p:spPr>
      </p:pic>
      <p:pic>
        <p:nvPicPr>
          <p:cNvPr id="102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15534" y="-8429708"/>
            <a:ext cx="720000" cy="651570"/>
          </a:xfrm>
          <a:prstGeom prst="rect">
            <a:avLst/>
          </a:prstGeom>
          <a:noFill/>
        </p:spPr>
      </p:pic>
      <p:pic>
        <p:nvPicPr>
          <p:cNvPr id="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63134" y="-8277308"/>
            <a:ext cx="720000" cy="651570"/>
          </a:xfrm>
          <a:prstGeom prst="rect">
            <a:avLst/>
          </a:prstGeom>
          <a:noFill/>
        </p:spPr>
      </p:pic>
      <p:pic>
        <p:nvPicPr>
          <p:cNvPr id="9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858344" y="-7072386"/>
            <a:ext cx="720000" cy="65157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000240"/>
            <a:ext cx="785818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786058"/>
            <a:ext cx="762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785818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3714752"/>
            <a:ext cx="762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500570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214950"/>
            <a:ext cx="7858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>
            <a:stCxn id="12" idx="3"/>
            <a:endCxn id="13" idx="1"/>
          </p:cNvCxnSpPr>
          <p:nvPr/>
        </p:nvCxnSpPr>
        <p:spPr>
          <a:xfrm>
            <a:off x="1357290" y="4071942"/>
            <a:ext cx="50006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428728" y="1571612"/>
            <a:ext cx="500066" cy="1588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286644" y="164305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250030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3357562"/>
            <a:ext cx="785818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4214818"/>
            <a:ext cx="762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5000636"/>
            <a:ext cx="75723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Завхоз\Мои документы\24-lg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60000">
            <a:off x="4069795" y="2570431"/>
            <a:ext cx="1310888" cy="18010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   </a:t>
            </a:r>
            <a:r>
              <a:rPr lang="ru-RU" sz="2700" u="sng" dirty="0" smtClean="0"/>
              <a:t>Постановка и автоматизация звука</a:t>
            </a:r>
            <a:endParaRPr lang="ru-RU" sz="2700" u="sng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15534" y="-8429708"/>
            <a:ext cx="720000" cy="651570"/>
          </a:xfrm>
          <a:prstGeom prst="rect">
            <a:avLst/>
          </a:prstGeom>
          <a:noFill/>
        </p:spPr>
      </p:pic>
      <p:pic>
        <p:nvPicPr>
          <p:cNvPr id="8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63134" y="-8277308"/>
            <a:ext cx="720000" cy="651570"/>
          </a:xfrm>
          <a:prstGeom prst="rect">
            <a:avLst/>
          </a:prstGeom>
          <a:noFill/>
        </p:spPr>
      </p:pic>
      <p:pic>
        <p:nvPicPr>
          <p:cNvPr id="9" name="Picture 4" descr="C:\Documents and Settings\Завхоз\Мои документы\КАРТИНКИ\pochemu-nelzya-celovat-v-gub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8344" y="-7072386"/>
            <a:ext cx="720000" cy="65157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85818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000504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071546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514352" y="1357298"/>
            <a:ext cx="3931920" cy="356217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214422"/>
            <a:ext cx="762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071678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92893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2071678"/>
            <a:ext cx="7858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 стрелкой 29"/>
          <p:cNvCxnSpPr>
            <a:stCxn id="1029" idx="3"/>
            <a:endCxn id="22" idx="1"/>
          </p:cNvCxnSpPr>
          <p:nvPr/>
        </p:nvCxnSpPr>
        <p:spPr>
          <a:xfrm>
            <a:off x="1357290" y="1571612"/>
            <a:ext cx="42862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3857628"/>
            <a:ext cx="78581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3" y="4786322"/>
            <a:ext cx="7858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2928935"/>
            <a:ext cx="78581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2071678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86644" y="3000372"/>
            <a:ext cx="8572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286644" y="4786322"/>
            <a:ext cx="8894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3714744" y="2571744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[C]</a:t>
            </a:r>
            <a:endParaRPr lang="ru-RU" sz="7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14356"/>
            <a:ext cx="8183880" cy="714380"/>
          </a:xfrm>
        </p:spPr>
        <p:txBody>
          <a:bodyPr/>
          <a:lstStyle/>
          <a:p>
            <a:r>
              <a:rPr lang="ru-RU" dirty="0" smtClean="0"/>
              <a:t>               «Шифровки»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571612"/>
            <a:ext cx="8183880" cy="314669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1600" dirty="0" smtClean="0"/>
              <a:t>          </a:t>
            </a:r>
          </a:p>
          <a:p>
            <a:pPr>
              <a:buFontTx/>
              <a:buNone/>
            </a:pPr>
            <a:r>
              <a:rPr lang="ru-RU" sz="1600" b="1" dirty="0" smtClean="0"/>
              <a:t>          Таблица со схематичным изображением артикуляционной позы для конкретного звука позволяет детям запомнить правильное положение органов артикуляции, а также проговорить это «правило» вслух с опорой на схему. Здесь одновременно идет работа над развитием навыков связной речи, правильным построением предложения, последовательностью высказывания.</a:t>
            </a:r>
          </a:p>
          <a:p>
            <a:pPr>
              <a:buFontTx/>
              <a:buNone/>
            </a:pPr>
            <a:r>
              <a:rPr lang="ru-RU" sz="1600" b="1" dirty="0" smtClean="0"/>
              <a:t>          Может использоваться как зрительная опора на начальной стадии автоматизации звука, так и на протяжении всего периода автоматизации у  детей  со сложными нарушениями речи.</a:t>
            </a:r>
          </a:p>
          <a:p>
            <a:pPr>
              <a:buFontTx/>
              <a:buNone/>
            </a:pPr>
            <a:r>
              <a:rPr lang="ru-RU" sz="1600" b="1" dirty="0" smtClean="0"/>
              <a:t>          Ребенку предлагается «расшифровать» схему, т. е. объяснить  положение органов артикуляции для правильного произнесения данного звука.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6"/>
          <p:cNvSpPr>
            <a:spLocks noChangeArrowheads="1"/>
          </p:cNvSpPr>
          <p:nvPr/>
        </p:nvSpPr>
        <p:spPr bwMode="auto">
          <a:xfrm>
            <a:off x="428596" y="428604"/>
            <a:ext cx="2467004" cy="2924196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FFFF"/>
              </a:solidFill>
            </a:endParaRPr>
          </a:p>
        </p:txBody>
      </p:sp>
      <p:pic>
        <p:nvPicPr>
          <p:cNvPr id="5123" name="Picture 1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780" y="928670"/>
            <a:ext cx="1558620" cy="189073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Line 27"/>
          <p:cNvSpPr>
            <a:spLocks noChangeShapeType="1"/>
          </p:cNvSpPr>
          <p:nvPr/>
        </p:nvSpPr>
        <p:spPr bwMode="auto">
          <a:xfrm>
            <a:off x="2362200" y="1981200"/>
            <a:ext cx="68580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28"/>
          <p:cNvSpPr>
            <a:spLocks noChangeShapeType="1"/>
          </p:cNvSpPr>
          <p:nvPr/>
        </p:nvSpPr>
        <p:spPr bwMode="auto">
          <a:xfrm>
            <a:off x="2438400" y="1981200"/>
            <a:ext cx="6096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29"/>
          <p:cNvSpPr>
            <a:spLocks noChangeShapeType="1"/>
          </p:cNvSpPr>
          <p:nvPr/>
        </p:nvSpPr>
        <p:spPr bwMode="auto">
          <a:xfrm>
            <a:off x="2438400" y="1905000"/>
            <a:ext cx="68580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30"/>
          <p:cNvSpPr>
            <a:spLocks noChangeShapeType="1"/>
          </p:cNvSpPr>
          <p:nvPr/>
        </p:nvSpPr>
        <p:spPr bwMode="auto">
          <a:xfrm>
            <a:off x="2362200" y="1905000"/>
            <a:ext cx="6858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31"/>
          <p:cNvSpPr>
            <a:spLocks noChangeShapeType="1"/>
          </p:cNvSpPr>
          <p:nvPr/>
        </p:nvSpPr>
        <p:spPr bwMode="auto">
          <a:xfrm>
            <a:off x="2438400" y="1981200"/>
            <a:ext cx="60960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9" name="Picture 32" descr="щ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00306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36"/>
          <p:cNvSpPr txBox="1">
            <a:spLocks noChangeArrowheads="1"/>
          </p:cNvSpPr>
          <p:nvPr/>
        </p:nvSpPr>
        <p:spPr bwMode="auto">
          <a:xfrm>
            <a:off x="3641725" y="39211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1.</a:t>
            </a:r>
          </a:p>
        </p:txBody>
      </p:sp>
      <p:sp>
        <p:nvSpPr>
          <p:cNvPr id="5131" name="Text Box 37"/>
          <p:cNvSpPr txBox="1">
            <a:spLocks noChangeArrowheads="1"/>
          </p:cNvSpPr>
          <p:nvPr/>
        </p:nvSpPr>
        <p:spPr bwMode="auto">
          <a:xfrm>
            <a:off x="3717925" y="244951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2.</a:t>
            </a:r>
          </a:p>
        </p:txBody>
      </p:sp>
      <p:sp>
        <p:nvSpPr>
          <p:cNvPr id="5132" name="Text Box 40"/>
          <p:cNvSpPr txBox="1">
            <a:spLocks noChangeArrowheads="1"/>
          </p:cNvSpPr>
          <p:nvPr/>
        </p:nvSpPr>
        <p:spPr bwMode="auto">
          <a:xfrm>
            <a:off x="3870325" y="450691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none"/>
              <a:t>3.</a:t>
            </a:r>
          </a:p>
        </p:txBody>
      </p:sp>
      <p:pic>
        <p:nvPicPr>
          <p:cNvPr id="5133" name="Picture 41" descr="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48" descr="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60000">
            <a:off x="7111851" y="4560341"/>
            <a:ext cx="1243812" cy="16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Line 53"/>
          <p:cNvSpPr>
            <a:spLocks noChangeShapeType="1"/>
          </p:cNvSpPr>
          <p:nvPr/>
        </p:nvSpPr>
        <p:spPr bwMode="auto">
          <a:xfrm>
            <a:off x="2667000" y="617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6" name="Picture 54" descr="л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643446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Line 55"/>
          <p:cNvSpPr>
            <a:spLocks noChangeShapeType="1"/>
          </p:cNvSpPr>
          <p:nvPr/>
        </p:nvSpPr>
        <p:spPr bwMode="auto">
          <a:xfrm>
            <a:off x="5486400" y="5181600"/>
            <a:ext cx="2133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56"/>
          <p:cNvSpPr>
            <a:spLocks noChangeShapeType="1"/>
          </p:cNvSpPr>
          <p:nvPr/>
        </p:nvSpPr>
        <p:spPr bwMode="auto">
          <a:xfrm flipV="1">
            <a:off x="5410200" y="5105400"/>
            <a:ext cx="2362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58"/>
          <p:cNvSpPr>
            <a:spLocks noChangeShapeType="1"/>
          </p:cNvSpPr>
          <p:nvPr/>
        </p:nvSpPr>
        <p:spPr bwMode="auto">
          <a:xfrm>
            <a:off x="5410200" y="5181600"/>
            <a:ext cx="2286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60"/>
          <p:cNvSpPr>
            <a:spLocks noChangeShapeType="1"/>
          </p:cNvSpPr>
          <p:nvPr/>
        </p:nvSpPr>
        <p:spPr bwMode="auto">
          <a:xfrm>
            <a:off x="5486400" y="5181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41" name="Picture 21" descr="C:\Documents and Settings\Админ\Рабочий стол\i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500306"/>
            <a:ext cx="1438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42" name="Прямая со стрелкой 22"/>
          <p:cNvCxnSpPr>
            <a:cxnSpLocks noChangeShapeType="1"/>
          </p:cNvCxnSpPr>
          <p:nvPr/>
        </p:nvCxnSpPr>
        <p:spPr bwMode="auto">
          <a:xfrm>
            <a:off x="5929322" y="307181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500042"/>
            <a:ext cx="7686700" cy="917596"/>
          </a:xfrm>
        </p:spPr>
        <p:txBody>
          <a:bodyPr/>
          <a:lstStyle/>
          <a:p>
            <a:pPr eaLnBrk="1" hangingPunct="1"/>
            <a:r>
              <a:rPr lang="ru-RU" dirty="0" smtClean="0"/>
              <a:t>   Игра «Полей огород»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00034" y="1706562"/>
            <a:ext cx="81105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Оборудование:</a:t>
            </a:r>
            <a:r>
              <a:rPr lang="ru-RU" sz="1600" u="none" dirty="0"/>
              <a:t> </a:t>
            </a:r>
            <a:r>
              <a:rPr lang="ru-RU" sz="1600" b="0" u="none" dirty="0"/>
              <a:t> картинки по лексической теме; цветные дорожки.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u="sng" dirty="0" smtClean="0"/>
              <a:t>Задачи</a:t>
            </a:r>
            <a:r>
              <a:rPr lang="ru-RU" sz="1600" b="1" u="sng" dirty="0"/>
              <a:t>:</a:t>
            </a:r>
            <a:r>
              <a:rPr lang="ru-RU" sz="1600" b="0" u="none" dirty="0"/>
              <a:t>  </a:t>
            </a:r>
          </a:p>
          <a:p>
            <a:pPr>
              <a:buFontTx/>
              <a:buChar char="•"/>
            </a:pPr>
            <a:r>
              <a:rPr lang="ru-RU" sz="1600" b="0" u="none" dirty="0"/>
              <a:t>закрепление изолированного произнесения звука;</a:t>
            </a:r>
          </a:p>
          <a:p>
            <a:pPr>
              <a:buFontTx/>
              <a:buChar char="•"/>
            </a:pPr>
            <a:r>
              <a:rPr lang="ru-RU" sz="1600" b="0" u="none" dirty="0"/>
              <a:t>координация речи с движением;</a:t>
            </a:r>
          </a:p>
          <a:p>
            <a:pPr>
              <a:buFontTx/>
              <a:buChar char="•"/>
            </a:pPr>
            <a:r>
              <a:rPr lang="ru-RU" sz="1600" b="0" u="none" dirty="0"/>
              <a:t>развитие способности выделять заданный звук на материале слов;</a:t>
            </a:r>
          </a:p>
          <a:p>
            <a:pPr>
              <a:buFontTx/>
              <a:buChar char="•"/>
            </a:pPr>
            <a:r>
              <a:rPr lang="ru-RU" sz="1600" b="0" u="none" dirty="0"/>
              <a:t>расширение пассивного словаря по теме.  </a:t>
            </a:r>
          </a:p>
          <a:p>
            <a:r>
              <a:rPr lang="ru-RU" sz="1600" dirty="0"/>
              <a:t>Ход игры.</a:t>
            </a:r>
          </a:p>
          <a:p>
            <a:r>
              <a:rPr lang="ru-RU" sz="1600" b="0" u="none" dirty="0"/>
              <a:t> Ребенок по просьбе логопеда «поливает огород». Проводит пальчиком по </a:t>
            </a:r>
            <a:r>
              <a:rPr lang="ru-RU" sz="1600" b="0" u="none" dirty="0" smtClean="0"/>
              <a:t>цветной дорожке </a:t>
            </a:r>
            <a:r>
              <a:rPr lang="ru-RU" sz="1600" b="0" u="none" dirty="0"/>
              <a:t>от лейки к грядке одновременно имитируя звук воды: </a:t>
            </a:r>
            <a:r>
              <a:rPr lang="ru-RU" sz="1600" b="0" u="none" dirty="0" err="1"/>
              <a:t>с-с-с-с</a:t>
            </a:r>
            <a:r>
              <a:rPr lang="ru-RU" sz="1600" b="0" u="none" dirty="0"/>
              <a:t>………..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зз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7166"/>
            <a:ext cx="2219325" cy="107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гг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743200"/>
            <a:ext cx="2209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бб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486400"/>
            <a:ext cx="2209800" cy="9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оо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371600"/>
            <a:ext cx="2209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щз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143380"/>
            <a:ext cx="2181225" cy="134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ть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785926"/>
            <a:ext cx="183359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Freeform 19"/>
          <p:cNvSpPr>
            <a:spLocks/>
          </p:cNvSpPr>
          <p:nvPr/>
        </p:nvSpPr>
        <p:spPr bwMode="auto">
          <a:xfrm>
            <a:off x="1066800" y="533400"/>
            <a:ext cx="5440363" cy="1662113"/>
          </a:xfrm>
          <a:custGeom>
            <a:avLst/>
            <a:gdLst>
              <a:gd name="T0" fmla="*/ 0 w 3427"/>
              <a:gd name="T1" fmla="*/ 2147483647 h 1047"/>
              <a:gd name="T2" fmla="*/ 2147483647 w 3427"/>
              <a:gd name="T3" fmla="*/ 2147483647 h 1047"/>
              <a:gd name="T4" fmla="*/ 2147483647 w 3427"/>
              <a:gd name="T5" fmla="*/ 2147483647 h 1047"/>
              <a:gd name="T6" fmla="*/ 2147483647 w 3427"/>
              <a:gd name="T7" fmla="*/ 2147483647 h 1047"/>
              <a:gd name="T8" fmla="*/ 2147483647 w 3427"/>
              <a:gd name="T9" fmla="*/ 2147483647 h 1047"/>
              <a:gd name="T10" fmla="*/ 2147483647 w 3427"/>
              <a:gd name="T11" fmla="*/ 2147483647 h 1047"/>
              <a:gd name="T12" fmla="*/ 2147483647 w 3427"/>
              <a:gd name="T13" fmla="*/ 2147483647 h 1047"/>
              <a:gd name="T14" fmla="*/ 2147483647 w 3427"/>
              <a:gd name="T15" fmla="*/ 2147483647 h 1047"/>
              <a:gd name="T16" fmla="*/ 2147483647 w 3427"/>
              <a:gd name="T17" fmla="*/ 2147483647 h 1047"/>
              <a:gd name="T18" fmla="*/ 2147483647 w 3427"/>
              <a:gd name="T19" fmla="*/ 2147483647 h 1047"/>
              <a:gd name="T20" fmla="*/ 2147483647 w 3427"/>
              <a:gd name="T21" fmla="*/ 2147483647 h 1047"/>
              <a:gd name="T22" fmla="*/ 2147483647 w 3427"/>
              <a:gd name="T23" fmla="*/ 2147483647 h 1047"/>
              <a:gd name="T24" fmla="*/ 2147483647 w 3427"/>
              <a:gd name="T25" fmla="*/ 2147483647 h 1047"/>
              <a:gd name="T26" fmla="*/ 2147483647 w 3427"/>
              <a:gd name="T27" fmla="*/ 2147483647 h 1047"/>
              <a:gd name="T28" fmla="*/ 2147483647 w 3427"/>
              <a:gd name="T29" fmla="*/ 2147483647 h 1047"/>
              <a:gd name="T30" fmla="*/ 2147483647 w 3427"/>
              <a:gd name="T31" fmla="*/ 2147483647 h 1047"/>
              <a:gd name="T32" fmla="*/ 2147483647 w 3427"/>
              <a:gd name="T33" fmla="*/ 2147483647 h 1047"/>
              <a:gd name="T34" fmla="*/ 2147483647 w 3427"/>
              <a:gd name="T35" fmla="*/ 2147483647 h 1047"/>
              <a:gd name="T36" fmla="*/ 2147483647 w 3427"/>
              <a:gd name="T37" fmla="*/ 2147483647 h 1047"/>
              <a:gd name="T38" fmla="*/ 2147483647 w 3427"/>
              <a:gd name="T39" fmla="*/ 2147483647 h 1047"/>
              <a:gd name="T40" fmla="*/ 2147483647 w 3427"/>
              <a:gd name="T41" fmla="*/ 2147483647 h 1047"/>
              <a:gd name="T42" fmla="*/ 2147483647 w 3427"/>
              <a:gd name="T43" fmla="*/ 2147483647 h 1047"/>
              <a:gd name="T44" fmla="*/ 2147483647 w 3427"/>
              <a:gd name="T45" fmla="*/ 2147483647 h 1047"/>
              <a:gd name="T46" fmla="*/ 2147483647 w 3427"/>
              <a:gd name="T47" fmla="*/ 2147483647 h 1047"/>
              <a:gd name="T48" fmla="*/ 2147483647 w 3427"/>
              <a:gd name="T49" fmla="*/ 2147483647 h 1047"/>
              <a:gd name="T50" fmla="*/ 2147483647 w 3427"/>
              <a:gd name="T51" fmla="*/ 2147483647 h 1047"/>
              <a:gd name="T52" fmla="*/ 2147483647 w 3427"/>
              <a:gd name="T53" fmla="*/ 2147483647 h 1047"/>
              <a:gd name="T54" fmla="*/ 2147483647 w 3427"/>
              <a:gd name="T55" fmla="*/ 2147483647 h 1047"/>
              <a:gd name="T56" fmla="*/ 2147483647 w 3427"/>
              <a:gd name="T57" fmla="*/ 2147483647 h 1047"/>
              <a:gd name="T58" fmla="*/ 2147483647 w 3427"/>
              <a:gd name="T59" fmla="*/ 2147483647 h 1047"/>
              <a:gd name="T60" fmla="*/ 2147483647 w 3427"/>
              <a:gd name="T61" fmla="*/ 2147483647 h 1047"/>
              <a:gd name="T62" fmla="*/ 2147483647 w 3427"/>
              <a:gd name="T63" fmla="*/ 2147483647 h 1047"/>
              <a:gd name="T64" fmla="*/ 2147483647 w 3427"/>
              <a:gd name="T65" fmla="*/ 2147483647 h 1047"/>
              <a:gd name="T66" fmla="*/ 2147483647 w 3427"/>
              <a:gd name="T67" fmla="*/ 2147483647 h 1047"/>
              <a:gd name="T68" fmla="*/ 2147483647 w 3427"/>
              <a:gd name="T69" fmla="*/ 2147483647 h 1047"/>
              <a:gd name="T70" fmla="*/ 2147483647 w 3427"/>
              <a:gd name="T71" fmla="*/ 2147483647 h 1047"/>
              <a:gd name="T72" fmla="*/ 2147483647 w 3427"/>
              <a:gd name="T73" fmla="*/ 2147483647 h 1047"/>
              <a:gd name="T74" fmla="*/ 2147483647 w 3427"/>
              <a:gd name="T75" fmla="*/ 2147483647 h 1047"/>
              <a:gd name="T76" fmla="*/ 2147483647 w 3427"/>
              <a:gd name="T77" fmla="*/ 2147483647 h 1047"/>
              <a:gd name="T78" fmla="*/ 2147483647 w 3427"/>
              <a:gd name="T79" fmla="*/ 2147483647 h 1047"/>
              <a:gd name="T80" fmla="*/ 2147483647 w 3427"/>
              <a:gd name="T81" fmla="*/ 2147483647 h 1047"/>
              <a:gd name="T82" fmla="*/ 2147483647 w 3427"/>
              <a:gd name="T83" fmla="*/ 2147483647 h 1047"/>
              <a:gd name="T84" fmla="*/ 2147483647 w 3427"/>
              <a:gd name="T85" fmla="*/ 2147483647 h 1047"/>
              <a:gd name="T86" fmla="*/ 2147483647 w 3427"/>
              <a:gd name="T87" fmla="*/ 2147483647 h 1047"/>
              <a:gd name="T88" fmla="*/ 2147483647 w 3427"/>
              <a:gd name="T89" fmla="*/ 2147483647 h 1047"/>
              <a:gd name="T90" fmla="*/ 2147483647 w 3427"/>
              <a:gd name="T91" fmla="*/ 0 h 1047"/>
              <a:gd name="T92" fmla="*/ 2147483647 w 3427"/>
              <a:gd name="T93" fmla="*/ 2147483647 h 1047"/>
              <a:gd name="T94" fmla="*/ 2147483647 w 3427"/>
              <a:gd name="T95" fmla="*/ 2147483647 h 1047"/>
              <a:gd name="T96" fmla="*/ 2147483647 w 3427"/>
              <a:gd name="T97" fmla="*/ 2147483647 h 1047"/>
              <a:gd name="T98" fmla="*/ 2147483647 w 3427"/>
              <a:gd name="T99" fmla="*/ 2147483647 h 1047"/>
              <a:gd name="T100" fmla="*/ 2147483647 w 3427"/>
              <a:gd name="T101" fmla="*/ 2147483647 h 1047"/>
              <a:gd name="T102" fmla="*/ 2147483647 w 3427"/>
              <a:gd name="T103" fmla="*/ 2147483647 h 1047"/>
              <a:gd name="T104" fmla="*/ 2147483647 w 3427"/>
              <a:gd name="T105" fmla="*/ 2147483647 h 1047"/>
              <a:gd name="T106" fmla="*/ 2147483647 w 3427"/>
              <a:gd name="T107" fmla="*/ 2147483647 h 1047"/>
              <a:gd name="T108" fmla="*/ 2147483647 w 3427"/>
              <a:gd name="T109" fmla="*/ 2147483647 h 1047"/>
              <a:gd name="T110" fmla="*/ 2147483647 w 3427"/>
              <a:gd name="T111" fmla="*/ 2147483647 h 1047"/>
              <a:gd name="T112" fmla="*/ 2147483647 w 3427"/>
              <a:gd name="T113" fmla="*/ 2147483647 h 10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27"/>
              <a:gd name="T172" fmla="*/ 0 h 1047"/>
              <a:gd name="T173" fmla="*/ 3427 w 3427"/>
              <a:gd name="T174" fmla="*/ 1047 h 104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27" h="1047">
                <a:moveTo>
                  <a:pt x="0" y="1047"/>
                </a:moveTo>
                <a:cubicBezTo>
                  <a:pt x="5" y="992"/>
                  <a:pt x="29" y="816"/>
                  <a:pt x="77" y="768"/>
                </a:cubicBezTo>
                <a:cubicBezTo>
                  <a:pt x="116" y="729"/>
                  <a:pt x="170" y="709"/>
                  <a:pt x="221" y="692"/>
                </a:cubicBezTo>
                <a:cubicBezTo>
                  <a:pt x="240" y="686"/>
                  <a:pt x="278" y="672"/>
                  <a:pt x="278" y="672"/>
                </a:cubicBezTo>
                <a:cubicBezTo>
                  <a:pt x="339" y="680"/>
                  <a:pt x="375" y="671"/>
                  <a:pt x="393" y="730"/>
                </a:cubicBezTo>
                <a:cubicBezTo>
                  <a:pt x="380" y="866"/>
                  <a:pt x="406" y="803"/>
                  <a:pt x="326" y="855"/>
                </a:cubicBezTo>
                <a:cubicBezTo>
                  <a:pt x="300" y="852"/>
                  <a:pt x="273" y="856"/>
                  <a:pt x="249" y="845"/>
                </a:cubicBezTo>
                <a:cubicBezTo>
                  <a:pt x="240" y="841"/>
                  <a:pt x="244" y="825"/>
                  <a:pt x="240" y="816"/>
                </a:cubicBezTo>
                <a:cubicBezTo>
                  <a:pt x="235" y="806"/>
                  <a:pt x="226" y="798"/>
                  <a:pt x="221" y="788"/>
                </a:cubicBezTo>
                <a:cubicBezTo>
                  <a:pt x="213" y="769"/>
                  <a:pt x="201" y="730"/>
                  <a:pt x="201" y="730"/>
                </a:cubicBezTo>
                <a:cubicBezTo>
                  <a:pt x="204" y="695"/>
                  <a:pt x="203" y="659"/>
                  <a:pt x="211" y="624"/>
                </a:cubicBezTo>
                <a:cubicBezTo>
                  <a:pt x="228" y="546"/>
                  <a:pt x="351" y="533"/>
                  <a:pt x="413" y="519"/>
                </a:cubicBezTo>
                <a:cubicBezTo>
                  <a:pt x="485" y="483"/>
                  <a:pt x="564" y="477"/>
                  <a:pt x="643" y="461"/>
                </a:cubicBezTo>
                <a:cubicBezTo>
                  <a:pt x="822" y="468"/>
                  <a:pt x="845" y="450"/>
                  <a:pt x="960" y="490"/>
                </a:cubicBezTo>
                <a:cubicBezTo>
                  <a:pt x="1000" y="551"/>
                  <a:pt x="993" y="631"/>
                  <a:pt x="921" y="653"/>
                </a:cubicBezTo>
                <a:cubicBezTo>
                  <a:pt x="912" y="659"/>
                  <a:pt x="904" y="670"/>
                  <a:pt x="893" y="672"/>
                </a:cubicBezTo>
                <a:cubicBezTo>
                  <a:pt x="849" y="678"/>
                  <a:pt x="804" y="630"/>
                  <a:pt x="787" y="596"/>
                </a:cubicBezTo>
                <a:cubicBezTo>
                  <a:pt x="782" y="587"/>
                  <a:pt x="783" y="575"/>
                  <a:pt x="777" y="567"/>
                </a:cubicBezTo>
                <a:cubicBezTo>
                  <a:pt x="770" y="558"/>
                  <a:pt x="758" y="554"/>
                  <a:pt x="749" y="548"/>
                </a:cubicBezTo>
                <a:cubicBezTo>
                  <a:pt x="732" y="500"/>
                  <a:pt x="716" y="483"/>
                  <a:pt x="739" y="432"/>
                </a:cubicBezTo>
                <a:cubicBezTo>
                  <a:pt x="755" y="397"/>
                  <a:pt x="771" y="409"/>
                  <a:pt x="797" y="394"/>
                </a:cubicBezTo>
                <a:cubicBezTo>
                  <a:pt x="817" y="383"/>
                  <a:pt x="832" y="362"/>
                  <a:pt x="854" y="356"/>
                </a:cubicBezTo>
                <a:cubicBezTo>
                  <a:pt x="894" y="346"/>
                  <a:pt x="930" y="327"/>
                  <a:pt x="969" y="317"/>
                </a:cubicBezTo>
                <a:cubicBezTo>
                  <a:pt x="1022" y="303"/>
                  <a:pt x="1079" y="299"/>
                  <a:pt x="1133" y="288"/>
                </a:cubicBezTo>
                <a:cubicBezTo>
                  <a:pt x="1254" y="291"/>
                  <a:pt x="1376" y="293"/>
                  <a:pt x="1497" y="298"/>
                </a:cubicBezTo>
                <a:cubicBezTo>
                  <a:pt x="1580" y="302"/>
                  <a:pt x="1562" y="290"/>
                  <a:pt x="1593" y="336"/>
                </a:cubicBezTo>
                <a:cubicBezTo>
                  <a:pt x="1590" y="381"/>
                  <a:pt x="1600" y="429"/>
                  <a:pt x="1584" y="471"/>
                </a:cubicBezTo>
                <a:cubicBezTo>
                  <a:pt x="1576" y="493"/>
                  <a:pt x="1526" y="509"/>
                  <a:pt x="1526" y="509"/>
                </a:cubicBezTo>
                <a:cubicBezTo>
                  <a:pt x="1502" y="501"/>
                  <a:pt x="1480" y="497"/>
                  <a:pt x="1459" y="480"/>
                </a:cubicBezTo>
                <a:cubicBezTo>
                  <a:pt x="1441" y="466"/>
                  <a:pt x="1411" y="432"/>
                  <a:pt x="1411" y="432"/>
                </a:cubicBezTo>
                <a:cubicBezTo>
                  <a:pt x="1400" y="400"/>
                  <a:pt x="1392" y="375"/>
                  <a:pt x="1373" y="346"/>
                </a:cubicBezTo>
                <a:cubicBezTo>
                  <a:pt x="1376" y="324"/>
                  <a:pt x="1376" y="301"/>
                  <a:pt x="1382" y="279"/>
                </a:cubicBezTo>
                <a:cubicBezTo>
                  <a:pt x="1394" y="240"/>
                  <a:pt x="1439" y="230"/>
                  <a:pt x="1469" y="212"/>
                </a:cubicBezTo>
                <a:cubicBezTo>
                  <a:pt x="1506" y="190"/>
                  <a:pt x="1511" y="174"/>
                  <a:pt x="1555" y="164"/>
                </a:cubicBezTo>
                <a:cubicBezTo>
                  <a:pt x="1593" y="123"/>
                  <a:pt x="1551" y="164"/>
                  <a:pt x="1613" y="125"/>
                </a:cubicBezTo>
                <a:cubicBezTo>
                  <a:pt x="1660" y="96"/>
                  <a:pt x="1693" y="62"/>
                  <a:pt x="1747" y="48"/>
                </a:cubicBezTo>
                <a:cubicBezTo>
                  <a:pt x="1919" y="54"/>
                  <a:pt x="2142" y="24"/>
                  <a:pt x="2275" y="164"/>
                </a:cubicBezTo>
                <a:cubicBezTo>
                  <a:pt x="2296" y="223"/>
                  <a:pt x="2318" y="311"/>
                  <a:pt x="2275" y="365"/>
                </a:cubicBezTo>
                <a:cubicBezTo>
                  <a:pt x="2262" y="381"/>
                  <a:pt x="2241" y="389"/>
                  <a:pt x="2227" y="404"/>
                </a:cubicBezTo>
                <a:cubicBezTo>
                  <a:pt x="2179" y="391"/>
                  <a:pt x="2171" y="372"/>
                  <a:pt x="2131" y="346"/>
                </a:cubicBezTo>
                <a:cubicBezTo>
                  <a:pt x="2114" y="295"/>
                  <a:pt x="2127" y="326"/>
                  <a:pt x="2083" y="260"/>
                </a:cubicBezTo>
                <a:cubicBezTo>
                  <a:pt x="2067" y="236"/>
                  <a:pt x="2061" y="191"/>
                  <a:pt x="2054" y="164"/>
                </a:cubicBezTo>
                <a:cubicBezTo>
                  <a:pt x="2057" y="151"/>
                  <a:pt x="2057" y="137"/>
                  <a:pt x="2064" y="125"/>
                </a:cubicBezTo>
                <a:cubicBezTo>
                  <a:pt x="2087" y="85"/>
                  <a:pt x="2211" y="54"/>
                  <a:pt x="2256" y="39"/>
                </a:cubicBezTo>
                <a:cubicBezTo>
                  <a:pt x="2296" y="26"/>
                  <a:pt x="2308" y="22"/>
                  <a:pt x="2342" y="10"/>
                </a:cubicBezTo>
                <a:cubicBezTo>
                  <a:pt x="2352" y="7"/>
                  <a:pt x="2371" y="0"/>
                  <a:pt x="2371" y="0"/>
                </a:cubicBezTo>
                <a:cubicBezTo>
                  <a:pt x="2496" y="8"/>
                  <a:pt x="2501" y="2"/>
                  <a:pt x="2592" y="20"/>
                </a:cubicBezTo>
                <a:cubicBezTo>
                  <a:pt x="2638" y="29"/>
                  <a:pt x="2674" y="55"/>
                  <a:pt x="2717" y="68"/>
                </a:cubicBezTo>
                <a:cubicBezTo>
                  <a:pt x="2755" y="80"/>
                  <a:pt x="2794" y="87"/>
                  <a:pt x="2832" y="96"/>
                </a:cubicBezTo>
                <a:cubicBezTo>
                  <a:pt x="2934" y="121"/>
                  <a:pt x="3048" y="148"/>
                  <a:pt x="3110" y="240"/>
                </a:cubicBezTo>
                <a:cubicBezTo>
                  <a:pt x="3102" y="371"/>
                  <a:pt x="3110" y="414"/>
                  <a:pt x="3024" y="500"/>
                </a:cubicBezTo>
                <a:cubicBezTo>
                  <a:pt x="2999" y="569"/>
                  <a:pt x="2980" y="549"/>
                  <a:pt x="2918" y="528"/>
                </a:cubicBezTo>
                <a:cubicBezTo>
                  <a:pt x="2886" y="464"/>
                  <a:pt x="2835" y="410"/>
                  <a:pt x="2803" y="346"/>
                </a:cubicBezTo>
                <a:cubicBezTo>
                  <a:pt x="2792" y="324"/>
                  <a:pt x="2785" y="301"/>
                  <a:pt x="2774" y="279"/>
                </a:cubicBezTo>
                <a:cubicBezTo>
                  <a:pt x="2765" y="232"/>
                  <a:pt x="2741" y="183"/>
                  <a:pt x="2765" y="135"/>
                </a:cubicBezTo>
                <a:cubicBezTo>
                  <a:pt x="2768" y="130"/>
                  <a:pt x="2819" y="119"/>
                  <a:pt x="2832" y="116"/>
                </a:cubicBezTo>
                <a:cubicBezTo>
                  <a:pt x="3029" y="121"/>
                  <a:pt x="3230" y="144"/>
                  <a:pt x="3427" y="144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Freeform 20"/>
          <p:cNvSpPr>
            <a:spLocks/>
          </p:cNvSpPr>
          <p:nvPr/>
        </p:nvSpPr>
        <p:spPr bwMode="auto">
          <a:xfrm>
            <a:off x="1584325" y="1724025"/>
            <a:ext cx="4845063" cy="882650"/>
          </a:xfrm>
          <a:custGeom>
            <a:avLst/>
            <a:gdLst>
              <a:gd name="T0" fmla="*/ 0 w 3178"/>
              <a:gd name="T1" fmla="*/ 2147483647 h 556"/>
              <a:gd name="T2" fmla="*/ 2147483647 w 3178"/>
              <a:gd name="T3" fmla="*/ 2147483647 h 556"/>
              <a:gd name="T4" fmla="*/ 2147483647 w 3178"/>
              <a:gd name="T5" fmla="*/ 2147483647 h 556"/>
              <a:gd name="T6" fmla="*/ 2147483647 w 3178"/>
              <a:gd name="T7" fmla="*/ 2147483647 h 556"/>
              <a:gd name="T8" fmla="*/ 2147483647 w 3178"/>
              <a:gd name="T9" fmla="*/ 2147483647 h 556"/>
              <a:gd name="T10" fmla="*/ 2147483647 w 3178"/>
              <a:gd name="T11" fmla="*/ 2147483647 h 556"/>
              <a:gd name="T12" fmla="*/ 2147483647 w 3178"/>
              <a:gd name="T13" fmla="*/ 2147483647 h 556"/>
              <a:gd name="T14" fmla="*/ 2147483647 w 3178"/>
              <a:gd name="T15" fmla="*/ 2147483647 h 556"/>
              <a:gd name="T16" fmla="*/ 2147483647 w 3178"/>
              <a:gd name="T17" fmla="*/ 2147483647 h 556"/>
              <a:gd name="T18" fmla="*/ 2147483647 w 3178"/>
              <a:gd name="T19" fmla="*/ 2147483647 h 556"/>
              <a:gd name="T20" fmla="*/ 2147483647 w 3178"/>
              <a:gd name="T21" fmla="*/ 2147483647 h 556"/>
              <a:gd name="T22" fmla="*/ 2147483647 w 3178"/>
              <a:gd name="T23" fmla="*/ 2147483647 h 556"/>
              <a:gd name="T24" fmla="*/ 2147483647 w 3178"/>
              <a:gd name="T25" fmla="*/ 2147483647 h 556"/>
              <a:gd name="T26" fmla="*/ 2147483647 w 3178"/>
              <a:gd name="T27" fmla="*/ 2147483647 h 556"/>
              <a:gd name="T28" fmla="*/ 2147483647 w 3178"/>
              <a:gd name="T29" fmla="*/ 2147483647 h 556"/>
              <a:gd name="T30" fmla="*/ 2147483647 w 3178"/>
              <a:gd name="T31" fmla="*/ 2147483647 h 556"/>
              <a:gd name="T32" fmla="*/ 2147483647 w 3178"/>
              <a:gd name="T33" fmla="*/ 2147483647 h 556"/>
              <a:gd name="T34" fmla="*/ 2147483647 w 3178"/>
              <a:gd name="T35" fmla="*/ 2147483647 h 556"/>
              <a:gd name="T36" fmla="*/ 2147483647 w 3178"/>
              <a:gd name="T37" fmla="*/ 2147483647 h 556"/>
              <a:gd name="T38" fmla="*/ 2147483647 w 3178"/>
              <a:gd name="T39" fmla="*/ 2147483647 h 556"/>
              <a:gd name="T40" fmla="*/ 2147483647 w 3178"/>
              <a:gd name="T41" fmla="*/ 2147483647 h 556"/>
              <a:gd name="T42" fmla="*/ 2147483647 w 3178"/>
              <a:gd name="T43" fmla="*/ 2147483647 h 556"/>
              <a:gd name="T44" fmla="*/ 2147483647 w 3178"/>
              <a:gd name="T45" fmla="*/ 2147483647 h 556"/>
              <a:gd name="T46" fmla="*/ 2147483647 w 3178"/>
              <a:gd name="T47" fmla="*/ 2147483647 h 556"/>
              <a:gd name="T48" fmla="*/ 2147483647 w 3178"/>
              <a:gd name="T49" fmla="*/ 2147483647 h 556"/>
              <a:gd name="T50" fmla="*/ 2147483647 w 3178"/>
              <a:gd name="T51" fmla="*/ 2147483647 h 556"/>
              <a:gd name="T52" fmla="*/ 2147483647 w 3178"/>
              <a:gd name="T53" fmla="*/ 2147483647 h 556"/>
              <a:gd name="T54" fmla="*/ 2147483647 w 3178"/>
              <a:gd name="T55" fmla="*/ 2147483647 h 556"/>
              <a:gd name="T56" fmla="*/ 2147483647 w 3178"/>
              <a:gd name="T57" fmla="*/ 2147483647 h 556"/>
              <a:gd name="T58" fmla="*/ 2147483647 w 3178"/>
              <a:gd name="T59" fmla="*/ 2147483647 h 556"/>
              <a:gd name="T60" fmla="*/ 2147483647 w 3178"/>
              <a:gd name="T61" fmla="*/ 2147483647 h 556"/>
              <a:gd name="T62" fmla="*/ 2147483647 w 3178"/>
              <a:gd name="T63" fmla="*/ 2147483647 h 556"/>
              <a:gd name="T64" fmla="*/ 2147483647 w 3178"/>
              <a:gd name="T65" fmla="*/ 2147483647 h 556"/>
              <a:gd name="T66" fmla="*/ 2147483647 w 3178"/>
              <a:gd name="T67" fmla="*/ 2147483647 h 556"/>
              <a:gd name="T68" fmla="*/ 2147483647 w 3178"/>
              <a:gd name="T69" fmla="*/ 2147483647 h 556"/>
              <a:gd name="T70" fmla="*/ 2147483647 w 3178"/>
              <a:gd name="T71" fmla="*/ 2147483647 h 556"/>
              <a:gd name="T72" fmla="*/ 2147483647 w 3178"/>
              <a:gd name="T73" fmla="*/ 2147483647 h 556"/>
              <a:gd name="T74" fmla="*/ 2147483647 w 3178"/>
              <a:gd name="T75" fmla="*/ 2147483647 h 556"/>
              <a:gd name="T76" fmla="*/ 2147483647 w 3178"/>
              <a:gd name="T77" fmla="*/ 2147483647 h 556"/>
              <a:gd name="T78" fmla="*/ 2147483647 w 3178"/>
              <a:gd name="T79" fmla="*/ 2147483647 h 556"/>
              <a:gd name="T80" fmla="*/ 2147483647 w 3178"/>
              <a:gd name="T81" fmla="*/ 2147483647 h 556"/>
              <a:gd name="T82" fmla="*/ 2147483647 w 3178"/>
              <a:gd name="T83" fmla="*/ 2147483647 h 5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78"/>
              <a:gd name="T127" fmla="*/ 0 h 556"/>
              <a:gd name="T128" fmla="*/ 3178 w 3178"/>
              <a:gd name="T129" fmla="*/ 556 h 5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78" h="556">
                <a:moveTo>
                  <a:pt x="0" y="556"/>
                </a:moveTo>
                <a:cubicBezTo>
                  <a:pt x="8" y="534"/>
                  <a:pt x="11" y="510"/>
                  <a:pt x="20" y="488"/>
                </a:cubicBezTo>
                <a:cubicBezTo>
                  <a:pt x="33" y="459"/>
                  <a:pt x="128" y="359"/>
                  <a:pt x="164" y="335"/>
                </a:cubicBezTo>
                <a:cubicBezTo>
                  <a:pt x="191" y="293"/>
                  <a:pt x="203" y="306"/>
                  <a:pt x="240" y="277"/>
                </a:cubicBezTo>
                <a:cubicBezTo>
                  <a:pt x="257" y="263"/>
                  <a:pt x="266" y="247"/>
                  <a:pt x="288" y="239"/>
                </a:cubicBezTo>
                <a:cubicBezTo>
                  <a:pt x="313" y="230"/>
                  <a:pt x="365" y="220"/>
                  <a:pt x="365" y="220"/>
                </a:cubicBezTo>
                <a:cubicBezTo>
                  <a:pt x="452" y="227"/>
                  <a:pt x="469" y="215"/>
                  <a:pt x="519" y="268"/>
                </a:cubicBezTo>
                <a:cubicBezTo>
                  <a:pt x="549" y="360"/>
                  <a:pt x="549" y="413"/>
                  <a:pt x="461" y="440"/>
                </a:cubicBezTo>
                <a:cubicBezTo>
                  <a:pt x="396" y="432"/>
                  <a:pt x="371" y="442"/>
                  <a:pt x="336" y="392"/>
                </a:cubicBezTo>
                <a:cubicBezTo>
                  <a:pt x="330" y="372"/>
                  <a:pt x="310" y="356"/>
                  <a:pt x="308" y="335"/>
                </a:cubicBezTo>
                <a:cubicBezTo>
                  <a:pt x="295" y="189"/>
                  <a:pt x="371" y="177"/>
                  <a:pt x="490" y="162"/>
                </a:cubicBezTo>
                <a:cubicBezTo>
                  <a:pt x="1030" y="170"/>
                  <a:pt x="960" y="117"/>
                  <a:pt x="1229" y="200"/>
                </a:cubicBezTo>
                <a:cubicBezTo>
                  <a:pt x="1276" y="247"/>
                  <a:pt x="1258" y="224"/>
                  <a:pt x="1287" y="268"/>
                </a:cubicBezTo>
                <a:cubicBezTo>
                  <a:pt x="1277" y="379"/>
                  <a:pt x="1287" y="413"/>
                  <a:pt x="1181" y="450"/>
                </a:cubicBezTo>
                <a:cubicBezTo>
                  <a:pt x="1159" y="444"/>
                  <a:pt x="1134" y="443"/>
                  <a:pt x="1114" y="431"/>
                </a:cubicBezTo>
                <a:cubicBezTo>
                  <a:pt x="1063" y="400"/>
                  <a:pt x="1021" y="325"/>
                  <a:pt x="989" y="277"/>
                </a:cubicBezTo>
                <a:cubicBezTo>
                  <a:pt x="971" y="220"/>
                  <a:pt x="942" y="202"/>
                  <a:pt x="970" y="133"/>
                </a:cubicBezTo>
                <a:cubicBezTo>
                  <a:pt x="974" y="122"/>
                  <a:pt x="988" y="119"/>
                  <a:pt x="999" y="114"/>
                </a:cubicBezTo>
                <a:cubicBezTo>
                  <a:pt x="1064" y="85"/>
                  <a:pt x="1130" y="68"/>
                  <a:pt x="1200" y="56"/>
                </a:cubicBezTo>
                <a:cubicBezTo>
                  <a:pt x="1372" y="60"/>
                  <a:pt x="1564" y="44"/>
                  <a:pt x="1738" y="85"/>
                </a:cubicBezTo>
                <a:cubicBezTo>
                  <a:pt x="1787" y="110"/>
                  <a:pt x="1843" y="118"/>
                  <a:pt x="1892" y="143"/>
                </a:cubicBezTo>
                <a:cubicBezTo>
                  <a:pt x="1902" y="148"/>
                  <a:pt x="1910" y="157"/>
                  <a:pt x="1920" y="162"/>
                </a:cubicBezTo>
                <a:cubicBezTo>
                  <a:pt x="1939" y="170"/>
                  <a:pt x="1978" y="181"/>
                  <a:pt x="1978" y="181"/>
                </a:cubicBezTo>
                <a:cubicBezTo>
                  <a:pt x="2025" y="212"/>
                  <a:pt x="2079" y="237"/>
                  <a:pt x="2132" y="258"/>
                </a:cubicBezTo>
                <a:cubicBezTo>
                  <a:pt x="2141" y="268"/>
                  <a:pt x="2149" y="280"/>
                  <a:pt x="2160" y="287"/>
                </a:cubicBezTo>
                <a:cubicBezTo>
                  <a:pt x="2168" y="293"/>
                  <a:pt x="2181" y="290"/>
                  <a:pt x="2189" y="296"/>
                </a:cubicBezTo>
                <a:cubicBezTo>
                  <a:pt x="2204" y="307"/>
                  <a:pt x="2228" y="335"/>
                  <a:pt x="2228" y="335"/>
                </a:cubicBezTo>
                <a:cubicBezTo>
                  <a:pt x="2254" y="418"/>
                  <a:pt x="2175" y="483"/>
                  <a:pt x="2103" y="508"/>
                </a:cubicBezTo>
                <a:cubicBezTo>
                  <a:pt x="2087" y="505"/>
                  <a:pt x="2069" y="506"/>
                  <a:pt x="2055" y="498"/>
                </a:cubicBezTo>
                <a:cubicBezTo>
                  <a:pt x="2045" y="492"/>
                  <a:pt x="2044" y="477"/>
                  <a:pt x="2036" y="469"/>
                </a:cubicBezTo>
                <a:cubicBezTo>
                  <a:pt x="2028" y="461"/>
                  <a:pt x="2015" y="459"/>
                  <a:pt x="2007" y="450"/>
                </a:cubicBezTo>
                <a:cubicBezTo>
                  <a:pt x="1963" y="401"/>
                  <a:pt x="1937" y="343"/>
                  <a:pt x="1892" y="296"/>
                </a:cubicBezTo>
                <a:cubicBezTo>
                  <a:pt x="1869" y="229"/>
                  <a:pt x="1878" y="258"/>
                  <a:pt x="1863" y="210"/>
                </a:cubicBezTo>
                <a:cubicBezTo>
                  <a:pt x="1870" y="188"/>
                  <a:pt x="1873" y="168"/>
                  <a:pt x="1892" y="152"/>
                </a:cubicBezTo>
                <a:cubicBezTo>
                  <a:pt x="1956" y="99"/>
                  <a:pt x="2131" y="88"/>
                  <a:pt x="2208" y="76"/>
                </a:cubicBezTo>
                <a:cubicBezTo>
                  <a:pt x="2224" y="74"/>
                  <a:pt x="2240" y="69"/>
                  <a:pt x="2256" y="66"/>
                </a:cubicBezTo>
                <a:cubicBezTo>
                  <a:pt x="2295" y="59"/>
                  <a:pt x="2372" y="47"/>
                  <a:pt x="2372" y="47"/>
                </a:cubicBezTo>
                <a:cubicBezTo>
                  <a:pt x="2504" y="0"/>
                  <a:pt x="2512" y="30"/>
                  <a:pt x="2736" y="37"/>
                </a:cubicBezTo>
                <a:cubicBezTo>
                  <a:pt x="2746" y="40"/>
                  <a:pt x="2755" y="45"/>
                  <a:pt x="2765" y="47"/>
                </a:cubicBezTo>
                <a:cubicBezTo>
                  <a:pt x="2784" y="51"/>
                  <a:pt x="2804" y="50"/>
                  <a:pt x="2823" y="56"/>
                </a:cubicBezTo>
                <a:cubicBezTo>
                  <a:pt x="3001" y="112"/>
                  <a:pt x="2841" y="86"/>
                  <a:pt x="2996" y="104"/>
                </a:cubicBezTo>
                <a:cubicBezTo>
                  <a:pt x="3047" y="140"/>
                  <a:pt x="3116" y="152"/>
                  <a:pt x="3178" y="15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Freeform 21"/>
          <p:cNvSpPr>
            <a:spLocks/>
          </p:cNvSpPr>
          <p:nvPr/>
        </p:nvSpPr>
        <p:spPr bwMode="auto">
          <a:xfrm>
            <a:off x="1706563" y="2765425"/>
            <a:ext cx="4794263" cy="1074738"/>
          </a:xfrm>
          <a:custGeom>
            <a:avLst/>
            <a:gdLst>
              <a:gd name="T0" fmla="*/ 0 w 3341"/>
              <a:gd name="T1" fmla="*/ 2147483647 h 677"/>
              <a:gd name="T2" fmla="*/ 2147483647 w 3341"/>
              <a:gd name="T3" fmla="*/ 2147483647 h 677"/>
              <a:gd name="T4" fmla="*/ 2147483647 w 3341"/>
              <a:gd name="T5" fmla="*/ 2147483647 h 677"/>
              <a:gd name="T6" fmla="*/ 2147483647 w 3341"/>
              <a:gd name="T7" fmla="*/ 2147483647 h 677"/>
              <a:gd name="T8" fmla="*/ 2147483647 w 3341"/>
              <a:gd name="T9" fmla="*/ 2147483647 h 677"/>
              <a:gd name="T10" fmla="*/ 2147483647 w 3341"/>
              <a:gd name="T11" fmla="*/ 2147483647 h 677"/>
              <a:gd name="T12" fmla="*/ 2147483647 w 3341"/>
              <a:gd name="T13" fmla="*/ 2147483647 h 677"/>
              <a:gd name="T14" fmla="*/ 2147483647 w 3341"/>
              <a:gd name="T15" fmla="*/ 2147483647 h 677"/>
              <a:gd name="T16" fmla="*/ 2147483647 w 3341"/>
              <a:gd name="T17" fmla="*/ 2147483647 h 677"/>
              <a:gd name="T18" fmla="*/ 2147483647 w 3341"/>
              <a:gd name="T19" fmla="*/ 2147483647 h 677"/>
              <a:gd name="T20" fmla="*/ 2147483647 w 3341"/>
              <a:gd name="T21" fmla="*/ 2147483647 h 677"/>
              <a:gd name="T22" fmla="*/ 2147483647 w 3341"/>
              <a:gd name="T23" fmla="*/ 2147483647 h 677"/>
              <a:gd name="T24" fmla="*/ 2147483647 w 3341"/>
              <a:gd name="T25" fmla="*/ 2147483647 h 677"/>
              <a:gd name="T26" fmla="*/ 2147483647 w 3341"/>
              <a:gd name="T27" fmla="*/ 2147483647 h 677"/>
              <a:gd name="T28" fmla="*/ 2147483647 w 3341"/>
              <a:gd name="T29" fmla="*/ 2147483647 h 677"/>
              <a:gd name="T30" fmla="*/ 2147483647 w 3341"/>
              <a:gd name="T31" fmla="*/ 2147483647 h 677"/>
              <a:gd name="T32" fmla="*/ 2147483647 w 3341"/>
              <a:gd name="T33" fmla="*/ 2147483647 h 677"/>
              <a:gd name="T34" fmla="*/ 2147483647 w 3341"/>
              <a:gd name="T35" fmla="*/ 2147483647 h 677"/>
              <a:gd name="T36" fmla="*/ 2147483647 w 3341"/>
              <a:gd name="T37" fmla="*/ 2147483647 h 677"/>
              <a:gd name="T38" fmla="*/ 2147483647 w 3341"/>
              <a:gd name="T39" fmla="*/ 2147483647 h 677"/>
              <a:gd name="T40" fmla="*/ 2147483647 w 3341"/>
              <a:gd name="T41" fmla="*/ 2147483647 h 677"/>
              <a:gd name="T42" fmla="*/ 2147483647 w 3341"/>
              <a:gd name="T43" fmla="*/ 2147483647 h 677"/>
              <a:gd name="T44" fmla="*/ 2147483647 w 3341"/>
              <a:gd name="T45" fmla="*/ 2147483647 h 677"/>
              <a:gd name="T46" fmla="*/ 2147483647 w 3341"/>
              <a:gd name="T47" fmla="*/ 2147483647 h 677"/>
              <a:gd name="T48" fmla="*/ 2147483647 w 3341"/>
              <a:gd name="T49" fmla="*/ 2147483647 h 677"/>
              <a:gd name="T50" fmla="*/ 2147483647 w 3341"/>
              <a:gd name="T51" fmla="*/ 2147483647 h 677"/>
              <a:gd name="T52" fmla="*/ 2147483647 w 3341"/>
              <a:gd name="T53" fmla="*/ 2147483647 h 677"/>
              <a:gd name="T54" fmla="*/ 2147483647 w 3341"/>
              <a:gd name="T55" fmla="*/ 2147483647 h 677"/>
              <a:gd name="T56" fmla="*/ 2147483647 w 3341"/>
              <a:gd name="T57" fmla="*/ 2147483647 h 677"/>
              <a:gd name="T58" fmla="*/ 2147483647 w 3341"/>
              <a:gd name="T59" fmla="*/ 2147483647 h 677"/>
              <a:gd name="T60" fmla="*/ 2147483647 w 3341"/>
              <a:gd name="T61" fmla="*/ 2147483647 h 677"/>
              <a:gd name="T62" fmla="*/ 2147483647 w 3341"/>
              <a:gd name="T63" fmla="*/ 2147483647 h 677"/>
              <a:gd name="T64" fmla="*/ 2147483647 w 3341"/>
              <a:gd name="T65" fmla="*/ 2147483647 h 677"/>
              <a:gd name="T66" fmla="*/ 2147483647 w 3341"/>
              <a:gd name="T67" fmla="*/ 2147483647 h 6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41"/>
              <a:gd name="T103" fmla="*/ 0 h 677"/>
              <a:gd name="T104" fmla="*/ 3341 w 3341"/>
              <a:gd name="T105" fmla="*/ 677 h 6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41" h="677">
                <a:moveTo>
                  <a:pt x="0" y="34"/>
                </a:moveTo>
                <a:cubicBezTo>
                  <a:pt x="168" y="37"/>
                  <a:pt x="584" y="0"/>
                  <a:pt x="816" y="72"/>
                </a:cubicBezTo>
                <a:cubicBezTo>
                  <a:pt x="853" y="97"/>
                  <a:pt x="890" y="96"/>
                  <a:pt x="931" y="111"/>
                </a:cubicBezTo>
                <a:cubicBezTo>
                  <a:pt x="1000" y="212"/>
                  <a:pt x="954" y="306"/>
                  <a:pt x="855" y="332"/>
                </a:cubicBezTo>
                <a:cubicBezTo>
                  <a:pt x="694" y="312"/>
                  <a:pt x="667" y="320"/>
                  <a:pt x="567" y="216"/>
                </a:cubicBezTo>
                <a:cubicBezTo>
                  <a:pt x="543" y="148"/>
                  <a:pt x="577" y="228"/>
                  <a:pt x="528" y="168"/>
                </a:cubicBezTo>
                <a:cubicBezTo>
                  <a:pt x="515" y="153"/>
                  <a:pt x="506" y="120"/>
                  <a:pt x="499" y="101"/>
                </a:cubicBezTo>
                <a:cubicBezTo>
                  <a:pt x="502" y="79"/>
                  <a:pt x="498" y="54"/>
                  <a:pt x="509" y="34"/>
                </a:cubicBezTo>
                <a:cubicBezTo>
                  <a:pt x="516" y="22"/>
                  <a:pt x="533" y="15"/>
                  <a:pt x="547" y="15"/>
                </a:cubicBezTo>
                <a:cubicBezTo>
                  <a:pt x="653" y="12"/>
                  <a:pt x="758" y="21"/>
                  <a:pt x="864" y="24"/>
                </a:cubicBezTo>
                <a:cubicBezTo>
                  <a:pt x="930" y="47"/>
                  <a:pt x="1002" y="65"/>
                  <a:pt x="1066" y="92"/>
                </a:cubicBezTo>
                <a:cubicBezTo>
                  <a:pt x="1193" y="145"/>
                  <a:pt x="1095" y="120"/>
                  <a:pt x="1191" y="140"/>
                </a:cubicBezTo>
                <a:cubicBezTo>
                  <a:pt x="1312" y="200"/>
                  <a:pt x="1443" y="243"/>
                  <a:pt x="1507" y="370"/>
                </a:cubicBezTo>
                <a:cubicBezTo>
                  <a:pt x="1503" y="454"/>
                  <a:pt x="1538" y="554"/>
                  <a:pt x="1450" y="581"/>
                </a:cubicBezTo>
                <a:cubicBezTo>
                  <a:pt x="1444" y="571"/>
                  <a:pt x="1432" y="564"/>
                  <a:pt x="1431" y="552"/>
                </a:cubicBezTo>
                <a:cubicBezTo>
                  <a:pt x="1422" y="437"/>
                  <a:pt x="1447" y="434"/>
                  <a:pt x="1527" y="380"/>
                </a:cubicBezTo>
                <a:cubicBezTo>
                  <a:pt x="1592" y="336"/>
                  <a:pt x="1670" y="315"/>
                  <a:pt x="1747" y="303"/>
                </a:cubicBezTo>
                <a:cubicBezTo>
                  <a:pt x="1803" y="284"/>
                  <a:pt x="1850" y="280"/>
                  <a:pt x="1911" y="274"/>
                </a:cubicBezTo>
                <a:cubicBezTo>
                  <a:pt x="2025" y="244"/>
                  <a:pt x="2137" y="287"/>
                  <a:pt x="2247" y="312"/>
                </a:cubicBezTo>
                <a:cubicBezTo>
                  <a:pt x="2260" y="319"/>
                  <a:pt x="2272" y="327"/>
                  <a:pt x="2285" y="332"/>
                </a:cubicBezTo>
                <a:cubicBezTo>
                  <a:pt x="2297" y="337"/>
                  <a:pt x="2311" y="336"/>
                  <a:pt x="2323" y="341"/>
                </a:cubicBezTo>
                <a:cubicBezTo>
                  <a:pt x="2356" y="355"/>
                  <a:pt x="2380" y="388"/>
                  <a:pt x="2410" y="408"/>
                </a:cubicBezTo>
                <a:cubicBezTo>
                  <a:pt x="2433" y="443"/>
                  <a:pt x="2447" y="474"/>
                  <a:pt x="2458" y="514"/>
                </a:cubicBezTo>
                <a:cubicBezTo>
                  <a:pt x="2451" y="605"/>
                  <a:pt x="2473" y="651"/>
                  <a:pt x="2391" y="677"/>
                </a:cubicBezTo>
                <a:cubicBezTo>
                  <a:pt x="2344" y="663"/>
                  <a:pt x="2348" y="643"/>
                  <a:pt x="2333" y="600"/>
                </a:cubicBezTo>
                <a:cubicBezTo>
                  <a:pt x="2347" y="558"/>
                  <a:pt x="2346" y="545"/>
                  <a:pt x="2371" y="514"/>
                </a:cubicBezTo>
                <a:cubicBezTo>
                  <a:pt x="2411" y="465"/>
                  <a:pt x="2498" y="454"/>
                  <a:pt x="2554" y="437"/>
                </a:cubicBezTo>
                <a:cubicBezTo>
                  <a:pt x="2570" y="432"/>
                  <a:pt x="2586" y="425"/>
                  <a:pt x="2602" y="418"/>
                </a:cubicBezTo>
                <a:cubicBezTo>
                  <a:pt x="2615" y="412"/>
                  <a:pt x="2627" y="403"/>
                  <a:pt x="2640" y="399"/>
                </a:cubicBezTo>
                <a:cubicBezTo>
                  <a:pt x="2665" y="391"/>
                  <a:pt x="2717" y="380"/>
                  <a:pt x="2717" y="380"/>
                </a:cubicBezTo>
                <a:cubicBezTo>
                  <a:pt x="2829" y="383"/>
                  <a:pt x="2941" y="381"/>
                  <a:pt x="3053" y="389"/>
                </a:cubicBezTo>
                <a:cubicBezTo>
                  <a:pt x="3067" y="390"/>
                  <a:pt x="3078" y="403"/>
                  <a:pt x="3091" y="408"/>
                </a:cubicBezTo>
                <a:cubicBezTo>
                  <a:pt x="3129" y="421"/>
                  <a:pt x="3169" y="425"/>
                  <a:pt x="3207" y="437"/>
                </a:cubicBezTo>
                <a:cubicBezTo>
                  <a:pt x="3248" y="450"/>
                  <a:pt x="3297" y="476"/>
                  <a:pt x="3341" y="476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Freeform 22"/>
          <p:cNvSpPr>
            <a:spLocks/>
          </p:cNvSpPr>
          <p:nvPr/>
        </p:nvSpPr>
        <p:spPr bwMode="auto">
          <a:xfrm>
            <a:off x="1928794" y="3357562"/>
            <a:ext cx="4556125" cy="1443038"/>
          </a:xfrm>
          <a:custGeom>
            <a:avLst/>
            <a:gdLst>
              <a:gd name="T0" fmla="*/ 0 w 2870"/>
              <a:gd name="T1" fmla="*/ 0 h 909"/>
              <a:gd name="T2" fmla="*/ 2147483647 w 2870"/>
              <a:gd name="T3" fmla="*/ 2147483647 h 909"/>
              <a:gd name="T4" fmla="*/ 2147483647 w 2870"/>
              <a:gd name="T5" fmla="*/ 2147483647 h 909"/>
              <a:gd name="T6" fmla="*/ 2147483647 w 2870"/>
              <a:gd name="T7" fmla="*/ 2147483647 h 909"/>
              <a:gd name="T8" fmla="*/ 2147483647 w 2870"/>
              <a:gd name="T9" fmla="*/ 2147483647 h 909"/>
              <a:gd name="T10" fmla="*/ 2147483647 w 2870"/>
              <a:gd name="T11" fmla="*/ 2147483647 h 909"/>
              <a:gd name="T12" fmla="*/ 2147483647 w 2870"/>
              <a:gd name="T13" fmla="*/ 2147483647 h 909"/>
              <a:gd name="T14" fmla="*/ 2147483647 w 2870"/>
              <a:gd name="T15" fmla="*/ 2147483647 h 909"/>
              <a:gd name="T16" fmla="*/ 2147483647 w 2870"/>
              <a:gd name="T17" fmla="*/ 2147483647 h 909"/>
              <a:gd name="T18" fmla="*/ 2147483647 w 2870"/>
              <a:gd name="T19" fmla="*/ 2147483647 h 909"/>
              <a:gd name="T20" fmla="*/ 2147483647 w 2870"/>
              <a:gd name="T21" fmla="*/ 2147483647 h 909"/>
              <a:gd name="T22" fmla="*/ 2147483647 w 2870"/>
              <a:gd name="T23" fmla="*/ 2147483647 h 909"/>
              <a:gd name="T24" fmla="*/ 2147483647 w 2870"/>
              <a:gd name="T25" fmla="*/ 2147483647 h 909"/>
              <a:gd name="T26" fmla="*/ 2147483647 w 2870"/>
              <a:gd name="T27" fmla="*/ 2147483647 h 909"/>
              <a:gd name="T28" fmla="*/ 2147483647 w 2870"/>
              <a:gd name="T29" fmla="*/ 2147483647 h 909"/>
              <a:gd name="T30" fmla="*/ 2147483647 w 2870"/>
              <a:gd name="T31" fmla="*/ 2147483647 h 909"/>
              <a:gd name="T32" fmla="*/ 2147483647 w 2870"/>
              <a:gd name="T33" fmla="*/ 2147483647 h 909"/>
              <a:gd name="T34" fmla="*/ 2147483647 w 2870"/>
              <a:gd name="T35" fmla="*/ 2147483647 h 909"/>
              <a:gd name="T36" fmla="*/ 2147483647 w 2870"/>
              <a:gd name="T37" fmla="*/ 2147483647 h 909"/>
              <a:gd name="T38" fmla="*/ 2147483647 w 2870"/>
              <a:gd name="T39" fmla="*/ 2147483647 h 909"/>
              <a:gd name="T40" fmla="*/ 2147483647 w 2870"/>
              <a:gd name="T41" fmla="*/ 2147483647 h 909"/>
              <a:gd name="T42" fmla="*/ 2147483647 w 2870"/>
              <a:gd name="T43" fmla="*/ 2147483647 h 909"/>
              <a:gd name="T44" fmla="*/ 2147483647 w 2870"/>
              <a:gd name="T45" fmla="*/ 2147483647 h 909"/>
              <a:gd name="T46" fmla="*/ 2147483647 w 2870"/>
              <a:gd name="T47" fmla="*/ 2147483647 h 909"/>
              <a:gd name="T48" fmla="*/ 2147483647 w 2870"/>
              <a:gd name="T49" fmla="*/ 2147483647 h 909"/>
              <a:gd name="T50" fmla="*/ 2147483647 w 2870"/>
              <a:gd name="T51" fmla="*/ 2147483647 h 909"/>
              <a:gd name="T52" fmla="*/ 2147483647 w 2870"/>
              <a:gd name="T53" fmla="*/ 2147483647 h 909"/>
              <a:gd name="T54" fmla="*/ 2147483647 w 2870"/>
              <a:gd name="T55" fmla="*/ 2147483647 h 909"/>
              <a:gd name="T56" fmla="*/ 2147483647 w 2870"/>
              <a:gd name="T57" fmla="*/ 2147483647 h 909"/>
              <a:gd name="T58" fmla="*/ 2147483647 w 2870"/>
              <a:gd name="T59" fmla="*/ 2147483647 h 909"/>
              <a:gd name="T60" fmla="*/ 2147483647 w 2870"/>
              <a:gd name="T61" fmla="*/ 2147483647 h 909"/>
              <a:gd name="T62" fmla="*/ 2147483647 w 2870"/>
              <a:gd name="T63" fmla="*/ 2147483647 h 909"/>
              <a:gd name="T64" fmla="*/ 2147483647 w 2870"/>
              <a:gd name="T65" fmla="*/ 2147483647 h 90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70"/>
              <a:gd name="T100" fmla="*/ 0 h 909"/>
              <a:gd name="T101" fmla="*/ 2870 w 2870"/>
              <a:gd name="T102" fmla="*/ 909 h 90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70" h="909">
                <a:moveTo>
                  <a:pt x="0" y="0"/>
                </a:moveTo>
                <a:cubicBezTo>
                  <a:pt x="71" y="19"/>
                  <a:pt x="145" y="35"/>
                  <a:pt x="211" y="68"/>
                </a:cubicBezTo>
                <a:cubicBezTo>
                  <a:pt x="281" y="103"/>
                  <a:pt x="202" y="75"/>
                  <a:pt x="268" y="96"/>
                </a:cubicBezTo>
                <a:cubicBezTo>
                  <a:pt x="316" y="131"/>
                  <a:pt x="363" y="169"/>
                  <a:pt x="412" y="202"/>
                </a:cubicBezTo>
                <a:cubicBezTo>
                  <a:pt x="441" y="244"/>
                  <a:pt x="447" y="291"/>
                  <a:pt x="470" y="336"/>
                </a:cubicBezTo>
                <a:cubicBezTo>
                  <a:pt x="467" y="381"/>
                  <a:pt x="471" y="427"/>
                  <a:pt x="460" y="471"/>
                </a:cubicBezTo>
                <a:cubicBezTo>
                  <a:pt x="444" y="534"/>
                  <a:pt x="387" y="549"/>
                  <a:pt x="336" y="567"/>
                </a:cubicBezTo>
                <a:cubicBezTo>
                  <a:pt x="320" y="564"/>
                  <a:pt x="303" y="563"/>
                  <a:pt x="288" y="557"/>
                </a:cubicBezTo>
                <a:cubicBezTo>
                  <a:pt x="245" y="539"/>
                  <a:pt x="217" y="451"/>
                  <a:pt x="192" y="413"/>
                </a:cubicBezTo>
                <a:cubicBezTo>
                  <a:pt x="195" y="371"/>
                  <a:pt x="191" y="329"/>
                  <a:pt x="201" y="288"/>
                </a:cubicBezTo>
                <a:cubicBezTo>
                  <a:pt x="204" y="275"/>
                  <a:pt x="220" y="269"/>
                  <a:pt x="230" y="260"/>
                </a:cubicBezTo>
                <a:cubicBezTo>
                  <a:pt x="279" y="220"/>
                  <a:pt x="343" y="207"/>
                  <a:pt x="403" y="192"/>
                </a:cubicBezTo>
                <a:cubicBezTo>
                  <a:pt x="499" y="195"/>
                  <a:pt x="595" y="194"/>
                  <a:pt x="691" y="202"/>
                </a:cubicBezTo>
                <a:cubicBezTo>
                  <a:pt x="783" y="210"/>
                  <a:pt x="879" y="268"/>
                  <a:pt x="969" y="288"/>
                </a:cubicBezTo>
                <a:cubicBezTo>
                  <a:pt x="1058" y="334"/>
                  <a:pt x="994" y="304"/>
                  <a:pt x="1171" y="356"/>
                </a:cubicBezTo>
                <a:cubicBezTo>
                  <a:pt x="1262" y="383"/>
                  <a:pt x="1346" y="426"/>
                  <a:pt x="1440" y="442"/>
                </a:cubicBezTo>
                <a:cubicBezTo>
                  <a:pt x="1484" y="472"/>
                  <a:pt x="1530" y="490"/>
                  <a:pt x="1574" y="519"/>
                </a:cubicBezTo>
                <a:cubicBezTo>
                  <a:pt x="1590" y="565"/>
                  <a:pt x="1609" y="593"/>
                  <a:pt x="1622" y="644"/>
                </a:cubicBezTo>
                <a:cubicBezTo>
                  <a:pt x="1613" y="738"/>
                  <a:pt x="1607" y="820"/>
                  <a:pt x="1516" y="864"/>
                </a:cubicBezTo>
                <a:cubicBezTo>
                  <a:pt x="1486" y="896"/>
                  <a:pt x="1484" y="909"/>
                  <a:pt x="1440" y="893"/>
                </a:cubicBezTo>
                <a:cubicBezTo>
                  <a:pt x="1437" y="883"/>
                  <a:pt x="1435" y="873"/>
                  <a:pt x="1430" y="864"/>
                </a:cubicBezTo>
                <a:cubicBezTo>
                  <a:pt x="1422" y="850"/>
                  <a:pt x="1408" y="840"/>
                  <a:pt x="1401" y="826"/>
                </a:cubicBezTo>
                <a:cubicBezTo>
                  <a:pt x="1392" y="808"/>
                  <a:pt x="1382" y="768"/>
                  <a:pt x="1382" y="768"/>
                </a:cubicBezTo>
                <a:cubicBezTo>
                  <a:pt x="1392" y="717"/>
                  <a:pt x="1391" y="676"/>
                  <a:pt x="1420" y="634"/>
                </a:cubicBezTo>
                <a:cubicBezTo>
                  <a:pt x="1429" y="621"/>
                  <a:pt x="1472" y="591"/>
                  <a:pt x="1478" y="586"/>
                </a:cubicBezTo>
                <a:cubicBezTo>
                  <a:pt x="1526" y="545"/>
                  <a:pt x="1558" y="522"/>
                  <a:pt x="1622" y="509"/>
                </a:cubicBezTo>
                <a:cubicBezTo>
                  <a:pt x="1685" y="471"/>
                  <a:pt x="1751" y="453"/>
                  <a:pt x="1824" y="442"/>
                </a:cubicBezTo>
                <a:cubicBezTo>
                  <a:pt x="1951" y="453"/>
                  <a:pt x="2074" y="486"/>
                  <a:pt x="2198" y="519"/>
                </a:cubicBezTo>
                <a:cubicBezTo>
                  <a:pt x="2285" y="542"/>
                  <a:pt x="2362" y="597"/>
                  <a:pt x="2448" y="615"/>
                </a:cubicBezTo>
                <a:cubicBezTo>
                  <a:pt x="2521" y="671"/>
                  <a:pt x="2585" y="682"/>
                  <a:pt x="2678" y="692"/>
                </a:cubicBezTo>
                <a:cubicBezTo>
                  <a:pt x="2697" y="698"/>
                  <a:pt x="2717" y="703"/>
                  <a:pt x="2736" y="711"/>
                </a:cubicBezTo>
                <a:cubicBezTo>
                  <a:pt x="2756" y="720"/>
                  <a:pt x="2825" y="764"/>
                  <a:pt x="2860" y="759"/>
                </a:cubicBezTo>
                <a:cubicBezTo>
                  <a:pt x="2867" y="758"/>
                  <a:pt x="2867" y="746"/>
                  <a:pt x="2870" y="740"/>
                </a:cubicBez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Freeform 24"/>
          <p:cNvSpPr>
            <a:spLocks/>
          </p:cNvSpPr>
          <p:nvPr/>
        </p:nvSpPr>
        <p:spPr bwMode="auto">
          <a:xfrm>
            <a:off x="1970088" y="3749675"/>
            <a:ext cx="4602176" cy="2536845"/>
          </a:xfrm>
          <a:custGeom>
            <a:avLst/>
            <a:gdLst>
              <a:gd name="T0" fmla="*/ 2147483647 w 2887"/>
              <a:gd name="T1" fmla="*/ 0 h 1699"/>
              <a:gd name="T2" fmla="*/ 2147483647 w 2887"/>
              <a:gd name="T3" fmla="*/ 2147483647 h 1699"/>
              <a:gd name="T4" fmla="*/ 2147483647 w 2887"/>
              <a:gd name="T5" fmla="*/ 2147483647 h 1699"/>
              <a:gd name="T6" fmla="*/ 2147483647 w 2887"/>
              <a:gd name="T7" fmla="*/ 2147483647 h 1699"/>
              <a:gd name="T8" fmla="*/ 2147483647 w 2887"/>
              <a:gd name="T9" fmla="*/ 2147483647 h 1699"/>
              <a:gd name="T10" fmla="*/ 2147483647 w 2887"/>
              <a:gd name="T11" fmla="*/ 2147483647 h 1699"/>
              <a:gd name="T12" fmla="*/ 2147483647 w 2887"/>
              <a:gd name="T13" fmla="*/ 2147483647 h 1699"/>
              <a:gd name="T14" fmla="*/ 2147483647 w 2887"/>
              <a:gd name="T15" fmla="*/ 2147483647 h 1699"/>
              <a:gd name="T16" fmla="*/ 2147483647 w 2887"/>
              <a:gd name="T17" fmla="*/ 2147483647 h 1699"/>
              <a:gd name="T18" fmla="*/ 2147483647 w 2887"/>
              <a:gd name="T19" fmla="*/ 2147483647 h 1699"/>
              <a:gd name="T20" fmla="*/ 2147483647 w 2887"/>
              <a:gd name="T21" fmla="*/ 2147483647 h 1699"/>
              <a:gd name="T22" fmla="*/ 2147483647 w 2887"/>
              <a:gd name="T23" fmla="*/ 2147483647 h 1699"/>
              <a:gd name="T24" fmla="*/ 2147483647 w 2887"/>
              <a:gd name="T25" fmla="*/ 2147483647 h 1699"/>
              <a:gd name="T26" fmla="*/ 2147483647 w 2887"/>
              <a:gd name="T27" fmla="*/ 2147483647 h 1699"/>
              <a:gd name="T28" fmla="*/ 2147483647 w 2887"/>
              <a:gd name="T29" fmla="*/ 2147483647 h 1699"/>
              <a:gd name="T30" fmla="*/ 2147483647 w 2887"/>
              <a:gd name="T31" fmla="*/ 2147483647 h 1699"/>
              <a:gd name="T32" fmla="*/ 2147483647 w 2887"/>
              <a:gd name="T33" fmla="*/ 2147483647 h 1699"/>
              <a:gd name="T34" fmla="*/ 2147483647 w 2887"/>
              <a:gd name="T35" fmla="*/ 2147483647 h 1699"/>
              <a:gd name="T36" fmla="*/ 2147483647 w 2887"/>
              <a:gd name="T37" fmla="*/ 2147483647 h 1699"/>
              <a:gd name="T38" fmla="*/ 2147483647 w 2887"/>
              <a:gd name="T39" fmla="*/ 2147483647 h 1699"/>
              <a:gd name="T40" fmla="*/ 2147483647 w 2887"/>
              <a:gd name="T41" fmla="*/ 2147483647 h 1699"/>
              <a:gd name="T42" fmla="*/ 2147483647 w 2887"/>
              <a:gd name="T43" fmla="*/ 2147483647 h 1699"/>
              <a:gd name="T44" fmla="*/ 2147483647 w 2887"/>
              <a:gd name="T45" fmla="*/ 2147483647 h 1699"/>
              <a:gd name="T46" fmla="*/ 2147483647 w 2887"/>
              <a:gd name="T47" fmla="*/ 2147483647 h 1699"/>
              <a:gd name="T48" fmla="*/ 2147483647 w 2887"/>
              <a:gd name="T49" fmla="*/ 2147483647 h 1699"/>
              <a:gd name="T50" fmla="*/ 2147483647 w 2887"/>
              <a:gd name="T51" fmla="*/ 2147483647 h 1699"/>
              <a:gd name="T52" fmla="*/ 2147483647 w 2887"/>
              <a:gd name="T53" fmla="*/ 2147483647 h 1699"/>
              <a:gd name="T54" fmla="*/ 2147483647 w 2887"/>
              <a:gd name="T55" fmla="*/ 2147483647 h 1699"/>
              <a:gd name="T56" fmla="*/ 2147483647 w 2887"/>
              <a:gd name="T57" fmla="*/ 2147483647 h 1699"/>
              <a:gd name="T58" fmla="*/ 2147483647 w 2887"/>
              <a:gd name="T59" fmla="*/ 2147483647 h 1699"/>
              <a:gd name="T60" fmla="*/ 2147483647 w 2887"/>
              <a:gd name="T61" fmla="*/ 2147483647 h 1699"/>
              <a:gd name="T62" fmla="*/ 2147483647 w 2887"/>
              <a:gd name="T63" fmla="*/ 2147483647 h 16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87"/>
              <a:gd name="T97" fmla="*/ 0 h 1699"/>
              <a:gd name="T98" fmla="*/ 2887 w 2887"/>
              <a:gd name="T99" fmla="*/ 1699 h 169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87" h="1699">
                <a:moveTo>
                  <a:pt x="26" y="0"/>
                </a:moveTo>
                <a:cubicBezTo>
                  <a:pt x="31" y="222"/>
                  <a:pt x="0" y="498"/>
                  <a:pt x="84" y="720"/>
                </a:cubicBezTo>
                <a:cubicBezTo>
                  <a:pt x="109" y="788"/>
                  <a:pt x="157" y="807"/>
                  <a:pt x="218" y="835"/>
                </a:cubicBezTo>
                <a:cubicBezTo>
                  <a:pt x="244" y="847"/>
                  <a:pt x="295" y="873"/>
                  <a:pt x="295" y="873"/>
                </a:cubicBezTo>
                <a:cubicBezTo>
                  <a:pt x="349" y="870"/>
                  <a:pt x="405" y="878"/>
                  <a:pt x="458" y="864"/>
                </a:cubicBezTo>
                <a:cubicBezTo>
                  <a:pt x="472" y="860"/>
                  <a:pt x="476" y="839"/>
                  <a:pt x="477" y="825"/>
                </a:cubicBezTo>
                <a:cubicBezTo>
                  <a:pt x="483" y="729"/>
                  <a:pt x="488" y="688"/>
                  <a:pt x="420" y="643"/>
                </a:cubicBezTo>
                <a:cubicBezTo>
                  <a:pt x="349" y="650"/>
                  <a:pt x="278" y="654"/>
                  <a:pt x="209" y="672"/>
                </a:cubicBezTo>
                <a:cubicBezTo>
                  <a:pt x="182" y="710"/>
                  <a:pt x="151" y="744"/>
                  <a:pt x="132" y="787"/>
                </a:cubicBezTo>
                <a:cubicBezTo>
                  <a:pt x="124" y="805"/>
                  <a:pt x="113" y="844"/>
                  <a:pt x="113" y="844"/>
                </a:cubicBezTo>
                <a:cubicBezTo>
                  <a:pt x="120" y="937"/>
                  <a:pt x="112" y="1032"/>
                  <a:pt x="132" y="1123"/>
                </a:cubicBezTo>
                <a:cubicBezTo>
                  <a:pt x="139" y="1154"/>
                  <a:pt x="250" y="1160"/>
                  <a:pt x="257" y="1161"/>
                </a:cubicBezTo>
                <a:cubicBezTo>
                  <a:pt x="362" y="1180"/>
                  <a:pt x="475" y="1207"/>
                  <a:pt x="573" y="1248"/>
                </a:cubicBezTo>
                <a:cubicBezTo>
                  <a:pt x="832" y="1242"/>
                  <a:pt x="937" y="1329"/>
                  <a:pt x="1073" y="1200"/>
                </a:cubicBezTo>
                <a:cubicBezTo>
                  <a:pt x="1094" y="1137"/>
                  <a:pt x="1108" y="1121"/>
                  <a:pt x="1082" y="1046"/>
                </a:cubicBezTo>
                <a:cubicBezTo>
                  <a:pt x="1075" y="1025"/>
                  <a:pt x="1014" y="1013"/>
                  <a:pt x="996" y="1008"/>
                </a:cubicBezTo>
                <a:cubicBezTo>
                  <a:pt x="892" y="1014"/>
                  <a:pt x="811" y="1005"/>
                  <a:pt x="727" y="1065"/>
                </a:cubicBezTo>
                <a:cubicBezTo>
                  <a:pt x="690" y="1091"/>
                  <a:pt x="678" y="1110"/>
                  <a:pt x="650" y="1142"/>
                </a:cubicBezTo>
                <a:cubicBezTo>
                  <a:pt x="632" y="1162"/>
                  <a:pt x="593" y="1200"/>
                  <a:pt x="593" y="1200"/>
                </a:cubicBezTo>
                <a:cubicBezTo>
                  <a:pt x="587" y="1218"/>
                  <a:pt x="566" y="1229"/>
                  <a:pt x="564" y="1248"/>
                </a:cubicBezTo>
                <a:cubicBezTo>
                  <a:pt x="557" y="1299"/>
                  <a:pt x="611" y="1390"/>
                  <a:pt x="669" y="1392"/>
                </a:cubicBezTo>
                <a:cubicBezTo>
                  <a:pt x="839" y="1398"/>
                  <a:pt x="1008" y="1398"/>
                  <a:pt x="1178" y="1401"/>
                </a:cubicBezTo>
                <a:cubicBezTo>
                  <a:pt x="1434" y="1445"/>
                  <a:pt x="1717" y="1415"/>
                  <a:pt x="1965" y="1411"/>
                </a:cubicBezTo>
                <a:cubicBezTo>
                  <a:pt x="2008" y="1400"/>
                  <a:pt x="2028" y="1397"/>
                  <a:pt x="2042" y="1353"/>
                </a:cubicBezTo>
                <a:cubicBezTo>
                  <a:pt x="2028" y="1200"/>
                  <a:pt x="2036" y="1237"/>
                  <a:pt x="1860" y="1248"/>
                </a:cubicBezTo>
                <a:cubicBezTo>
                  <a:pt x="1761" y="1261"/>
                  <a:pt x="1666" y="1306"/>
                  <a:pt x="1610" y="1392"/>
                </a:cubicBezTo>
                <a:cubicBezTo>
                  <a:pt x="1584" y="1471"/>
                  <a:pt x="1582" y="1514"/>
                  <a:pt x="1677" y="1545"/>
                </a:cubicBezTo>
                <a:cubicBezTo>
                  <a:pt x="1703" y="1570"/>
                  <a:pt x="1698" y="1572"/>
                  <a:pt x="1745" y="1574"/>
                </a:cubicBezTo>
                <a:cubicBezTo>
                  <a:pt x="1873" y="1580"/>
                  <a:pt x="2001" y="1581"/>
                  <a:pt x="2129" y="1584"/>
                </a:cubicBezTo>
                <a:cubicBezTo>
                  <a:pt x="2216" y="1627"/>
                  <a:pt x="2382" y="1638"/>
                  <a:pt x="2484" y="1651"/>
                </a:cubicBezTo>
                <a:cubicBezTo>
                  <a:pt x="2615" y="1692"/>
                  <a:pt x="2671" y="1692"/>
                  <a:pt x="2829" y="1699"/>
                </a:cubicBezTo>
                <a:cubicBezTo>
                  <a:pt x="2848" y="1696"/>
                  <a:pt x="2887" y="1689"/>
                  <a:pt x="2887" y="1689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Freeform 25"/>
          <p:cNvSpPr>
            <a:spLocks/>
          </p:cNvSpPr>
          <p:nvPr/>
        </p:nvSpPr>
        <p:spPr bwMode="auto">
          <a:xfrm>
            <a:off x="571472" y="3352800"/>
            <a:ext cx="1214446" cy="254000"/>
          </a:xfrm>
          <a:custGeom>
            <a:avLst/>
            <a:gdLst>
              <a:gd name="T0" fmla="*/ 2147483647 w 992"/>
              <a:gd name="T1" fmla="*/ 2147483647 h 160"/>
              <a:gd name="T2" fmla="*/ 2147483647 w 992"/>
              <a:gd name="T3" fmla="*/ 2147483647 h 160"/>
              <a:gd name="T4" fmla="*/ 2147483647 w 992"/>
              <a:gd name="T5" fmla="*/ 2147483647 h 160"/>
              <a:gd name="T6" fmla="*/ 2147483647 w 992"/>
              <a:gd name="T7" fmla="*/ 2147483647 h 160"/>
              <a:gd name="T8" fmla="*/ 2147483647 w 992"/>
              <a:gd name="T9" fmla="*/ 2147483647 h 160"/>
              <a:gd name="T10" fmla="*/ 2147483647 w 992"/>
              <a:gd name="T11" fmla="*/ 2147483647 h 160"/>
              <a:gd name="T12" fmla="*/ 2147483647 w 992"/>
              <a:gd name="T13" fmla="*/ 2147483647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2"/>
              <a:gd name="T22" fmla="*/ 0 h 160"/>
              <a:gd name="T23" fmla="*/ 992 w 992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2" h="160">
                <a:moveTo>
                  <a:pt x="256" y="8"/>
                </a:moveTo>
                <a:cubicBezTo>
                  <a:pt x="624" y="4"/>
                  <a:pt x="992" y="0"/>
                  <a:pt x="976" y="8"/>
                </a:cubicBezTo>
                <a:cubicBezTo>
                  <a:pt x="960" y="16"/>
                  <a:pt x="168" y="48"/>
                  <a:pt x="160" y="56"/>
                </a:cubicBezTo>
                <a:cubicBezTo>
                  <a:pt x="152" y="64"/>
                  <a:pt x="936" y="48"/>
                  <a:pt x="928" y="56"/>
                </a:cubicBezTo>
                <a:cubicBezTo>
                  <a:pt x="920" y="64"/>
                  <a:pt x="224" y="88"/>
                  <a:pt x="112" y="104"/>
                </a:cubicBezTo>
                <a:cubicBezTo>
                  <a:pt x="0" y="120"/>
                  <a:pt x="128" y="144"/>
                  <a:pt x="256" y="152"/>
                </a:cubicBezTo>
                <a:cubicBezTo>
                  <a:pt x="384" y="160"/>
                  <a:pt x="632" y="156"/>
                  <a:pt x="880" y="152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Arc 30"/>
          <p:cNvSpPr>
            <a:spLocks/>
          </p:cNvSpPr>
          <p:nvPr/>
        </p:nvSpPr>
        <p:spPr bwMode="auto">
          <a:xfrm>
            <a:off x="1676400" y="2590800"/>
            <a:ext cx="4572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rc 31"/>
          <p:cNvSpPr>
            <a:spLocks/>
          </p:cNvSpPr>
          <p:nvPr/>
        </p:nvSpPr>
        <p:spPr bwMode="auto">
          <a:xfrm>
            <a:off x="1676400" y="2590800"/>
            <a:ext cx="3810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Arc 32"/>
          <p:cNvSpPr>
            <a:spLocks/>
          </p:cNvSpPr>
          <p:nvPr/>
        </p:nvSpPr>
        <p:spPr bwMode="auto">
          <a:xfrm>
            <a:off x="1676400" y="2667000"/>
            <a:ext cx="3048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rc 33"/>
          <p:cNvSpPr>
            <a:spLocks/>
          </p:cNvSpPr>
          <p:nvPr/>
        </p:nvSpPr>
        <p:spPr bwMode="auto">
          <a:xfrm>
            <a:off x="1676400" y="2667000"/>
            <a:ext cx="381000" cy="1143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Arc 34"/>
          <p:cNvSpPr>
            <a:spLocks/>
          </p:cNvSpPr>
          <p:nvPr/>
        </p:nvSpPr>
        <p:spPr bwMode="auto">
          <a:xfrm>
            <a:off x="1600200" y="2514600"/>
            <a:ext cx="6096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Arc 35"/>
          <p:cNvSpPr>
            <a:spLocks/>
          </p:cNvSpPr>
          <p:nvPr/>
        </p:nvSpPr>
        <p:spPr bwMode="auto">
          <a:xfrm>
            <a:off x="1676400" y="2819400"/>
            <a:ext cx="304800" cy="1447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642918"/>
            <a:ext cx="6472254" cy="928694"/>
          </a:xfrm>
        </p:spPr>
        <p:txBody>
          <a:bodyPr/>
          <a:lstStyle/>
          <a:p>
            <a:pPr eaLnBrk="1" hangingPunct="1"/>
            <a:r>
              <a:rPr lang="ru-RU" dirty="0" smtClean="0"/>
              <a:t>Игра «Лестница»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2071678"/>
            <a:ext cx="8183880" cy="26466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u="sng" dirty="0" smtClean="0"/>
              <a:t>Оборудование:</a:t>
            </a:r>
            <a:r>
              <a:rPr lang="ru-RU" sz="1600" b="1" dirty="0" smtClean="0"/>
              <a:t> </a:t>
            </a:r>
            <a:r>
              <a:rPr lang="ru-RU" sz="1600" dirty="0" smtClean="0"/>
              <a:t> таблица – «ступеньки», карточки с гласными буквами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b="1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u="sng" dirty="0" smtClean="0"/>
              <a:t>Задачи:</a:t>
            </a:r>
            <a:r>
              <a:rPr lang="ru-RU" sz="16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err="1" smtClean="0"/>
              <a:t>звуко-буквенный</a:t>
            </a:r>
            <a:r>
              <a:rPr lang="ru-RU" sz="1600" dirty="0" smtClean="0"/>
              <a:t> анализ;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анализ и синтез слогов;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точная артикуляция гласных и согласных, формирующая прочные кинестезии;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слогообразующая роль гласной.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u="sng" dirty="0" smtClean="0"/>
              <a:t>Ход игры.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    Ребенок, меняя карточки с гласными буквами, читает слоги по направлению стрелки.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332</TotalTime>
  <Words>671</Words>
  <Application>Microsoft Office PowerPoint</Application>
  <PresentationFormat>Экран (4:3)</PresentationFormat>
  <Paragraphs>132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в таблицах .</vt:lpstr>
      <vt:lpstr>          Данное пособие, состоящее из таблиц, позволяет формировать у детей динамическую координацию артикуляторных движений, зрительное восприятие, внимание, память, словесно-логическое мышление и связную речь.       Каждая таблица направлена на определенную группу звуков. Они позволяют детям освоить и запомнить основные артикуляционные уклады и сформировать артикуляционную позу для конкретного звука.      Отражена значимость артикуляционной гимнастики для формирования правильных артикуляционных укладов. Даны краткие описания и методические указания по работе с таблицами, которые окажут практическую помощь для формирования у детей представлений о положении органов артикуляционного аппарата для необходимой группы звуков в схематичной знаковой форме.      Могут использоваться в работе по устранению речевых нарушений во время подготовительного этапа, а также в период постановки и автоматизации звуков на начальном этапе.       Использование  пособия повысит эффективность корригирующего воздействия и поможет ребенку запомнить правильный артикуляционный уклад. </vt:lpstr>
      <vt:lpstr>           Начальный комплекс -  </vt:lpstr>
      <vt:lpstr>       Постановка и автоматизация звука</vt:lpstr>
      <vt:lpstr>               «Шифровки»</vt:lpstr>
      <vt:lpstr>Слайд 6</vt:lpstr>
      <vt:lpstr>   Игра «Полей огород»</vt:lpstr>
      <vt:lpstr>Слайд 8</vt:lpstr>
      <vt:lpstr>Игра «Лестница»</vt:lpstr>
      <vt:lpstr>Слайд 10</vt:lpstr>
      <vt:lpstr>       Постановка и автоматизация звука</vt:lpstr>
      <vt:lpstr>Слайд 12</vt:lpstr>
      <vt:lpstr>Игра «Куда летят шарики?»</vt:lpstr>
      <vt:lpstr>Слайд 14</vt:lpstr>
      <vt:lpstr>Слайд 15</vt:lpstr>
      <vt:lpstr>       Постановка и автоматизация звука</vt:lpstr>
      <vt:lpstr>Слайд 17</vt:lpstr>
      <vt:lpstr>Игра «Куда летит ракета?»</vt:lpstr>
      <vt:lpstr>Слайд 19</vt:lpstr>
      <vt:lpstr>Слайд 20</vt:lpstr>
      <vt:lpstr>       Постановка и автоматизация звука</vt:lpstr>
      <vt:lpstr>Слайд 22</vt:lpstr>
      <vt:lpstr>Игра «Помоги Буратино»</vt:lpstr>
      <vt:lpstr>Слайд 24</vt:lpstr>
      <vt:lpstr>Слайд 25</vt:lpstr>
      <vt:lpstr>  </vt:lpstr>
    </vt:vector>
  </TitlesOfParts>
  <Company>ДС№372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артикуляционной моторики. Постановка звуков. Автоматизация.</dc:title>
  <dc:creator>Завхоз</dc:creator>
  <cp:lastModifiedBy>Завхоз</cp:lastModifiedBy>
  <cp:revision>74</cp:revision>
  <dcterms:created xsi:type="dcterms:W3CDTF">2017-03-29T12:44:37Z</dcterms:created>
  <dcterms:modified xsi:type="dcterms:W3CDTF">2017-03-31T07:41:25Z</dcterms:modified>
</cp:coreProperties>
</file>