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6D5"/>
    <a:srgbClr val="E4FBD9"/>
    <a:srgbClr val="E4FFE0"/>
    <a:srgbClr val="E3FAD7"/>
    <a:srgbClr val="E3F1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7923C-5FC0-4FD3-BA4B-9F27FF9F7B0E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E2E9-D75D-49F3-944A-DB9527B2A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C:\Users\Наташа\Desktop\ЭКОСАД.jpg"/>
          <p:cNvPicPr>
            <a:picLocks/>
          </p:cNvPicPr>
          <p:nvPr/>
        </p:nvPicPr>
        <p:blipFill>
          <a:blip r:embed="rId2" cstate="print">
            <a:lum bright="49000" contrast="-66000"/>
          </a:blip>
          <a:srcRect/>
          <a:stretch>
            <a:fillRect/>
          </a:stretch>
        </p:blipFill>
        <p:spPr bwMode="auto">
          <a:xfrm>
            <a:off x="755576" y="260648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Всероссийский профессиональный конкурс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«МОЙ  КАБИНЕТ»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(Развивающая предметно-пространственная среда в кабинете учителя-логопеда)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Выполнила: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учитель-логопед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МАДОУ «ЭКОСАД» г. Перми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Кожухова Юлия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Викторовна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2017 г.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Picture 10" descr="IMG_3745"/>
          <p:cNvPicPr>
            <a:picLocks noChangeAspect="1" noChangeArrowheads="1"/>
          </p:cNvPicPr>
          <p:nvPr/>
        </p:nvPicPr>
        <p:blipFill>
          <a:blip r:embed="rId3" cstate="print"/>
          <a:srcRect l="9247" t="9466" r="31782" b="46848"/>
          <a:stretch>
            <a:fillRect/>
          </a:stretch>
        </p:blipFill>
        <p:spPr bwMode="auto">
          <a:xfrm>
            <a:off x="971600" y="4149080"/>
            <a:ext cx="1368152" cy="13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404664"/>
            <a:ext cx="3888432" cy="360040"/>
          </a:xfrm>
          <a:prstGeom prst="rect">
            <a:avLst/>
          </a:prstGeom>
          <a:solidFill>
            <a:srgbClr val="E4F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областям</a:t>
            </a:r>
            <a:endParaRPr lang="ru-RU" sz="2000" dirty="0"/>
          </a:p>
        </p:txBody>
      </p:sp>
      <p:pic>
        <p:nvPicPr>
          <p:cNvPr id="8196" name="Picture 4" descr="D:\Логопед\Downloads\IM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78188" y="1950604"/>
            <a:ext cx="4302624" cy="322696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4) Физическое развитие (зоны развития мелкой и общей моторики).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1" name="Picture 3" descr="D:\Логопед\Downloads\IMG_2014.JPG"/>
          <p:cNvPicPr>
            <a:picLocks noChangeAspect="1" noChangeArrowheads="1"/>
          </p:cNvPicPr>
          <p:nvPr/>
        </p:nvPicPr>
        <p:blipFill>
          <a:blip r:embed="rId3" cstate="print"/>
          <a:srcRect l="19509" t="3954" r="8456"/>
          <a:stretch>
            <a:fillRect/>
          </a:stretch>
        </p:blipFill>
        <p:spPr bwMode="auto">
          <a:xfrm rot="5400000">
            <a:off x="611560" y="141277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C:\Users\Наташа\Desktop\ЭКОСАД.jpg"/>
          <p:cNvPicPr>
            <a:picLocks/>
          </p:cNvPicPr>
          <p:nvPr/>
        </p:nvPicPr>
        <p:blipFill>
          <a:blip r:embed="rId2" cstate="print">
            <a:lum bright="49000" contrast="-66000"/>
          </a:blip>
          <a:srcRect/>
          <a:stretch>
            <a:fillRect/>
          </a:stretch>
        </p:blipFill>
        <p:spPr bwMode="auto">
          <a:xfrm>
            <a:off x="755576" y="260648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88032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04664"/>
            <a:ext cx="3888432" cy="360040"/>
          </a:xfrm>
          <a:prstGeom prst="rect">
            <a:avLst/>
          </a:prstGeom>
          <a:solidFill>
            <a:srgbClr val="E4F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C:\Users\Наташа\Desktop\ЭКОСАД.jpg"/>
          <p:cNvPicPr>
            <a:picLocks/>
          </p:cNvPicPr>
          <p:nvPr/>
        </p:nvPicPr>
        <p:blipFill>
          <a:blip r:embed="rId2" cstate="print">
            <a:lum bright="49000" contrast="-66000"/>
          </a:blip>
          <a:srcRect/>
          <a:stretch>
            <a:fillRect/>
          </a:stretch>
        </p:blipFill>
        <p:spPr bwMode="auto">
          <a:xfrm>
            <a:off x="755576" y="260648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 учителя-логопеда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МАДОУ «ЭКОСАД» г. Перми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04664"/>
            <a:ext cx="3888432" cy="360040"/>
          </a:xfrm>
          <a:prstGeom prst="rect">
            <a:avLst/>
          </a:prstGeom>
          <a:solidFill>
            <a:srgbClr val="E4F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506916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i="1" dirty="0" smtClean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обеспечение системы средств и условий для коррекции звукопроизношения и  устранения речевых недостатков у детей младшего дошкольного возраста (средняя группа) с ОНР, ФФНР, ФНР. </a:t>
            </a:r>
            <a:b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Так же, профессиональная деятельность учителя-логопеда направлена на оказание своевременной коррекционно-педагогической помощи детям с различными видами речевых </a:t>
            </a: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нарушений.</a:t>
            </a:r>
          </a:p>
          <a:p>
            <a:endParaRPr lang="ru-RU" sz="16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Задачи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Выявление</a:t>
            </a: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, преодоление и предупреждение речевых нарушений у воспитанников ДОУ.</a:t>
            </a:r>
          </a:p>
          <a:p>
            <a:pPr>
              <a:buFont typeface="Courier New" pitchFamily="49" charset="0"/>
              <a:buChar char="o"/>
            </a:pP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Систематическое проведение профилактической и коррекционной-развивающей работы с детьми в соответствии с программой развития.</a:t>
            </a:r>
          </a:p>
          <a:p>
            <a:pPr>
              <a:buFont typeface="Courier New" pitchFamily="49" charset="0"/>
              <a:buChar char="o"/>
            </a:pP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Осуществление работы с родителями воспитанников, сотрудниками ДОУ, специалистами детской поликлиники и ПМПК.</a:t>
            </a:r>
          </a:p>
          <a:p>
            <a:pPr>
              <a:buFont typeface="Courier New" pitchFamily="49" charset="0"/>
              <a:buChar char="o"/>
            </a:pP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Создание РППС по ФГОС ДО (зонирование логопедического кабинета по образовательным областям</a:t>
            </a: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>
              <a:buFont typeface="Courier New" pitchFamily="49" charset="0"/>
              <a:buChar char="o"/>
            </a:pPr>
            <a:endParaRPr lang="ru-RU" sz="29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200" b="1" i="1" dirty="0" smtClean="0">
                <a:solidFill>
                  <a:schemeClr val="accent5">
                    <a:lumMod val="75000"/>
                  </a:schemeClr>
                </a:solidFill>
              </a:rPr>
              <a:t>     Основная </a:t>
            </a:r>
            <a:r>
              <a:rPr lang="ru-RU" sz="4200" b="1" i="1" dirty="0" smtClean="0">
                <a:solidFill>
                  <a:schemeClr val="accent5">
                    <a:lumMod val="75000"/>
                  </a:schemeClr>
                </a:solidFill>
              </a:rPr>
              <a:t>база рабочей программы</a:t>
            </a:r>
            <a:r>
              <a:rPr lang="ru-RU" sz="2900" b="1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         Филичева </a:t>
            </a: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Т.Е., Каше Г.А. Программа обучения детей с недоразвитием фонетического строя речи.</a:t>
            </a:r>
          </a:p>
          <a:p>
            <a:pPr>
              <a:buNone/>
            </a:pP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        Филичева </a:t>
            </a: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Т.Е., Чиркина Г.В. Программа логопедической работы по преодолению ФФНР детей</a:t>
            </a:r>
          </a:p>
          <a:p>
            <a:pPr>
              <a:buNone/>
            </a:pP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        Киреева </a:t>
            </a:r>
            <a:r>
              <a:rPr lang="ru-RU" sz="2900" b="1" i="1" dirty="0" smtClean="0">
                <a:solidFill>
                  <a:schemeClr val="bg2">
                    <a:lumMod val="25000"/>
                  </a:schemeClr>
                </a:solidFill>
              </a:rPr>
              <a:t>О.Н. Программа коррекционно-развивающей работы с детьми старшего дошкольного возраста в условиях логопункта.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областям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1) Социально-коммуникативное развитие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Зона сюжетно-ролевых игр                                        Зона игр и игрушек для девочек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                                                                         Мотивационная зона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Зона игр игрушек для девочек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Логопед\Downloads\IMG_1878.JPG"/>
          <p:cNvPicPr>
            <a:picLocks noChangeAspect="1" noChangeArrowheads="1"/>
          </p:cNvPicPr>
          <p:nvPr/>
        </p:nvPicPr>
        <p:blipFill>
          <a:blip r:embed="rId2" cstate="print"/>
          <a:srcRect l="12785" t="9741" r="15985" b="14767"/>
          <a:stretch>
            <a:fillRect/>
          </a:stretch>
        </p:blipFill>
        <p:spPr bwMode="auto">
          <a:xfrm>
            <a:off x="899592" y="1628800"/>
            <a:ext cx="2808312" cy="2232248"/>
          </a:xfrm>
          <a:prstGeom prst="rect">
            <a:avLst/>
          </a:prstGeom>
          <a:noFill/>
          <a:ln cap="rnd" cmpd="sng">
            <a:solidFill>
              <a:srgbClr val="00B050"/>
            </a:solidFill>
          </a:ln>
        </p:spPr>
      </p:pic>
      <p:pic>
        <p:nvPicPr>
          <p:cNvPr id="1027" name="Picture 3" descr="D:\Логопед\Downloads\IMG_1879.JPG"/>
          <p:cNvPicPr>
            <a:picLocks noChangeAspect="1" noChangeArrowheads="1"/>
          </p:cNvPicPr>
          <p:nvPr/>
        </p:nvPicPr>
        <p:blipFill>
          <a:blip r:embed="rId3" cstate="print"/>
          <a:srcRect t="31188" b="9556"/>
          <a:stretch>
            <a:fillRect/>
          </a:stretch>
        </p:blipFill>
        <p:spPr bwMode="auto">
          <a:xfrm>
            <a:off x="4932040" y="1700808"/>
            <a:ext cx="3078488" cy="1368152"/>
          </a:xfrm>
          <a:prstGeom prst="rect">
            <a:avLst/>
          </a:prstGeom>
          <a:noFill/>
          <a:ln cap="sq" cmpd="sng">
            <a:solidFill>
              <a:srgbClr val="00B050"/>
            </a:solidFill>
          </a:ln>
        </p:spPr>
      </p:pic>
      <p:pic>
        <p:nvPicPr>
          <p:cNvPr id="1028" name="Picture 4" descr="D:\Логопед\Downloads\IMG_1880.JPG"/>
          <p:cNvPicPr>
            <a:picLocks noChangeAspect="1" noChangeArrowheads="1"/>
          </p:cNvPicPr>
          <p:nvPr/>
        </p:nvPicPr>
        <p:blipFill>
          <a:blip r:embed="rId4" cstate="print"/>
          <a:srcRect t="3373" r="6918" b="4894"/>
          <a:stretch>
            <a:fillRect/>
          </a:stretch>
        </p:blipFill>
        <p:spPr bwMode="auto">
          <a:xfrm>
            <a:off x="395536" y="4221088"/>
            <a:ext cx="3312368" cy="2448272"/>
          </a:xfrm>
          <a:prstGeom prst="rect">
            <a:avLst/>
          </a:prstGeom>
          <a:noFill/>
          <a:ln cap="sq" cmpd="sng">
            <a:solidFill>
              <a:srgbClr val="00B050"/>
            </a:solidFill>
          </a:ln>
        </p:spPr>
      </p:pic>
      <p:pic>
        <p:nvPicPr>
          <p:cNvPr id="1029" name="Picture 5" descr="D:\Логопед\Downloads\IMG_1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94145" y="3846815"/>
            <a:ext cx="3342517" cy="2506888"/>
          </a:xfrm>
          <a:prstGeom prst="rect">
            <a:avLst/>
          </a:prstGeom>
          <a:noFill/>
          <a:ln cap="sq" cmpd="sng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0527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областям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2) Познавательное развитие </a:t>
            </a:r>
            <a:r>
              <a:rPr lang="ru-RU" sz="1600" dirty="0" smtClean="0">
                <a:solidFill>
                  <a:srgbClr val="0070C0"/>
                </a:solidFill>
              </a:rPr>
              <a:t>(зоны: пространственного, сенсорного, психического развития, зона экспериментирования).</a:t>
            </a: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Логопед\Downloads\IMG_1882.JPG"/>
          <p:cNvPicPr>
            <a:picLocks noChangeAspect="1" noChangeArrowheads="1"/>
          </p:cNvPicPr>
          <p:nvPr/>
        </p:nvPicPr>
        <p:blipFill>
          <a:blip r:embed="rId2" cstate="print"/>
          <a:srcRect l="15193"/>
          <a:stretch>
            <a:fillRect/>
          </a:stretch>
        </p:blipFill>
        <p:spPr bwMode="auto">
          <a:xfrm rot="5400000">
            <a:off x="159626" y="1864709"/>
            <a:ext cx="2834691" cy="2506888"/>
          </a:xfrm>
          <a:prstGeom prst="rect">
            <a:avLst/>
          </a:prstGeom>
          <a:noFill/>
        </p:spPr>
      </p:pic>
      <p:pic>
        <p:nvPicPr>
          <p:cNvPr id="2051" name="Picture 3" descr="D:\Логопед\Downloads\IMG_1886.JPG"/>
          <p:cNvPicPr>
            <a:picLocks noChangeAspect="1" noChangeArrowheads="1"/>
          </p:cNvPicPr>
          <p:nvPr/>
        </p:nvPicPr>
        <p:blipFill>
          <a:blip r:embed="rId3" cstate="print"/>
          <a:srcRect r="5788"/>
          <a:stretch>
            <a:fillRect/>
          </a:stretch>
        </p:blipFill>
        <p:spPr bwMode="auto">
          <a:xfrm>
            <a:off x="3059832" y="1700808"/>
            <a:ext cx="3165861" cy="2520280"/>
          </a:xfrm>
          <a:prstGeom prst="rect">
            <a:avLst/>
          </a:prstGeom>
          <a:noFill/>
        </p:spPr>
      </p:pic>
      <p:pic>
        <p:nvPicPr>
          <p:cNvPr id="2052" name="Picture 4" descr="D:\Логопед\Downloads\IMG_1884.JPG"/>
          <p:cNvPicPr>
            <a:picLocks noChangeAspect="1" noChangeArrowheads="1"/>
          </p:cNvPicPr>
          <p:nvPr/>
        </p:nvPicPr>
        <p:blipFill>
          <a:blip r:embed="rId4" cstate="print"/>
          <a:srcRect l="3501" t="13032" r="3648" b="5520"/>
          <a:stretch>
            <a:fillRect/>
          </a:stretch>
        </p:blipFill>
        <p:spPr bwMode="auto">
          <a:xfrm>
            <a:off x="611560" y="4725144"/>
            <a:ext cx="2736304" cy="1800200"/>
          </a:xfrm>
          <a:prstGeom prst="rect">
            <a:avLst/>
          </a:prstGeom>
          <a:noFill/>
        </p:spPr>
      </p:pic>
      <p:pic>
        <p:nvPicPr>
          <p:cNvPr id="2053" name="Picture 5" descr="D:\Логопед\Downloads\IMG_1888.JPG"/>
          <p:cNvPicPr>
            <a:picLocks noChangeAspect="1" noChangeArrowheads="1"/>
          </p:cNvPicPr>
          <p:nvPr/>
        </p:nvPicPr>
        <p:blipFill>
          <a:blip r:embed="rId5" cstate="print"/>
          <a:srcRect l="4537" r="4730" b="6242"/>
          <a:stretch>
            <a:fillRect/>
          </a:stretch>
        </p:blipFill>
        <p:spPr bwMode="auto">
          <a:xfrm>
            <a:off x="3851920" y="4293096"/>
            <a:ext cx="3159061" cy="2448272"/>
          </a:xfrm>
          <a:prstGeom prst="rect">
            <a:avLst/>
          </a:prstGeom>
          <a:noFill/>
        </p:spPr>
      </p:pic>
      <p:pic>
        <p:nvPicPr>
          <p:cNvPr id="2054" name="Picture 6" descr="D:\Логопед\Downloads\IMG_1889.JPG"/>
          <p:cNvPicPr>
            <a:picLocks noChangeAspect="1" noChangeArrowheads="1"/>
          </p:cNvPicPr>
          <p:nvPr/>
        </p:nvPicPr>
        <p:blipFill>
          <a:blip r:embed="rId6" cstate="print"/>
          <a:srcRect t="13077" b="24447"/>
          <a:stretch>
            <a:fillRect/>
          </a:stretch>
        </p:blipFill>
        <p:spPr bwMode="auto">
          <a:xfrm rot="5400000">
            <a:off x="6228183" y="2780929"/>
            <a:ext cx="367240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областям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9046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 3) Речевое развитие </a:t>
            </a:r>
            <a:r>
              <a:rPr lang="ru-RU" sz="1600" dirty="0" smtClean="0">
                <a:solidFill>
                  <a:srgbClr val="0070C0"/>
                </a:solidFill>
              </a:rPr>
              <a:t>(зоны: коррекции звукопроизношения, здоровьесберегающих технологий, развития речевого дыхания и воздушной струи, развития фонематического слуха и звукового анализа, фонального восприятия, звуко-буквенного анализа, развития лексико-грамматической стороны речи, развития связной речи, технических средств обучения, информационная, методического сопровождения).</a:t>
            </a: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Логопед\Downloads\IMG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672408" cy="2889228"/>
          </a:xfrm>
          <a:prstGeom prst="rect">
            <a:avLst/>
          </a:prstGeom>
          <a:noFill/>
        </p:spPr>
      </p:pic>
      <p:pic>
        <p:nvPicPr>
          <p:cNvPr id="3075" name="Picture 3" descr="D:\Логопед\Downloads\IMG_1893.JPG"/>
          <p:cNvPicPr>
            <a:picLocks noChangeAspect="1" noChangeArrowheads="1"/>
          </p:cNvPicPr>
          <p:nvPr/>
        </p:nvPicPr>
        <p:blipFill>
          <a:blip r:embed="rId3" cstate="print"/>
          <a:srcRect t="29245" b="18115"/>
          <a:stretch>
            <a:fillRect/>
          </a:stretch>
        </p:blipFill>
        <p:spPr bwMode="auto">
          <a:xfrm>
            <a:off x="4716016" y="5229200"/>
            <a:ext cx="3888432" cy="1512168"/>
          </a:xfrm>
          <a:prstGeom prst="rect">
            <a:avLst/>
          </a:prstGeom>
          <a:noFill/>
        </p:spPr>
      </p:pic>
      <p:pic>
        <p:nvPicPr>
          <p:cNvPr id="3076" name="Picture 4" descr="D:\Логопед\Downloads\IMG_1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3"/>
            <a:ext cx="3888432" cy="2916325"/>
          </a:xfrm>
          <a:prstGeom prst="rect">
            <a:avLst/>
          </a:prstGeom>
          <a:noFill/>
        </p:spPr>
      </p:pic>
      <p:pic>
        <p:nvPicPr>
          <p:cNvPr id="3078" name="Picture 6" descr="D:\Логопед\Downloads\IMG_1896.JPG"/>
          <p:cNvPicPr>
            <a:picLocks noChangeAspect="1" noChangeArrowheads="1"/>
          </p:cNvPicPr>
          <p:nvPr/>
        </p:nvPicPr>
        <p:blipFill>
          <a:blip r:embed="rId5" cstate="print"/>
          <a:srcRect l="2649" t="10595" b="32896"/>
          <a:stretch>
            <a:fillRect/>
          </a:stretch>
        </p:blipFill>
        <p:spPr bwMode="auto">
          <a:xfrm>
            <a:off x="395536" y="5229200"/>
            <a:ext cx="3744416" cy="144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пед\Downloads\2017-05-04 14.04.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312368" cy="24842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областям</a:t>
            </a:r>
            <a:endParaRPr lang="ru-RU" sz="2000" dirty="0"/>
          </a:p>
        </p:txBody>
      </p:sp>
      <p:pic>
        <p:nvPicPr>
          <p:cNvPr id="5" name="Picture 5" descr="D:\Логопед\Downloads\IMG_1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3318515" cy="2488886"/>
          </a:xfrm>
          <a:prstGeom prst="rect">
            <a:avLst/>
          </a:prstGeom>
          <a:noFill/>
        </p:spPr>
      </p:pic>
      <p:pic>
        <p:nvPicPr>
          <p:cNvPr id="4098" name="Picture 2" descr="D:\Логопед\Downloads\IMG_1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726560" cy="2794920"/>
          </a:xfrm>
          <a:prstGeom prst="rect">
            <a:avLst/>
          </a:prstGeom>
          <a:noFill/>
        </p:spPr>
      </p:pic>
      <p:pic>
        <p:nvPicPr>
          <p:cNvPr id="4099" name="Picture 3" descr="D:\Логопед\Downloads\IMG_2005.JPG"/>
          <p:cNvPicPr>
            <a:picLocks noChangeAspect="1" noChangeArrowheads="1"/>
          </p:cNvPicPr>
          <p:nvPr/>
        </p:nvPicPr>
        <p:blipFill>
          <a:blip r:embed="rId5" cstate="print"/>
          <a:srcRect l="14165" t="5569" r="12988" b="2698"/>
          <a:stretch>
            <a:fillRect/>
          </a:stretch>
        </p:blipFill>
        <p:spPr bwMode="auto">
          <a:xfrm rot="5400000">
            <a:off x="4926039" y="3939057"/>
            <a:ext cx="2808312" cy="2652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областям</a:t>
            </a:r>
            <a:endParaRPr lang="ru-RU" sz="2000" dirty="0"/>
          </a:p>
        </p:txBody>
      </p:sp>
      <p:pic>
        <p:nvPicPr>
          <p:cNvPr id="5122" name="Picture 2" descr="D:\Логопед\Downloads\IMG_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23" t="2564" r="1920" b="2561"/>
          <a:stretch>
            <a:fillRect/>
          </a:stretch>
        </p:blipFill>
        <p:spPr bwMode="auto">
          <a:xfrm>
            <a:off x="4716016" y="3731977"/>
            <a:ext cx="4104456" cy="2865375"/>
          </a:xfrm>
          <a:prstGeom prst="rect">
            <a:avLst/>
          </a:prstGeom>
          <a:noFill/>
        </p:spPr>
      </p:pic>
      <p:pic>
        <p:nvPicPr>
          <p:cNvPr id="5123" name="Picture 3" descr="D:\Логопед\Downloads\IMG_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600400" cy="2700300"/>
          </a:xfrm>
          <a:prstGeom prst="rect">
            <a:avLst/>
          </a:prstGeom>
          <a:noFill/>
        </p:spPr>
      </p:pic>
      <p:pic>
        <p:nvPicPr>
          <p:cNvPr id="5124" name="Picture 4" descr="D:\Логопед\Downloads\IMG_2008.JPG"/>
          <p:cNvPicPr>
            <a:picLocks noChangeAspect="1" noChangeArrowheads="1"/>
          </p:cNvPicPr>
          <p:nvPr/>
        </p:nvPicPr>
        <p:blipFill>
          <a:blip r:embed="rId4" cstate="print">
            <a:lum bright="22000" contrast="31000"/>
          </a:blip>
          <a:srcRect l="7631"/>
          <a:stretch>
            <a:fillRect/>
          </a:stretch>
        </p:blipFill>
        <p:spPr bwMode="auto">
          <a:xfrm rot="5400000">
            <a:off x="206027" y="3485665"/>
            <a:ext cx="3547370" cy="2880320"/>
          </a:xfrm>
          <a:prstGeom prst="rect">
            <a:avLst/>
          </a:prstGeom>
          <a:noFill/>
        </p:spPr>
      </p:pic>
      <p:pic>
        <p:nvPicPr>
          <p:cNvPr id="5125" name="Picture 5" descr="D:\Логопед\Downloads\IMG_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764704"/>
            <a:ext cx="3054485" cy="229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областям</a:t>
            </a:r>
            <a:endParaRPr lang="ru-RU" sz="2000" dirty="0"/>
          </a:p>
        </p:txBody>
      </p:sp>
      <p:pic>
        <p:nvPicPr>
          <p:cNvPr id="4" name="Picture 11" descr="IMG_0577 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38" b="12729"/>
          <a:stretch>
            <a:fillRect/>
          </a:stretch>
        </p:blipFill>
        <p:spPr bwMode="auto">
          <a:xfrm>
            <a:off x="395536" y="908720"/>
            <a:ext cx="3424427" cy="43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017-05-19 15"/>
          <p:cNvPicPr>
            <a:picLocks noChangeAspect="1" noChangeArrowheads="1"/>
          </p:cNvPicPr>
          <p:nvPr/>
        </p:nvPicPr>
        <p:blipFill>
          <a:blip r:embed="rId3" cstate="print"/>
          <a:srcRect l="6058" t="8313" r="3029" b="2791"/>
          <a:stretch>
            <a:fillRect/>
          </a:stretch>
        </p:blipFill>
        <p:spPr bwMode="auto">
          <a:xfrm>
            <a:off x="3995936" y="836712"/>
            <a:ext cx="39598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Логопед\Downloads\IMG_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4398634" cy="329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Организация РППС в кабинете учителя-логопеда в соответствии с ФГОС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Зонирование по образовательным областям</a:t>
            </a:r>
            <a:endParaRPr lang="ru-RU" sz="2000" dirty="0"/>
          </a:p>
        </p:txBody>
      </p:sp>
      <p:pic>
        <p:nvPicPr>
          <p:cNvPr id="7170" name="Picture 2" descr="D:\Логопед\Downloads\IMG_1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58441" y="1254527"/>
            <a:ext cx="2766454" cy="2074840"/>
          </a:xfrm>
          <a:prstGeom prst="rect">
            <a:avLst/>
          </a:prstGeom>
          <a:noFill/>
        </p:spPr>
      </p:pic>
      <p:pic>
        <p:nvPicPr>
          <p:cNvPr id="7171" name="Picture 3" descr="D:\Логопед\Downloads\IMG_18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35" r="10918"/>
          <a:stretch>
            <a:fillRect/>
          </a:stretch>
        </p:blipFill>
        <p:spPr bwMode="auto">
          <a:xfrm rot="5400000">
            <a:off x="4290903" y="3480559"/>
            <a:ext cx="3442514" cy="3312368"/>
          </a:xfrm>
          <a:prstGeom prst="rect">
            <a:avLst/>
          </a:prstGeom>
          <a:noFill/>
        </p:spPr>
      </p:pic>
      <p:pic>
        <p:nvPicPr>
          <p:cNvPr id="7173" name="Picture 5" descr="D:\Логопед\Downloads\IMG_2012.JPG"/>
          <p:cNvPicPr>
            <a:picLocks noChangeAspect="1" noChangeArrowheads="1"/>
          </p:cNvPicPr>
          <p:nvPr/>
        </p:nvPicPr>
        <p:blipFill>
          <a:blip r:embed="rId4" cstate="print"/>
          <a:srcRect l="4494" r="4123"/>
          <a:stretch>
            <a:fillRect/>
          </a:stretch>
        </p:blipFill>
        <p:spPr bwMode="auto">
          <a:xfrm rot="5400000">
            <a:off x="-286235" y="2742619"/>
            <a:ext cx="4392488" cy="3605010"/>
          </a:xfrm>
          <a:prstGeom prst="rect">
            <a:avLst/>
          </a:prstGeom>
          <a:noFill/>
        </p:spPr>
      </p:pic>
      <p:pic>
        <p:nvPicPr>
          <p:cNvPr id="7172" name="Picture 4" descr="D:\Логопед\Downloads\IMG_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051720" y="764704"/>
            <a:ext cx="3846574" cy="288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235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Всероссийский профессиональный конкурс «МОЙ  КАБИНЕТ»</vt:lpstr>
      <vt:lpstr>   Кабинет учителя-логопеда  МАДОУ «ЭКОСАД» г. Перми </vt:lpstr>
      <vt:lpstr>Организация РППС в кабинете учителя-логопеда в соответствии с ФГОС Зонирование по образовательным областям</vt:lpstr>
      <vt:lpstr>Организация РППС в кабинете учителя-логопеда в соответствии с ФГОС Зонирование по образовательным областям</vt:lpstr>
      <vt:lpstr>Организация РППС в кабинете учителя-логопеда в соответствии с ФГОС Зонирование по образовательным областям</vt:lpstr>
      <vt:lpstr>Организация РППС в кабинете учителя-логопеда в соответствии с ФГОС Зонирование по образовательным областям</vt:lpstr>
      <vt:lpstr>Организация РППС в кабинете учителя-логопеда в соответствии с ФГОС Зонирование по образовательным областям</vt:lpstr>
      <vt:lpstr>Организация РППС в кабинете учителя-логопеда в соответствии с ФГОС Зонирование по образовательным областям</vt:lpstr>
      <vt:lpstr>Организация РППС в кабинете учителя-логопеда в соответствии с ФГОС Зонирование по образовательным областям</vt:lpstr>
      <vt:lpstr>Организация РППС в кабинете учителя-логопеда в соответствии с ФГОС Зонирование по образовательным областям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профессиональный конкурс «МОЙ  КАБИНЕТ»</dc:title>
  <dc:creator>Логопед</dc:creator>
  <cp:lastModifiedBy>Логопед</cp:lastModifiedBy>
  <cp:revision>68</cp:revision>
  <dcterms:created xsi:type="dcterms:W3CDTF">2017-03-30T07:09:54Z</dcterms:created>
  <dcterms:modified xsi:type="dcterms:W3CDTF">2017-05-31T10:40:11Z</dcterms:modified>
</cp:coreProperties>
</file>