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46637-4C00-4903-855E-28E513546A50}" type="doc">
      <dgm:prSet loTypeId="urn:microsoft.com/office/officeart/2005/8/layout/pyramid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AB1EDA-2B12-413E-8694-C4C70414B057}">
      <dgm:prSet phldrT="[Текст]" custT="1"/>
      <dgm:spPr/>
      <dgm:t>
        <a:bodyPr/>
        <a:lstStyle/>
        <a:p>
          <a:r>
            <a:rPr lang="ru-RU" sz="1100" b="1" dirty="0" smtClean="0"/>
            <a:t>Двигательная сфера</a:t>
          </a:r>
          <a:endParaRPr lang="ru-RU" sz="1100" dirty="0"/>
        </a:p>
      </dgm:t>
    </dgm:pt>
    <dgm:pt modelId="{4A63D283-C3FD-40A1-B1B7-73B135A3A3D5}" type="parTrans" cxnId="{D36C7C38-AA0B-4609-9190-1783DB58E060}">
      <dgm:prSet/>
      <dgm:spPr/>
      <dgm:t>
        <a:bodyPr/>
        <a:lstStyle/>
        <a:p>
          <a:endParaRPr lang="ru-RU"/>
        </a:p>
      </dgm:t>
    </dgm:pt>
    <dgm:pt modelId="{E7AEF1AB-45DB-4629-A232-43BD905292D0}" type="sibTrans" cxnId="{D36C7C38-AA0B-4609-9190-1783DB58E060}">
      <dgm:prSet/>
      <dgm:spPr/>
      <dgm:t>
        <a:bodyPr/>
        <a:lstStyle/>
        <a:p>
          <a:endParaRPr lang="ru-RU"/>
        </a:p>
      </dgm:t>
    </dgm:pt>
    <dgm:pt modelId="{4B347F3C-2E65-4200-82A3-359A1A3D0F9D}">
      <dgm:prSet phldrT="[Текст]" custT="1"/>
      <dgm:spPr/>
      <dgm:t>
        <a:bodyPr/>
        <a:lstStyle/>
        <a:p>
          <a:r>
            <a:rPr lang="ru-RU" sz="1000" b="1" dirty="0" smtClean="0"/>
            <a:t>Эмоциональная сфера</a:t>
          </a:r>
          <a:endParaRPr lang="ru-RU" sz="1000" dirty="0"/>
        </a:p>
      </dgm:t>
    </dgm:pt>
    <dgm:pt modelId="{94259B1D-AC44-4596-9AE7-3D327E61C3CC}" type="parTrans" cxnId="{BB25ABA2-A876-4B6B-A85D-ECFAC98D8079}">
      <dgm:prSet/>
      <dgm:spPr/>
      <dgm:t>
        <a:bodyPr/>
        <a:lstStyle/>
        <a:p>
          <a:endParaRPr lang="ru-RU"/>
        </a:p>
      </dgm:t>
    </dgm:pt>
    <dgm:pt modelId="{05FDF547-6C48-4E39-8B72-83FEA6B23FBB}" type="sibTrans" cxnId="{BB25ABA2-A876-4B6B-A85D-ECFAC98D8079}">
      <dgm:prSet/>
      <dgm:spPr/>
      <dgm:t>
        <a:bodyPr/>
        <a:lstStyle/>
        <a:p>
          <a:endParaRPr lang="ru-RU"/>
        </a:p>
      </dgm:t>
    </dgm:pt>
    <dgm:pt modelId="{6453E3F5-40BC-4929-A97F-2A4040B84C39}">
      <dgm:prSet phldrT="[Текст]"/>
      <dgm:spPr/>
      <dgm:t>
        <a:bodyPr/>
        <a:lstStyle/>
        <a:p>
          <a:r>
            <a:rPr lang="ru-RU" b="1" dirty="0" smtClean="0"/>
            <a:t>Сфера общения</a:t>
          </a:r>
          <a:endParaRPr lang="ru-RU" dirty="0"/>
        </a:p>
      </dgm:t>
    </dgm:pt>
    <dgm:pt modelId="{8B94B5F8-6EF8-4AF2-9ABE-117AB4ED076E}" type="parTrans" cxnId="{11EA4D08-ECE6-4DD4-94C3-13411D6F2B37}">
      <dgm:prSet/>
      <dgm:spPr/>
      <dgm:t>
        <a:bodyPr/>
        <a:lstStyle/>
        <a:p>
          <a:endParaRPr lang="ru-RU"/>
        </a:p>
      </dgm:t>
    </dgm:pt>
    <dgm:pt modelId="{6DC234B4-36B7-472E-A297-A560B6205BF8}" type="sibTrans" cxnId="{11EA4D08-ECE6-4DD4-94C3-13411D6F2B37}">
      <dgm:prSet/>
      <dgm:spPr/>
      <dgm:t>
        <a:bodyPr/>
        <a:lstStyle/>
        <a:p>
          <a:endParaRPr lang="ru-RU"/>
        </a:p>
      </dgm:t>
    </dgm:pt>
    <dgm:pt modelId="{FC69C6CE-0EBE-4D09-92F8-39ADAFCBB3FA}">
      <dgm:prSet phldrT="[Текст]"/>
      <dgm:spPr/>
      <dgm:t>
        <a:bodyPr/>
        <a:lstStyle/>
        <a:p>
          <a:r>
            <a:rPr lang="ru-RU" b="1" dirty="0" smtClean="0"/>
            <a:t>Сфера поведения</a:t>
          </a:r>
          <a:endParaRPr lang="ru-RU" dirty="0"/>
        </a:p>
      </dgm:t>
    </dgm:pt>
    <dgm:pt modelId="{6ABD39E8-81FB-4021-9EC2-AE10EC9EBE37}" type="parTrans" cxnId="{3D8ED1BE-6F86-4A97-9546-B2E825F8BCFE}">
      <dgm:prSet/>
      <dgm:spPr/>
      <dgm:t>
        <a:bodyPr/>
        <a:lstStyle/>
        <a:p>
          <a:endParaRPr lang="ru-RU"/>
        </a:p>
      </dgm:t>
    </dgm:pt>
    <dgm:pt modelId="{E3F4EFBE-E1EF-4EBC-A9FC-A4C09EDDB165}" type="sibTrans" cxnId="{3D8ED1BE-6F86-4A97-9546-B2E825F8BCFE}">
      <dgm:prSet/>
      <dgm:spPr/>
      <dgm:t>
        <a:bodyPr/>
        <a:lstStyle/>
        <a:p>
          <a:endParaRPr lang="ru-RU"/>
        </a:p>
      </dgm:t>
    </dgm:pt>
    <dgm:pt modelId="{B1D368E8-292A-4FD8-9DE0-B6384FB50C07}" type="pres">
      <dgm:prSet presAssocID="{B1746637-4C00-4903-855E-28E513546A5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96960F-4559-426C-9502-BB5F69C7A4B7}" type="pres">
      <dgm:prSet presAssocID="{B1746637-4C00-4903-855E-28E513546A5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4C04B-1D08-4404-8E7B-1A62000DBB9A}" type="pres">
      <dgm:prSet presAssocID="{B1746637-4C00-4903-855E-28E513546A5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A66AF-B0F4-4B04-9C67-359A3CE47F13}" type="pres">
      <dgm:prSet presAssocID="{B1746637-4C00-4903-855E-28E513546A5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B630-5B7B-48B6-8ED6-BC6C6C356032}" type="pres">
      <dgm:prSet presAssocID="{B1746637-4C00-4903-855E-28E513546A5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ED1BE-6F86-4A97-9546-B2E825F8BCFE}" srcId="{B1746637-4C00-4903-855E-28E513546A50}" destId="{FC69C6CE-0EBE-4D09-92F8-39ADAFCBB3FA}" srcOrd="3" destOrd="0" parTransId="{6ABD39E8-81FB-4021-9EC2-AE10EC9EBE37}" sibTransId="{E3F4EFBE-E1EF-4EBC-A9FC-A4C09EDDB165}"/>
    <dgm:cxn modelId="{D36C7C38-AA0B-4609-9190-1783DB58E060}" srcId="{B1746637-4C00-4903-855E-28E513546A50}" destId="{A2AB1EDA-2B12-413E-8694-C4C70414B057}" srcOrd="0" destOrd="0" parTransId="{4A63D283-C3FD-40A1-B1B7-73B135A3A3D5}" sibTransId="{E7AEF1AB-45DB-4629-A232-43BD905292D0}"/>
    <dgm:cxn modelId="{1A33B2CB-E4E1-42C4-95A7-B3B9BB5258AF}" type="presOf" srcId="{B1746637-4C00-4903-855E-28E513546A50}" destId="{B1D368E8-292A-4FD8-9DE0-B6384FB50C07}" srcOrd="0" destOrd="0" presId="urn:microsoft.com/office/officeart/2005/8/layout/pyramid4"/>
    <dgm:cxn modelId="{1CAB3346-1F46-4773-ACC4-0461F125BB5A}" type="presOf" srcId="{FC69C6CE-0EBE-4D09-92F8-39ADAFCBB3FA}" destId="{0AD1B630-5B7B-48B6-8ED6-BC6C6C356032}" srcOrd="0" destOrd="0" presId="urn:microsoft.com/office/officeart/2005/8/layout/pyramid4"/>
    <dgm:cxn modelId="{11EA4D08-ECE6-4DD4-94C3-13411D6F2B37}" srcId="{B1746637-4C00-4903-855E-28E513546A50}" destId="{6453E3F5-40BC-4929-A97F-2A4040B84C39}" srcOrd="2" destOrd="0" parTransId="{8B94B5F8-6EF8-4AF2-9ABE-117AB4ED076E}" sibTransId="{6DC234B4-36B7-472E-A297-A560B6205BF8}"/>
    <dgm:cxn modelId="{172CE2FC-B61C-456B-9254-FAF0FB3F072E}" type="presOf" srcId="{6453E3F5-40BC-4929-A97F-2A4040B84C39}" destId="{11AA66AF-B0F4-4B04-9C67-359A3CE47F13}" srcOrd="0" destOrd="0" presId="urn:microsoft.com/office/officeart/2005/8/layout/pyramid4"/>
    <dgm:cxn modelId="{ABF1061E-47B3-4BB5-BF29-7B6984E8FC26}" type="presOf" srcId="{A2AB1EDA-2B12-413E-8694-C4C70414B057}" destId="{0496960F-4559-426C-9502-BB5F69C7A4B7}" srcOrd="0" destOrd="0" presId="urn:microsoft.com/office/officeart/2005/8/layout/pyramid4"/>
    <dgm:cxn modelId="{FBCDC140-5386-47B9-AE33-326ADC745DAD}" type="presOf" srcId="{4B347F3C-2E65-4200-82A3-359A1A3D0F9D}" destId="{69F4C04B-1D08-4404-8E7B-1A62000DBB9A}" srcOrd="0" destOrd="0" presId="urn:microsoft.com/office/officeart/2005/8/layout/pyramid4"/>
    <dgm:cxn modelId="{BB25ABA2-A876-4B6B-A85D-ECFAC98D8079}" srcId="{B1746637-4C00-4903-855E-28E513546A50}" destId="{4B347F3C-2E65-4200-82A3-359A1A3D0F9D}" srcOrd="1" destOrd="0" parTransId="{94259B1D-AC44-4596-9AE7-3D327E61C3CC}" sibTransId="{05FDF547-6C48-4E39-8B72-83FEA6B23FBB}"/>
    <dgm:cxn modelId="{B210F35E-6BF7-4337-A2FC-E87BC58CE664}" type="presParOf" srcId="{B1D368E8-292A-4FD8-9DE0-B6384FB50C07}" destId="{0496960F-4559-426C-9502-BB5F69C7A4B7}" srcOrd="0" destOrd="0" presId="urn:microsoft.com/office/officeart/2005/8/layout/pyramid4"/>
    <dgm:cxn modelId="{E544C451-995D-4ADF-80C4-9BE1CBC6AA40}" type="presParOf" srcId="{B1D368E8-292A-4FD8-9DE0-B6384FB50C07}" destId="{69F4C04B-1D08-4404-8E7B-1A62000DBB9A}" srcOrd="1" destOrd="0" presId="urn:microsoft.com/office/officeart/2005/8/layout/pyramid4"/>
    <dgm:cxn modelId="{0C022F72-58A9-4880-AC0B-2716DB805F7A}" type="presParOf" srcId="{B1D368E8-292A-4FD8-9DE0-B6384FB50C07}" destId="{11AA66AF-B0F4-4B04-9C67-359A3CE47F13}" srcOrd="2" destOrd="0" presId="urn:microsoft.com/office/officeart/2005/8/layout/pyramid4"/>
    <dgm:cxn modelId="{E03BEFC3-D3C8-4908-BFEA-2641B7FB7871}" type="presParOf" srcId="{B1D368E8-292A-4FD8-9DE0-B6384FB50C07}" destId="{0AD1B630-5B7B-48B6-8ED6-BC6C6C35603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50F63-B07B-4542-AEC4-BA13986DF38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BB1EF-CD50-4B41-89E5-188EFED1AB13}">
      <dgm:prSet phldrT="[Текст]"/>
      <dgm:spPr/>
      <dgm:t>
        <a:bodyPr/>
        <a:lstStyle/>
        <a:p>
          <a:r>
            <a:rPr lang="ru-RU" dirty="0" err="1" smtClean="0"/>
            <a:t>саморегуляция</a:t>
          </a:r>
          <a:endParaRPr lang="ru-RU" dirty="0"/>
        </a:p>
      </dgm:t>
    </dgm:pt>
    <dgm:pt modelId="{7931D247-CFF1-4D26-9DA0-1D39E0322A06}" type="parTrans" cxnId="{30EE0206-3A36-4669-AD35-32DC096C2055}">
      <dgm:prSet/>
      <dgm:spPr/>
      <dgm:t>
        <a:bodyPr/>
        <a:lstStyle/>
        <a:p>
          <a:endParaRPr lang="ru-RU"/>
        </a:p>
      </dgm:t>
    </dgm:pt>
    <dgm:pt modelId="{DF38C7E3-CB0B-4F8F-B8FC-27B43ECF055F}" type="sibTrans" cxnId="{30EE0206-3A36-4669-AD35-32DC096C2055}">
      <dgm:prSet/>
      <dgm:spPr/>
      <dgm:t>
        <a:bodyPr/>
        <a:lstStyle/>
        <a:p>
          <a:endParaRPr lang="ru-RU"/>
        </a:p>
      </dgm:t>
    </dgm:pt>
    <dgm:pt modelId="{1ADACFF7-1328-4027-B5A4-D5F0E207FE03}">
      <dgm:prSet phldrT="[Текст]"/>
      <dgm:spPr/>
      <dgm:t>
        <a:bodyPr/>
        <a:lstStyle/>
        <a:p>
          <a:r>
            <a:rPr lang="ru-RU" b="1" u="sng" dirty="0" smtClean="0"/>
            <a:t>ДЫХАТЕЛЬНЫЕ УПРАЖНЕНИЯ</a:t>
          </a:r>
          <a:endParaRPr lang="ru-RU" dirty="0"/>
        </a:p>
      </dgm:t>
    </dgm:pt>
    <dgm:pt modelId="{42E115B4-B788-40DE-95EA-9CB3EDCCE741}" type="parTrans" cxnId="{3B778AD9-34D1-43C6-96CD-BC64B1F32DD4}">
      <dgm:prSet/>
      <dgm:spPr/>
      <dgm:t>
        <a:bodyPr/>
        <a:lstStyle/>
        <a:p>
          <a:endParaRPr lang="ru-RU"/>
        </a:p>
      </dgm:t>
    </dgm:pt>
    <dgm:pt modelId="{DB7966BB-BFA1-4819-889B-CA87E2A9E4C3}" type="sibTrans" cxnId="{3B778AD9-34D1-43C6-96CD-BC64B1F32DD4}">
      <dgm:prSet/>
      <dgm:spPr/>
      <dgm:t>
        <a:bodyPr/>
        <a:lstStyle/>
        <a:p>
          <a:endParaRPr lang="ru-RU"/>
        </a:p>
      </dgm:t>
    </dgm:pt>
    <dgm:pt modelId="{1501E291-E49F-4A00-BB83-B45D7B900134}">
      <dgm:prSet phldrT="[Текст]" custT="1"/>
      <dgm:spPr/>
      <dgm:t>
        <a:bodyPr/>
        <a:lstStyle/>
        <a:p>
          <a:r>
            <a:rPr lang="ru-RU" sz="900" b="1" u="sng" dirty="0" smtClean="0"/>
            <a:t>ПОСТИЗОМЕТРИЧЕСКАЯ РЕЛАКСАЦИЯ (ПИРС)</a:t>
          </a:r>
          <a:endParaRPr lang="ru-RU" sz="900" dirty="0"/>
        </a:p>
      </dgm:t>
    </dgm:pt>
    <dgm:pt modelId="{25AB524A-4766-459D-9649-74F37A1BE43C}" type="parTrans" cxnId="{DC9DE1CE-E0BD-4715-A4E8-CECD80B037A5}">
      <dgm:prSet/>
      <dgm:spPr/>
      <dgm:t>
        <a:bodyPr/>
        <a:lstStyle/>
        <a:p>
          <a:endParaRPr lang="ru-RU"/>
        </a:p>
      </dgm:t>
    </dgm:pt>
    <dgm:pt modelId="{BCB82FDF-BD18-471C-A6A9-7EA64FD0BCBA}" type="sibTrans" cxnId="{DC9DE1CE-E0BD-4715-A4E8-CECD80B037A5}">
      <dgm:prSet/>
      <dgm:spPr/>
      <dgm:t>
        <a:bodyPr/>
        <a:lstStyle/>
        <a:p>
          <a:endParaRPr lang="ru-RU"/>
        </a:p>
      </dgm:t>
    </dgm:pt>
    <dgm:pt modelId="{D91219CE-48D6-4A60-9FCE-B9293267E9D0}">
      <dgm:prSet phldrT="[Текст]" custT="1"/>
      <dgm:spPr/>
      <dgm:t>
        <a:bodyPr/>
        <a:lstStyle/>
        <a:p>
          <a:r>
            <a:rPr lang="ru-RU" sz="1000" b="1" u="sng" dirty="0" smtClean="0"/>
            <a:t>РЕЛАКСИРУЮЩИЕ УПРАЖЕНИЯ</a:t>
          </a:r>
          <a:endParaRPr lang="ru-RU" sz="1000" dirty="0"/>
        </a:p>
      </dgm:t>
    </dgm:pt>
    <dgm:pt modelId="{E6AA797E-BBA4-4FE8-85C0-64C89F89ADA5}" type="parTrans" cxnId="{2A8067FB-DC4C-4997-9F9E-B6B010D5934F}">
      <dgm:prSet/>
      <dgm:spPr/>
      <dgm:t>
        <a:bodyPr/>
        <a:lstStyle/>
        <a:p>
          <a:endParaRPr lang="ru-RU"/>
        </a:p>
      </dgm:t>
    </dgm:pt>
    <dgm:pt modelId="{C7517F83-17A1-4339-9090-AFF4D01B945D}" type="sibTrans" cxnId="{2A8067FB-DC4C-4997-9F9E-B6B010D5934F}">
      <dgm:prSet/>
      <dgm:spPr/>
      <dgm:t>
        <a:bodyPr/>
        <a:lstStyle/>
        <a:p>
          <a:endParaRPr lang="ru-RU"/>
        </a:p>
      </dgm:t>
    </dgm:pt>
    <dgm:pt modelId="{8FEF39DE-F125-4302-B2B2-87AE474DE0AB}">
      <dgm:prSet custT="1"/>
      <dgm:spPr/>
      <dgm:t>
        <a:bodyPr/>
        <a:lstStyle/>
        <a:p>
          <a:r>
            <a:rPr lang="ru-RU" sz="1000" b="1" u="sng" dirty="0" smtClean="0"/>
            <a:t>РАСТЯЖКИ</a:t>
          </a:r>
          <a:endParaRPr lang="ru-RU" sz="1000" b="1" dirty="0"/>
        </a:p>
      </dgm:t>
    </dgm:pt>
    <dgm:pt modelId="{74581A02-E50D-4163-8301-AD28706D21F2}" type="parTrans" cxnId="{D778D46B-B158-4A51-B83E-9F2B4370A718}">
      <dgm:prSet/>
      <dgm:spPr/>
      <dgm:t>
        <a:bodyPr/>
        <a:lstStyle/>
        <a:p>
          <a:endParaRPr lang="ru-RU"/>
        </a:p>
      </dgm:t>
    </dgm:pt>
    <dgm:pt modelId="{DA85A6A5-078D-4515-9961-F810753C0DDF}" type="sibTrans" cxnId="{D778D46B-B158-4A51-B83E-9F2B4370A718}">
      <dgm:prSet/>
      <dgm:spPr/>
      <dgm:t>
        <a:bodyPr/>
        <a:lstStyle/>
        <a:p>
          <a:endParaRPr lang="ru-RU"/>
        </a:p>
      </dgm:t>
    </dgm:pt>
    <dgm:pt modelId="{19E2EA61-BC92-4994-B304-8DBDF62DB826}" type="pres">
      <dgm:prSet presAssocID="{6F350F63-B07B-4542-AEC4-BA13986DF3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DEB9C6-E13C-4D76-95E5-133203E6264B}" type="pres">
      <dgm:prSet presAssocID="{6F350F63-B07B-4542-AEC4-BA13986DF382}" presName="radial" presStyleCnt="0">
        <dgm:presLayoutVars>
          <dgm:animLvl val="ctr"/>
        </dgm:presLayoutVars>
      </dgm:prSet>
      <dgm:spPr/>
    </dgm:pt>
    <dgm:pt modelId="{8209B05E-6092-4ED8-A389-4221E14964CA}" type="pres">
      <dgm:prSet presAssocID="{110BB1EF-CD50-4B41-89E5-188EFED1AB13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B484671C-9A37-4212-BA2E-6AC7B32C2386}" type="pres">
      <dgm:prSet presAssocID="{1ADACFF7-1328-4027-B5A4-D5F0E207FE0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994CD-FE85-4B8C-8B65-859E0B8CA71C}" type="pres">
      <dgm:prSet presAssocID="{1501E291-E49F-4A00-BB83-B45D7B90013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96FCE-B304-4F3D-B1B1-99C5968FE51B}" type="pres">
      <dgm:prSet presAssocID="{D91219CE-48D6-4A60-9FCE-B9293267E9D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3E4A1-3E88-4E52-B514-CC89DEE805CC}" type="pres">
      <dgm:prSet presAssocID="{8FEF39DE-F125-4302-B2B2-87AE474DE0A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9DE1CE-E0BD-4715-A4E8-CECD80B037A5}" srcId="{110BB1EF-CD50-4B41-89E5-188EFED1AB13}" destId="{1501E291-E49F-4A00-BB83-B45D7B900134}" srcOrd="1" destOrd="0" parTransId="{25AB524A-4766-459D-9649-74F37A1BE43C}" sibTransId="{BCB82FDF-BD18-471C-A6A9-7EA64FD0BCBA}"/>
    <dgm:cxn modelId="{2A8067FB-DC4C-4997-9F9E-B6B010D5934F}" srcId="{110BB1EF-CD50-4B41-89E5-188EFED1AB13}" destId="{D91219CE-48D6-4A60-9FCE-B9293267E9D0}" srcOrd="2" destOrd="0" parTransId="{E6AA797E-BBA4-4FE8-85C0-64C89F89ADA5}" sibTransId="{C7517F83-17A1-4339-9090-AFF4D01B945D}"/>
    <dgm:cxn modelId="{30EE0206-3A36-4669-AD35-32DC096C2055}" srcId="{6F350F63-B07B-4542-AEC4-BA13986DF382}" destId="{110BB1EF-CD50-4B41-89E5-188EFED1AB13}" srcOrd="0" destOrd="0" parTransId="{7931D247-CFF1-4D26-9DA0-1D39E0322A06}" sibTransId="{DF38C7E3-CB0B-4F8F-B8FC-27B43ECF055F}"/>
    <dgm:cxn modelId="{92D54527-97CE-42AE-AC8C-1B13343EE30E}" type="presOf" srcId="{110BB1EF-CD50-4B41-89E5-188EFED1AB13}" destId="{8209B05E-6092-4ED8-A389-4221E14964CA}" srcOrd="0" destOrd="0" presId="urn:microsoft.com/office/officeart/2005/8/layout/radial3"/>
    <dgm:cxn modelId="{5D63D009-FB90-4580-BF6B-ECAFD29D2608}" type="presOf" srcId="{6F350F63-B07B-4542-AEC4-BA13986DF382}" destId="{19E2EA61-BC92-4994-B304-8DBDF62DB826}" srcOrd="0" destOrd="0" presId="urn:microsoft.com/office/officeart/2005/8/layout/radial3"/>
    <dgm:cxn modelId="{F5907153-D40A-4CF4-B2A6-60A25E1AB6AF}" type="presOf" srcId="{1501E291-E49F-4A00-BB83-B45D7B900134}" destId="{1B3994CD-FE85-4B8C-8B65-859E0B8CA71C}" srcOrd="0" destOrd="0" presId="urn:microsoft.com/office/officeart/2005/8/layout/radial3"/>
    <dgm:cxn modelId="{2C1D4081-5F6D-47C3-9C77-17C4BC858B26}" type="presOf" srcId="{8FEF39DE-F125-4302-B2B2-87AE474DE0AB}" destId="{3793E4A1-3E88-4E52-B514-CC89DEE805CC}" srcOrd="0" destOrd="0" presId="urn:microsoft.com/office/officeart/2005/8/layout/radial3"/>
    <dgm:cxn modelId="{AC085CDF-1E4E-436E-A7F1-FB9F2260C3F5}" type="presOf" srcId="{D91219CE-48D6-4A60-9FCE-B9293267E9D0}" destId="{E1896FCE-B304-4F3D-B1B1-99C5968FE51B}" srcOrd="0" destOrd="0" presId="urn:microsoft.com/office/officeart/2005/8/layout/radial3"/>
    <dgm:cxn modelId="{3B778AD9-34D1-43C6-96CD-BC64B1F32DD4}" srcId="{110BB1EF-CD50-4B41-89E5-188EFED1AB13}" destId="{1ADACFF7-1328-4027-B5A4-D5F0E207FE03}" srcOrd="0" destOrd="0" parTransId="{42E115B4-B788-40DE-95EA-9CB3EDCCE741}" sibTransId="{DB7966BB-BFA1-4819-889B-CA87E2A9E4C3}"/>
    <dgm:cxn modelId="{6872EE6E-E9A8-40EA-9449-8624672C37D3}" type="presOf" srcId="{1ADACFF7-1328-4027-B5A4-D5F0E207FE03}" destId="{B484671C-9A37-4212-BA2E-6AC7B32C2386}" srcOrd="0" destOrd="0" presId="urn:microsoft.com/office/officeart/2005/8/layout/radial3"/>
    <dgm:cxn modelId="{D778D46B-B158-4A51-B83E-9F2B4370A718}" srcId="{110BB1EF-CD50-4B41-89E5-188EFED1AB13}" destId="{8FEF39DE-F125-4302-B2B2-87AE474DE0AB}" srcOrd="3" destOrd="0" parTransId="{74581A02-E50D-4163-8301-AD28706D21F2}" sibTransId="{DA85A6A5-078D-4515-9961-F810753C0DDF}"/>
    <dgm:cxn modelId="{B088017F-BFD2-4F65-A876-34FC14998FFB}" type="presParOf" srcId="{19E2EA61-BC92-4994-B304-8DBDF62DB826}" destId="{D9DEB9C6-E13C-4D76-95E5-133203E6264B}" srcOrd="0" destOrd="0" presId="urn:microsoft.com/office/officeart/2005/8/layout/radial3"/>
    <dgm:cxn modelId="{86DAD5C6-B20D-456D-80EB-1A28C75F0F1D}" type="presParOf" srcId="{D9DEB9C6-E13C-4D76-95E5-133203E6264B}" destId="{8209B05E-6092-4ED8-A389-4221E14964CA}" srcOrd="0" destOrd="0" presId="urn:microsoft.com/office/officeart/2005/8/layout/radial3"/>
    <dgm:cxn modelId="{48DD6F07-2940-4103-ADD9-8370D30682F4}" type="presParOf" srcId="{D9DEB9C6-E13C-4D76-95E5-133203E6264B}" destId="{B484671C-9A37-4212-BA2E-6AC7B32C2386}" srcOrd="1" destOrd="0" presId="urn:microsoft.com/office/officeart/2005/8/layout/radial3"/>
    <dgm:cxn modelId="{B8A46D5A-B5ED-4455-B57C-6250BA8DA85D}" type="presParOf" srcId="{D9DEB9C6-E13C-4D76-95E5-133203E6264B}" destId="{1B3994CD-FE85-4B8C-8B65-859E0B8CA71C}" srcOrd="2" destOrd="0" presId="urn:microsoft.com/office/officeart/2005/8/layout/radial3"/>
    <dgm:cxn modelId="{7955F987-100B-4297-9FF5-565A5CA74311}" type="presParOf" srcId="{D9DEB9C6-E13C-4D76-95E5-133203E6264B}" destId="{E1896FCE-B304-4F3D-B1B1-99C5968FE51B}" srcOrd="3" destOrd="0" presId="urn:microsoft.com/office/officeart/2005/8/layout/radial3"/>
    <dgm:cxn modelId="{F5A76390-7F58-4061-AA2F-AF87DA590ED2}" type="presParOf" srcId="{D9DEB9C6-E13C-4D76-95E5-133203E6264B}" destId="{3793E4A1-3E88-4E52-B514-CC89DEE805C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МКДОУ д\с №466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г. Новосибирск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    Педагог-психолог, </a:t>
            </a:r>
            <a:r>
              <a:rPr lang="ru-RU" dirty="0" err="1" smtClean="0"/>
              <a:t>психокинезиолог</a:t>
            </a:r>
            <a:r>
              <a:rPr lang="ru-RU" dirty="0" smtClean="0"/>
              <a:t> Чернова Г.М.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dirty="0" smtClean="0"/>
              <a:t>Образовательная </a:t>
            </a:r>
            <a:r>
              <a:rPr lang="ru-RU" b="1" dirty="0" err="1" smtClean="0"/>
              <a:t>кинезиология</a:t>
            </a:r>
            <a:r>
              <a:rPr lang="ru-RU" b="1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/>
              <a:t>у</a:t>
            </a:r>
            <a:r>
              <a:rPr lang="ru-RU" sz="3100" b="1" dirty="0" smtClean="0"/>
              <a:t>роки </a:t>
            </a:r>
            <a:r>
              <a:rPr lang="ru-RU" sz="3100" b="1" dirty="0" err="1" smtClean="0"/>
              <a:t>саморегуляции</a:t>
            </a:r>
            <a:r>
              <a:rPr lang="ru-RU" sz="3100" b="1" dirty="0" smtClean="0"/>
              <a:t> </a:t>
            </a:r>
            <a:r>
              <a:rPr lang="ru-RU" sz="3100" b="1" dirty="0" smtClean="0"/>
              <a:t> для дошкольников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00586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08285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Способности </a:t>
            </a:r>
            <a:r>
              <a:rPr lang="ru-RU" sz="3600" b="1" dirty="0"/>
              <a:t>произвольной </a:t>
            </a:r>
            <a:r>
              <a:rPr lang="ru-RU" sz="3600" b="1" dirty="0" err="1"/>
              <a:t>психорегуляции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3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6656" y="764704"/>
            <a:ext cx="3822192" cy="13681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того чтобы самому научиться </a:t>
            </a:r>
            <a:r>
              <a:rPr lang="ru-RU" b="1" dirty="0"/>
              <a:t>контролировать свои движения</a:t>
            </a:r>
            <a:r>
              <a:rPr lang="ru-RU" dirty="0"/>
              <a:t>, ребенок должен овладеть следующими умениями: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7332" y="2564904"/>
            <a:ext cx="3820055" cy="356125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произвольно направлять свое внимание на мышцы, участвующие в движении;</a:t>
            </a:r>
          </a:p>
          <a:p>
            <a:r>
              <a:rPr lang="ru-RU" dirty="0"/>
              <a:t>различать и сравнивать мышечные ощущения;</a:t>
            </a:r>
          </a:p>
          <a:p>
            <a:r>
              <a:rPr lang="ru-RU" dirty="0"/>
              <a:t>определять соответствующие характера ощущений (“напряжение-расслабление”, “тяжесть-легкость”, др.) характеру движений, сопровождаемых этими ощущениями (“сила-слабость”, “резкость-плавность”, темп, ритм);</a:t>
            </a:r>
          </a:p>
          <a:p>
            <a:r>
              <a:rPr lang="ru-RU" dirty="0"/>
              <a:t>менять характер движений, опираясь на контроль своих ощущений.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692697"/>
            <a:ext cx="3822192" cy="122413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Способности детей 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произвольной регуляции эмоций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3822192" cy="384929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произвольно направлять свое внимание на эмоциональные ощущения, которые он испытывает;</a:t>
            </a:r>
          </a:p>
          <a:p>
            <a:r>
              <a:rPr lang="ru-RU" dirty="0"/>
              <a:t>различать и сравнивать эмоциональные ощущения, определять их характер (приятно, неприятно, беспокойно, удивленно, страшно и т.п.);</a:t>
            </a:r>
          </a:p>
          <a:p>
            <a:r>
              <a:rPr lang="ru-RU" dirty="0"/>
              <a:t>одновременно направлять свое внимание на мышечные ощущения и на экспрессивные движения, сопровождающие любые собственные эмоции и эмоции, которые испытывают окружающие;</a:t>
            </a:r>
          </a:p>
          <a:p>
            <a:r>
              <a:rPr lang="ru-RU" dirty="0"/>
              <a:t>произвольно и подражательно “воспроизводить” или демонстрировать эмоции по заданному образцу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27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76656" y="692696"/>
            <a:ext cx="3822192" cy="1080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Основным инструментом </a:t>
            </a:r>
            <a:r>
              <a:rPr lang="ru-RU" b="1" u="sng" dirty="0">
                <a:solidFill>
                  <a:schemeClr val="bg1"/>
                </a:solidFill>
              </a:rPr>
              <a:t>регуляции общения </a:t>
            </a:r>
            <a:r>
              <a:rPr lang="ru-RU" b="1" dirty="0">
                <a:solidFill>
                  <a:schemeClr val="bg1"/>
                </a:solidFill>
              </a:rPr>
              <a:t>является способность устанавливать эмоциональный </a:t>
            </a:r>
            <a:r>
              <a:rPr lang="ru-RU" b="1" dirty="0" smtClean="0">
                <a:solidFill>
                  <a:schemeClr val="bg1"/>
                </a:solidFill>
              </a:rPr>
              <a:t>контакт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77332" y="2204864"/>
            <a:ext cx="3820055" cy="39212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управлять, понимать и различать чужие эмоциональные состояния;</a:t>
            </a:r>
          </a:p>
          <a:p>
            <a:r>
              <a:rPr lang="ru-RU" dirty="0"/>
              <a:t>сопереживать (т.е. принимать позицию партнера по общению и полноценно проживать прочувствовать его эмоциональное состояние);</a:t>
            </a:r>
          </a:p>
          <a:p>
            <a:r>
              <a:rPr lang="ru-RU" dirty="0"/>
              <a:t>отвечать адекватными чувствами (т.е. в ответ на эмоциональное состояние товарища проявить такие чувства, которые принесут удовлетворение участникам общения).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8200" y="620689"/>
            <a:ext cx="3822192" cy="1224136"/>
          </a:xfrm>
        </p:spPr>
        <p:txBody>
          <a:bodyPr>
            <a:normAutofit/>
          </a:bodyPr>
          <a:lstStyle/>
          <a:p>
            <a:r>
              <a:rPr lang="ru-RU" b="1" dirty="0"/>
              <a:t>Сфера </a:t>
            </a:r>
            <a:r>
              <a:rPr lang="ru-RU" b="1" dirty="0" smtClean="0"/>
              <a:t>поведения - </a:t>
            </a:r>
            <a:r>
              <a:rPr lang="ru-RU" b="1" dirty="0" smtClean="0">
                <a:solidFill>
                  <a:schemeClr val="bg1"/>
                </a:solidFill>
              </a:rPr>
              <a:t>эмоционально-волевой регуляции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5025" y="2204864"/>
            <a:ext cx="3822192" cy="39212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определять конкретные цели своих поступков;</a:t>
            </a:r>
          </a:p>
          <a:p>
            <a:r>
              <a:rPr lang="ru-RU" dirty="0"/>
              <a:t>искать и находить, выбирая из множества вариантов, средства достижения этих целей;</a:t>
            </a:r>
          </a:p>
          <a:p>
            <a:r>
              <a:rPr lang="ru-RU" dirty="0"/>
              <a:t>проверять эффективность выбранных путей: действиями, ошибаясь и исправляя ошибки, опытом чувств, опытом прошлых аналогичных ситуаций;</a:t>
            </a:r>
          </a:p>
          <a:p>
            <a:r>
              <a:rPr lang="ru-RU" dirty="0"/>
              <a:t>предвидеть конечный результат своих действий и поступков;</a:t>
            </a:r>
          </a:p>
          <a:p>
            <a:r>
              <a:rPr lang="ru-RU" dirty="0"/>
              <a:t>брать на себя ответственность.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6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163"/>
            <a:ext cx="3456384" cy="1905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787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В </a:t>
            </a:r>
            <a:r>
              <a:rPr lang="ru-RU" sz="3600" dirty="0">
                <a:solidFill>
                  <a:schemeClr val="tx2"/>
                </a:solidFill>
              </a:rPr>
              <a:t>развитии у детей описанных навыков большое значение играет возможность испытать множество вариантов действия для того, чтобы научиться делать выбор. Именно в выборе поступка или действия состоит первый шаг на пути </a:t>
            </a:r>
            <a:r>
              <a:rPr lang="ru-RU" sz="3600" dirty="0" smtClean="0">
                <a:solidFill>
                  <a:schemeClr val="tx2"/>
                </a:solidFill>
              </a:rPr>
              <a:t>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4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76656" y="620688"/>
            <a:ext cx="3822192" cy="1008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Упражнения </a:t>
            </a:r>
            <a:r>
              <a:rPr lang="ru-RU" dirty="0"/>
              <a:t>направленные, на развитие произвольных движений и самоконтроля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77332" y="1772816"/>
            <a:ext cx="3820055" cy="435334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Упражнение «Стой!». </a:t>
            </a:r>
          </a:p>
          <a:p>
            <a:r>
              <a:rPr lang="ru-RU" b="1" dirty="0"/>
              <a:t>Цель:</a:t>
            </a:r>
            <a:r>
              <a:rPr lang="ru-RU" dirty="0"/>
              <a:t> Развитие самоконтроля и произ­вольных движений.</a:t>
            </a:r>
            <a:endParaRPr lang="ru-RU" b="1" dirty="0"/>
          </a:p>
          <a:p>
            <a:r>
              <a:rPr lang="ru-RU" dirty="0"/>
              <a:t>Процедура игры. Звучит маршевая музыка. Дети маршируют. Музыка внезапно обрывается, но дети продолжают маршировать. Через 1-1,5 минуты музыка возобновляется, а дети - двигают­ся (маршируют), затем, через 3-4 минуты проис­ходит новое внезапное прерывание музыки, дети маршируют и т.д.</a:t>
            </a:r>
            <a:endParaRPr lang="ru-RU" b="1" dirty="0"/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43" y="2780928"/>
            <a:ext cx="1663863" cy="3345235"/>
          </a:xfrm>
        </p:spPr>
      </p:pic>
    </p:spTree>
    <p:extLst>
      <p:ext uri="{BB962C8B-B14F-4D97-AF65-F5344CB8AC3E}">
        <p14:creationId xmlns:p14="http://schemas.microsoft.com/office/powerpoint/2010/main" val="107921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7332" y="1916832"/>
            <a:ext cx="3820055" cy="420933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Упражнение «Иголка и нитка».</a:t>
            </a:r>
          </a:p>
          <a:p>
            <a:r>
              <a:rPr lang="ru-RU" b="1" dirty="0"/>
              <a:t>Цель:</a:t>
            </a:r>
            <a:r>
              <a:rPr lang="ru-RU" dirty="0"/>
              <a:t> Развитие произвольности.</a:t>
            </a:r>
            <a:endParaRPr lang="ru-RU" b="1" dirty="0"/>
          </a:p>
          <a:p>
            <a:r>
              <a:rPr lang="ru-RU" dirty="0"/>
              <a:t>Процедура игры. Выбирается водящий из де­тей.   Под   веселую   музыку   водящий   играет   роль иголки, а все другие дети - роль нитки. «Иголка» бегает между стульями, а «нитка» (группа детей друг за другом) - за ней.</a:t>
            </a:r>
            <a:endParaRPr lang="ru-RU" b="1" dirty="0"/>
          </a:p>
          <a:p>
            <a:r>
              <a:rPr lang="ru-RU" dirty="0"/>
              <a:t>Замечание: Если в группе имеется зажатый ребенок, то предложите роль «иголки» ему.</a:t>
            </a:r>
            <a:endParaRPr lang="ru-RU" b="1" dirty="0"/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2979190" cy="3561259"/>
          </a:xfrm>
        </p:spPr>
      </p:pic>
      <p:sp>
        <p:nvSpPr>
          <p:cNvPr id="10" name="Текст 7"/>
          <p:cNvSpPr>
            <a:spLocks noGrp="1"/>
          </p:cNvSpPr>
          <p:nvPr>
            <p:ph type="body" idx="1"/>
          </p:nvPr>
        </p:nvSpPr>
        <p:spPr>
          <a:xfrm>
            <a:off x="676275" y="476250"/>
            <a:ext cx="3822700" cy="1296566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900" b="1" dirty="0" smtClean="0">
                <a:solidFill>
                  <a:schemeClr val="bg1"/>
                </a:solidFill>
              </a:rPr>
              <a:t>Упражнения </a:t>
            </a:r>
            <a:r>
              <a:rPr lang="ru-RU" sz="2900" b="1" dirty="0">
                <a:solidFill>
                  <a:schemeClr val="bg1"/>
                </a:solidFill>
              </a:rPr>
              <a:t>направленные на развитие произвольной активности, формирование эмоциональной и волевой сфер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8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76656" y="476672"/>
            <a:ext cx="7855784" cy="1296144"/>
          </a:xfrm>
        </p:spPr>
        <p:txBody>
          <a:bodyPr>
            <a:normAutofit/>
          </a:bodyPr>
          <a:lstStyle/>
          <a:p>
            <a:r>
              <a:rPr lang="ru-RU" b="1" dirty="0"/>
              <a:t>Упражнения   направленные,   на   развитие   психической </a:t>
            </a:r>
            <a:r>
              <a:rPr lang="ru-RU" b="1" dirty="0" err="1"/>
              <a:t>саморегуляции</a:t>
            </a:r>
            <a:r>
              <a:rPr lang="ru-RU" b="1" dirty="0"/>
              <a:t>, способствующие успокоению и снятию напряжения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3097929"/>
              </p:ext>
            </p:extLst>
          </p:nvPr>
        </p:nvGraphicFramePr>
        <p:xfrm>
          <a:off x="677863" y="2133600"/>
          <a:ext cx="3819525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12977"/>
            <a:ext cx="3822700" cy="2332718"/>
          </a:xfrm>
        </p:spPr>
      </p:pic>
    </p:spTree>
    <p:extLst>
      <p:ext uri="{BB962C8B-B14F-4D97-AF65-F5344CB8AC3E}">
        <p14:creationId xmlns:p14="http://schemas.microsoft.com/office/powerpoint/2010/main" val="218391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Эти упражнения направлены на восстановление природных, уникальных способностей человека, возвращение его к естественному, природному механизму обучения, при котором любой процесс познания нового становится радостным, активным, увлекательным </a:t>
            </a:r>
            <a:r>
              <a:rPr lang="ru-RU" dirty="0" smtClean="0"/>
              <a:t>занятием.</a:t>
            </a:r>
          </a:p>
          <a:p>
            <a:pPr marL="0" indent="0">
              <a:buNone/>
            </a:pPr>
            <a:r>
              <a:rPr lang="ru-RU" sz="4000" dirty="0" smtClean="0"/>
              <a:t>           Спасибо </a:t>
            </a:r>
            <a:r>
              <a:rPr lang="ru-RU" sz="40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0839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Психическое развитие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5623538" cy="3447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В настоящее </a:t>
            </a:r>
            <a:r>
              <a:rPr lang="ru-RU" sz="1800" dirty="0"/>
              <a:t>время резко возросло число детей с отклонениями в пси­хическом развитии. Эта тенденция наблюдается и в яслях, и в детских садах, и в школе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Многие дети демонстрирует задержки и искажения </a:t>
            </a:r>
            <a:r>
              <a:rPr lang="ru-RU" sz="1800" dirty="0" err="1"/>
              <a:t>психоречевого</a:t>
            </a:r>
            <a:r>
              <a:rPr lang="ru-RU" sz="1800" dirty="0"/>
              <a:t>     развития,  </a:t>
            </a:r>
            <a:r>
              <a:rPr lang="ru-RU" sz="1800" dirty="0" err="1"/>
              <a:t>несформированность</a:t>
            </a:r>
            <a:r>
              <a:rPr lang="ru-RU" sz="1800" dirty="0"/>
              <a:t>      произволь­ной </a:t>
            </a:r>
            <a:r>
              <a:rPr lang="ru-RU" sz="1800" dirty="0" err="1"/>
              <a:t>саморегуляции</a:t>
            </a:r>
            <a:r>
              <a:rPr lang="ru-RU" sz="1800" dirty="0"/>
              <a:t>,  </a:t>
            </a:r>
            <a:r>
              <a:rPr lang="ru-RU" sz="1800" dirty="0" err="1"/>
              <a:t>дисграфии</a:t>
            </a:r>
            <a:r>
              <a:rPr lang="ru-RU" sz="1800" dirty="0"/>
              <a:t> и т.д.; различные психопатологические феномены (повышенную возбудимость/истощаемость, склонность к  неврозам  и  психопатологическим   явлениям);  соматическую  и психосоматическую   уязвимость. Это   приводит  к  эмо­ционально-личностной       и      когнитивной    неготовности    к    обучению    и </a:t>
            </a:r>
            <a:r>
              <a:rPr lang="ru-RU" sz="1800" dirty="0" smtClean="0"/>
              <a:t> не адекватной </a:t>
            </a:r>
            <a:r>
              <a:rPr lang="ru-RU" sz="1800" dirty="0"/>
              <a:t>адаптации к социуму.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73017"/>
            <a:ext cx="1584176" cy="2328514"/>
          </a:xfrm>
        </p:spPr>
      </p:pic>
    </p:spTree>
    <p:extLst>
      <p:ext uri="{BB962C8B-B14F-4D97-AF65-F5344CB8AC3E}">
        <p14:creationId xmlns:p14="http://schemas.microsoft.com/office/powerpoint/2010/main" val="368141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676655" y="1052736"/>
            <a:ext cx="3822192" cy="50737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нормального развития нервной системы детей, и особенно её высшего отдела - коры больших полушарий, огромное значение </a:t>
            </a:r>
            <a:r>
              <a:rPr lang="ru-RU" b="1" dirty="0"/>
              <a:t>имеет правильная организация режима дня</a:t>
            </a:r>
            <a:r>
              <a:rPr lang="ru-RU" dirty="0"/>
              <a:t>, нормирование умственной нагрузки, правильно поставленное физическое воспитание, включающее осмысленный, интересный и не чрезмерный физический труд. 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3967733" cy="2601897"/>
          </a:xfrm>
        </p:spPr>
      </p:pic>
    </p:spTree>
    <p:extLst>
      <p:ext uri="{BB962C8B-B14F-4D97-AF65-F5344CB8AC3E}">
        <p14:creationId xmlns:p14="http://schemas.microsoft.com/office/powerpoint/2010/main" val="9624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условиях стресса приток крови к коре головного мозга может блокироваться, так что коммуникация между левым и правым полушарием расстраивается, непроизвольно отключаются органы чувств. В такой ситуации зачастую трудно думать и действовать одновременно. Для восстановления баланса в системе "мозг - тело" и приведения ее к оптимальному функционированию нужно высвободить застоявшуюся энергию и восстановить каналы коммуникации. Для этого существует весьма эффективное средство - методы </a:t>
            </a:r>
            <a:r>
              <a:rPr lang="ru-RU" dirty="0" err="1" smtClean="0"/>
              <a:t>оброзовательной</a:t>
            </a:r>
            <a:r>
              <a:rPr lang="ru-RU" dirty="0" smtClean="0"/>
              <a:t> </a:t>
            </a:r>
            <a:r>
              <a:rPr lang="ru-RU" b="1" dirty="0" err="1" smtClean="0"/>
              <a:t>кинезиологии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Когда ничего не получается или </a:t>
            </a:r>
            <a:r>
              <a:rPr lang="ru-RU" sz="2800" b="1" dirty="0">
                <a:latin typeface="+mn-lt"/>
              </a:rPr>
              <a:t>п</a:t>
            </a:r>
            <a:r>
              <a:rPr lang="ru-RU" sz="2800" b="1" dirty="0" smtClean="0">
                <a:latin typeface="+mn-lt"/>
              </a:rPr>
              <a:t>сихическая </a:t>
            </a:r>
            <a:r>
              <a:rPr lang="ru-RU" sz="2800" b="1" dirty="0">
                <a:latin typeface="+mn-lt"/>
              </a:rPr>
              <a:t>перегрузка</a:t>
            </a:r>
            <a:r>
              <a:rPr lang="ru-RU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95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«</a:t>
            </a:r>
            <a:r>
              <a:rPr lang="ru-RU" sz="3100" b="1" i="1" dirty="0"/>
              <a:t>Движение может заменить лекарство – но ни одно лекарство не заменит движения»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i="1" dirty="0"/>
              <a:t>Ж. Тассо.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4687433" cy="34472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Образовательная </a:t>
            </a:r>
            <a:r>
              <a:rPr lang="ru-RU" b="1" dirty="0" err="1"/>
              <a:t>кинезиология</a:t>
            </a:r>
            <a:r>
              <a:rPr lang="ru-RU" b="1" dirty="0"/>
              <a:t> исходит из понимания того, что:</a:t>
            </a:r>
          </a:p>
          <a:p>
            <a:r>
              <a:rPr lang="ru-RU" dirty="0"/>
              <a:t>Каждый </a:t>
            </a:r>
            <a:r>
              <a:rPr lang="ru-RU" dirty="0" smtClean="0"/>
              <a:t>ребенок </a:t>
            </a:r>
            <a:r>
              <a:rPr lang="ru-RU" dirty="0"/>
              <a:t>талантлив и способен обучаться.</a:t>
            </a:r>
          </a:p>
          <a:p>
            <a:r>
              <a:rPr lang="ru-RU" dirty="0"/>
              <a:t>Способность </a:t>
            </a:r>
            <a:r>
              <a:rPr lang="ru-RU" b="1" dirty="0"/>
              <a:t>регулировать</a:t>
            </a:r>
            <a:r>
              <a:rPr lang="ru-RU" dirty="0"/>
              <a:t> различные сферы психической жизни состоит из конкретных контролирующих умений в двигательной и эмоциональной сферах, сфере общения и поведения. Ребенок должен овладеть умениями в каждой из сфер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Обучение </a:t>
            </a:r>
            <a:r>
              <a:rPr lang="ru-RU" b="1" dirty="0"/>
              <a:t>через движение </a:t>
            </a:r>
            <a:r>
              <a:rPr lang="ru-RU" dirty="0"/>
              <a:t>с привлечением телесного опыта – самое эффективное обучение.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18106"/>
            <a:ext cx="2600325" cy="1569650"/>
          </a:xfrm>
        </p:spPr>
      </p:pic>
    </p:spTree>
    <p:extLst>
      <p:ext uri="{BB962C8B-B14F-4D97-AF65-F5344CB8AC3E}">
        <p14:creationId xmlns:p14="http://schemas.microsoft.com/office/powerpoint/2010/main" val="109209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КИНЕЗИОЛОГИЯ ОТНОСИТСЯ К ЗДОРОВЬЕСБЕРЕГАЮЩЕЙ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 Под влиянием </a:t>
            </a:r>
            <a:r>
              <a:rPr lang="ru-RU" dirty="0" err="1"/>
              <a:t>кинезиологических</a:t>
            </a:r>
            <a:r>
              <a:rPr lang="ru-RU" dirty="0"/>
              <a:t> тренировок в организме происходят положительные структурные изменения. При этом,  чем интенсивнее нагрузка, тем </a:t>
            </a:r>
            <a:r>
              <a:rPr lang="ru-RU" sz="3100" dirty="0"/>
              <a:t>значительнее</a:t>
            </a:r>
            <a:r>
              <a:rPr lang="ru-RU" dirty="0"/>
              <a:t> эти изменения. Данная методика позволяет выявить скрытые способности ребёнка и расширить границы возможностей его мозга.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1872208" cy="2232248"/>
          </a:xfrm>
        </p:spPr>
      </p:pic>
    </p:spTree>
    <p:extLst>
      <p:ext uri="{BB962C8B-B14F-4D97-AF65-F5344CB8AC3E}">
        <p14:creationId xmlns:p14="http://schemas.microsoft.com/office/powerpoint/2010/main" val="150636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</a:t>
            </a:r>
            <a:r>
              <a:rPr lang="ru-RU" dirty="0" err="1"/>
              <a:t>кинезиологических</a:t>
            </a:r>
            <a:r>
              <a:rPr lang="ru-RU" dirty="0"/>
              <a:t> упражнений: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76654" y="1844824"/>
            <a:ext cx="4687434" cy="4281656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/>
              <a:t>Растяжки</a:t>
            </a:r>
            <a:r>
              <a:rPr lang="ru-RU" sz="1400" dirty="0"/>
              <a:t> нормализуют </a:t>
            </a:r>
            <a:r>
              <a:rPr lang="ru-RU" sz="1400" dirty="0" err="1"/>
              <a:t>гипертонус</a:t>
            </a:r>
            <a:r>
              <a:rPr lang="ru-RU" sz="1400" dirty="0"/>
              <a:t> (неконтролируемое чрезмерное мышечное напряжение) и </a:t>
            </a:r>
            <a:r>
              <a:rPr lang="ru-RU" sz="1400" dirty="0" err="1"/>
              <a:t>гипотонус</a:t>
            </a:r>
            <a:r>
              <a:rPr lang="ru-RU" sz="1400" dirty="0"/>
              <a:t> (неконтролируемая мышечная вялость).    </a:t>
            </a:r>
          </a:p>
          <a:p>
            <a:pPr algn="just"/>
            <a:r>
              <a:rPr lang="ru-RU" sz="1400" b="1" dirty="0"/>
              <a:t>Дыхательные упражнения </a:t>
            </a:r>
            <a:r>
              <a:rPr lang="ru-RU" sz="1400" dirty="0"/>
              <a:t>улучшают ритмику организма, развивают самоконтроль и произвольность.</a:t>
            </a:r>
          </a:p>
          <a:p>
            <a:pPr algn="just"/>
            <a:r>
              <a:rPr lang="ru-RU" sz="1400" b="1" dirty="0"/>
              <a:t>Глазодвигательные упражнения </a:t>
            </a:r>
            <a:r>
              <a:rPr lang="ru-RU" sz="1400" dirty="0"/>
              <a:t>позволяют расширить поле зрения, улучшить восприятие. Однонаправленные и разнонаправленные движения глаз и языка развивают межполушарное взаимодействие и повышают </a:t>
            </a:r>
            <a:r>
              <a:rPr lang="ru-RU" sz="1400" dirty="0" err="1"/>
              <a:t>энергетизацию</a:t>
            </a:r>
            <a:r>
              <a:rPr lang="ru-RU" sz="1400" dirty="0"/>
              <a:t> организма.</a:t>
            </a:r>
          </a:p>
          <a:p>
            <a:pPr algn="just"/>
            <a:r>
              <a:rPr lang="ru-RU" sz="1400" dirty="0"/>
              <a:t>При выполнении телесных движений развивается межполушарное взаимодействие, снимаются непроизвольные, непреднамеренные движения и мышечные зажимы. Оказывается, человеку для закрепления мысли необходимо движение. </a:t>
            </a:r>
          </a:p>
          <a:p>
            <a:pPr algn="just"/>
            <a:r>
              <a:rPr lang="ru-RU" sz="1400" b="1" dirty="0"/>
              <a:t>Упражнения для релаксации </a:t>
            </a:r>
            <a:r>
              <a:rPr lang="ru-RU" sz="1400" dirty="0"/>
              <a:t>способствуют расслаблению, снятию напряжения. </a:t>
            </a:r>
          </a:p>
          <a:p>
            <a:pPr algn="just"/>
            <a:endParaRPr lang="ru-RU" sz="1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3574338"/>
            <a:ext cx="2527300" cy="1657186"/>
          </a:xfrm>
        </p:spPr>
      </p:pic>
    </p:spTree>
    <p:extLst>
      <p:ext uri="{BB962C8B-B14F-4D97-AF65-F5344CB8AC3E}">
        <p14:creationId xmlns:p14="http://schemas.microsoft.com/office/powerpoint/2010/main" val="222333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1) Детям у которых </a:t>
            </a:r>
            <a:r>
              <a:rPr lang="ru-RU" b="1" dirty="0" smtClean="0"/>
              <a:t>проблемы с </a:t>
            </a:r>
            <a:r>
              <a:rPr lang="ru-RU" b="1" dirty="0"/>
              <a:t>восприятием материала</a:t>
            </a:r>
            <a:r>
              <a:rPr lang="ru-RU" dirty="0"/>
              <a:t>. Например, </a:t>
            </a:r>
            <a:r>
              <a:rPr lang="ru-RU" dirty="0" smtClean="0"/>
              <a:t>ребенок никак </a:t>
            </a:r>
            <a:r>
              <a:rPr lang="ru-RU" dirty="0"/>
              <a:t>не может выучить алфавит или таблицу умножения.</a:t>
            </a:r>
            <a:br>
              <a:rPr lang="ru-RU" dirty="0"/>
            </a:br>
            <a:r>
              <a:rPr lang="ru-RU" dirty="0" smtClean="0"/>
              <a:t>2)Тем </a:t>
            </a:r>
            <a:r>
              <a:rPr lang="ru-RU" dirty="0"/>
              <a:t>детям, которые </a:t>
            </a:r>
            <a:r>
              <a:rPr lang="ru-RU" b="1" dirty="0"/>
              <a:t>не любят и не хотят учиться</a:t>
            </a:r>
            <a:r>
              <a:rPr lang="ru-RU" dirty="0"/>
              <a:t>. Не могут самостоятельно выполнять домашнее задание.</a:t>
            </a:r>
            <a:br>
              <a:rPr lang="ru-RU" dirty="0"/>
            </a:br>
            <a:r>
              <a:rPr lang="ru-RU" dirty="0" smtClean="0"/>
              <a:t>3) Дети которые </a:t>
            </a:r>
            <a:r>
              <a:rPr lang="ru-RU" b="1" dirty="0"/>
              <a:t>не могут сконцентрировать своё внимание</a:t>
            </a:r>
            <a:r>
              <a:rPr lang="ru-RU" dirty="0"/>
              <a:t>. Они постоянно отстают от всех учеников, позже всех делают задание и боятся отвечать на уроке.</a:t>
            </a:r>
            <a:br>
              <a:rPr lang="ru-RU" dirty="0"/>
            </a:br>
            <a:r>
              <a:rPr lang="ru-RU" dirty="0" smtClean="0"/>
              <a:t>4) </a:t>
            </a:r>
            <a:r>
              <a:rPr lang="ru-RU" b="1" dirty="0" smtClean="0"/>
              <a:t>Робкие </a:t>
            </a:r>
            <a:r>
              <a:rPr lang="ru-RU" b="1" dirty="0"/>
              <a:t>и нерешительные</a:t>
            </a:r>
            <a:r>
              <a:rPr lang="ru-RU" dirty="0"/>
              <a:t> </a:t>
            </a:r>
            <a:r>
              <a:rPr lang="ru-RU" dirty="0" smtClean="0"/>
              <a:t>дети, </a:t>
            </a:r>
            <a:r>
              <a:rPr lang="ru-RU" dirty="0"/>
              <a:t>которые даже если и готовы к уроку, всё равно не решаются поднять руку и ответить материал.</a:t>
            </a:r>
            <a:br>
              <a:rPr lang="ru-RU" dirty="0"/>
            </a:br>
            <a:r>
              <a:rPr lang="ru-RU" dirty="0" smtClean="0"/>
              <a:t>5</a:t>
            </a:r>
            <a:r>
              <a:rPr lang="ru-RU" b="1" dirty="0" smtClean="0"/>
              <a:t>)«Растеряхи», </a:t>
            </a:r>
            <a:r>
              <a:rPr lang="ru-RU" dirty="0" smtClean="0"/>
              <a:t>они </a:t>
            </a:r>
            <a:r>
              <a:rPr lang="ru-RU" dirty="0"/>
              <a:t>постоянно и всюду забывают свои вещи. Обучаясь уже не первый год </a:t>
            </a:r>
            <a:r>
              <a:rPr lang="ru-RU" dirty="0" smtClean="0"/>
              <a:t>, </a:t>
            </a:r>
            <a:r>
              <a:rPr lang="ru-RU" dirty="0"/>
              <a:t>так и не научились сами собирать портфель.</a:t>
            </a:r>
            <a:br>
              <a:rPr lang="ru-RU" dirty="0"/>
            </a:br>
            <a:r>
              <a:rPr lang="ru-RU" dirty="0" smtClean="0"/>
              <a:t>6)Дети</a:t>
            </a:r>
            <a:r>
              <a:rPr lang="ru-RU" dirty="0"/>
              <a:t>, у которых </a:t>
            </a:r>
            <a:r>
              <a:rPr lang="ru-RU" b="1" dirty="0"/>
              <a:t>систематические нарушения дисциплины</a:t>
            </a:r>
            <a:r>
              <a:rPr lang="ru-RU" dirty="0"/>
              <a:t> – это норма. Они очень агрессивны и драчливы, или же, напротив, обидчивы и плаксивы. Утром их невозможно разбудить, в школу идут с большой неохотой.</a:t>
            </a:r>
            <a:br>
              <a:rPr lang="ru-RU" dirty="0"/>
            </a:br>
            <a:r>
              <a:rPr lang="ru-RU" dirty="0" smtClean="0"/>
              <a:t>7)Дети </a:t>
            </a:r>
            <a:r>
              <a:rPr lang="ru-RU" dirty="0"/>
              <a:t>которых </a:t>
            </a:r>
            <a:r>
              <a:rPr lang="ru-RU" b="1" dirty="0"/>
              <a:t>укачивает в транспорте</a:t>
            </a:r>
            <a:r>
              <a:rPr lang="ru-RU" dirty="0"/>
              <a:t>, а также с нарушением координации движений или же есть определённые проблемы с осанкой.</a:t>
            </a:r>
            <a:br>
              <a:rPr lang="ru-RU" dirty="0"/>
            </a:br>
            <a:r>
              <a:rPr lang="ru-RU" dirty="0" smtClean="0"/>
              <a:t>8) Дети </a:t>
            </a:r>
            <a:r>
              <a:rPr lang="ru-RU" dirty="0"/>
              <a:t>с </a:t>
            </a:r>
            <a:r>
              <a:rPr lang="ru-RU" b="1" dirty="0"/>
              <a:t>речевыми проблемами</a:t>
            </a:r>
            <a:r>
              <a:rPr lang="ru-RU" dirty="0"/>
              <a:t>: заикаются, картавят, нечётко выговаривают некоторые звуки или не до конца проговаривают слова.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Кому рекомендуется </a:t>
            </a:r>
            <a:r>
              <a:rPr lang="ru-RU" sz="3200" b="1" dirty="0" smtClean="0"/>
              <a:t>образовательная </a:t>
            </a:r>
            <a:r>
              <a:rPr lang="ru-RU" sz="3200" b="1" dirty="0" err="1"/>
              <a:t>кинезиология</a:t>
            </a:r>
            <a:r>
              <a:rPr lang="ru-RU" sz="3200" b="1" dirty="0"/>
              <a:t> 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339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Благодаря </a:t>
            </a:r>
            <a:r>
              <a:rPr lang="ru-RU" sz="2800" b="1" dirty="0" err="1" smtClean="0"/>
              <a:t>кинезиологии</a:t>
            </a:r>
            <a:r>
              <a:rPr lang="ru-RU" sz="2800" b="1" dirty="0" smtClean="0"/>
              <a:t> успешно </a:t>
            </a:r>
            <a:r>
              <a:rPr lang="ru-RU" sz="2800" dirty="0" smtClean="0"/>
              <a:t>развивается </a:t>
            </a:r>
            <a:r>
              <a:rPr lang="ru-RU" sz="2800" dirty="0" err="1" smtClean="0"/>
              <a:t>саморегуляция</a:t>
            </a:r>
            <a:r>
              <a:rPr lang="ru-RU" sz="2800" dirty="0" smtClean="0"/>
              <a:t> </a:t>
            </a:r>
            <a:r>
              <a:rPr lang="ru-RU" sz="2800" dirty="0"/>
              <a:t>– одна из центральных линий развития детей.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err="1"/>
              <a:t>Саморегуляция</a:t>
            </a:r>
            <a:r>
              <a:rPr lang="ru-RU" dirty="0"/>
              <a:t> – процесс управления человеком собственными психологическими и физиологическими состояниями, а также поступками.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1546"/>
            <a:ext cx="3822700" cy="3282770"/>
          </a:xfrm>
        </p:spPr>
      </p:pic>
    </p:spTree>
    <p:extLst>
      <p:ext uri="{BB962C8B-B14F-4D97-AF65-F5344CB8AC3E}">
        <p14:creationId xmlns:p14="http://schemas.microsoft.com/office/powerpoint/2010/main" val="1304880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</TotalTime>
  <Words>851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Образовательная кинезиология, уроки саморегуляции  для дошкольников</vt:lpstr>
      <vt:lpstr>Психическое развитие</vt:lpstr>
      <vt:lpstr>Презентация PowerPoint</vt:lpstr>
      <vt:lpstr>Когда ничего не получается или психическая перегрузка </vt:lpstr>
      <vt:lpstr> «Движение может заменить лекарство – но ни одно лекарство не заменит движения»  Ж. Тассо. </vt:lpstr>
      <vt:lpstr>КИНЕЗИОЛОГИЯ ОТНОСИТСЯ К ЗДОРОВЬЕСБЕРЕГАЮЩЕЙ ТЕХНОЛОГИИ</vt:lpstr>
      <vt:lpstr>Виды кинезиологических упражнений: </vt:lpstr>
      <vt:lpstr>Кому рекомендуется образовательная кинезиология ?</vt:lpstr>
      <vt:lpstr>Благодаря кинезиологии успешно развивается саморегуляция – одна из центральных линий развития детей.</vt:lpstr>
      <vt:lpstr> Способности произвольной психорегуляции. </vt:lpstr>
      <vt:lpstr>Презентация PowerPoint</vt:lpstr>
      <vt:lpstr>Презентация PowerPoint</vt:lpstr>
      <vt:lpstr>В развитии у детей описанных навыков большое значение играет возможность испытать множество вариантов действия для того, чтобы научиться делать выбор. Именно в выборе поступка или действия состоит первый шаг на пути развития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НЕЙРОЙОГА</dc:title>
  <dc:creator>Администратор</dc:creator>
  <cp:lastModifiedBy>Admin</cp:lastModifiedBy>
  <cp:revision>23</cp:revision>
  <dcterms:created xsi:type="dcterms:W3CDTF">2016-11-29T08:23:15Z</dcterms:created>
  <dcterms:modified xsi:type="dcterms:W3CDTF">2017-03-21T09:18:17Z</dcterms:modified>
</cp:coreProperties>
</file>