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75" r:id="rId6"/>
    <p:sldId id="273" r:id="rId7"/>
    <p:sldId id="270" r:id="rId8"/>
    <p:sldId id="269" r:id="rId9"/>
    <p:sldId id="302" r:id="rId10"/>
    <p:sldId id="266" r:id="rId11"/>
    <p:sldId id="274" r:id="rId12"/>
    <p:sldId id="264" r:id="rId13"/>
    <p:sldId id="276" r:id="rId14"/>
    <p:sldId id="277" r:id="rId15"/>
    <p:sldId id="278" r:id="rId16"/>
    <p:sldId id="279" r:id="rId17"/>
    <p:sldId id="263" r:id="rId18"/>
    <p:sldId id="280" r:id="rId19"/>
    <p:sldId id="281" r:id="rId20"/>
    <p:sldId id="282" r:id="rId21"/>
    <p:sldId id="283" r:id="rId22"/>
    <p:sldId id="267" r:id="rId23"/>
    <p:sldId id="284" r:id="rId24"/>
    <p:sldId id="285" r:id="rId25"/>
    <p:sldId id="287" r:id="rId26"/>
    <p:sldId id="288" r:id="rId27"/>
    <p:sldId id="289" r:id="rId28"/>
    <p:sldId id="290" r:id="rId29"/>
    <p:sldId id="293" r:id="rId30"/>
    <p:sldId id="294" r:id="rId31"/>
    <p:sldId id="286" r:id="rId32"/>
    <p:sldId id="296" r:id="rId33"/>
    <p:sldId id="291" r:id="rId34"/>
    <p:sldId id="292" r:id="rId35"/>
    <p:sldId id="297" r:id="rId36"/>
    <p:sldId id="298" r:id="rId37"/>
    <p:sldId id="299" r:id="rId38"/>
    <p:sldId id="300" r:id="rId39"/>
    <p:sldId id="303" r:id="rId40"/>
    <p:sldId id="301" r:id="rId41"/>
    <p:sldId id="305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D60093"/>
    <a:srgbClr val="FFFF66"/>
    <a:srgbClr val="FF3300"/>
    <a:srgbClr val="CC0000"/>
    <a:srgbClr val="FFB7E2"/>
    <a:srgbClr val="FEE6C6"/>
    <a:srgbClr val="FDD2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155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&amp;Rcy;&amp;ocy;&amp;lcy;&amp;softcy; &amp;zhcy;&amp;iecy;&amp;ncy;&amp;shchcy;&amp;icy;&amp;ncy;&amp;ycy; &amp;vcy;&amp;ocy; &amp;vcy;&amp;scy;&amp;iecy;&amp;lcy;&amp;iecy;&amp;ncy;&amp;ncy;&amp;ocy;&amp;jcy; &amp;Mcy;&amp;ocy;&amp;ncy;&amp;acy;&amp;kcy;&amp;ocy; &amp;icy; &amp;Lcy;&amp;acy;&amp;zcy;&amp;ucy;&amp;rcy;&amp;ncy;&amp;ycy;&amp;jcy; &amp;Bcy;&amp;iecy;&amp;rcy;&amp;iecy;&amp;gcy; / Le Journal russe de Monac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564888" cy="5716318"/>
          </a:xfrm>
          <a:prstGeom prst="ellipse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A1EDDA5-1704-4CF7-9882-55CBB732AFB5}" type="datetimeFigureOut">
              <a:rPr lang="ru-RU" smtClean="0"/>
              <a:pPr/>
              <a:t>14.02.2016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9125FA-D795-4E07-842F-B713AB53A4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A1EDDA5-1704-4CF7-9882-55CBB732AFB5}" type="datetimeFigureOut">
              <a:rPr lang="ru-RU" smtClean="0"/>
              <a:pPr/>
              <a:t>14.02.2016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9125FA-D795-4E07-842F-B713AB53A4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A1EDDA5-1704-4CF7-9882-55CBB732AFB5}" type="datetimeFigureOut">
              <a:rPr lang="ru-RU" smtClean="0"/>
              <a:pPr/>
              <a:t>14.02.2016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9125FA-D795-4E07-842F-B713AB53A4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A1EDDA5-1704-4CF7-9882-55CBB732AFB5}" type="datetimeFigureOut">
              <a:rPr lang="ru-RU" smtClean="0"/>
              <a:pPr/>
              <a:t>14.02.2016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9125FA-D795-4E07-842F-B713AB53A4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A1EDDA5-1704-4CF7-9882-55CBB732AFB5}" type="datetimeFigureOut">
              <a:rPr lang="ru-RU" smtClean="0"/>
              <a:pPr/>
              <a:t>14.02.2016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9125FA-D795-4E07-842F-B713AB53A4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A1EDDA5-1704-4CF7-9882-55CBB732AFB5}" type="datetimeFigureOut">
              <a:rPr lang="ru-RU" smtClean="0"/>
              <a:pPr/>
              <a:t>14.02.2016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9125FA-D795-4E07-842F-B713AB53A4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A1EDDA5-1704-4CF7-9882-55CBB732AFB5}" type="datetimeFigureOut">
              <a:rPr lang="ru-RU" smtClean="0"/>
              <a:pPr/>
              <a:t>14.02.2016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9125FA-D795-4E07-842F-B713AB53A4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A1EDDA5-1704-4CF7-9882-55CBB732AFB5}" type="datetimeFigureOut">
              <a:rPr lang="ru-RU" smtClean="0"/>
              <a:pPr/>
              <a:t>14.02.2016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9125FA-D795-4E07-842F-B713AB53A4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A1EDDA5-1704-4CF7-9882-55CBB732AFB5}" type="datetimeFigureOut">
              <a:rPr lang="ru-RU" smtClean="0"/>
              <a:pPr/>
              <a:t>14.02.2016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9125FA-D795-4E07-842F-B713AB53A4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A1EDDA5-1704-4CF7-9882-55CBB732AFB5}" type="datetimeFigureOut">
              <a:rPr lang="ru-RU" smtClean="0"/>
              <a:pPr/>
              <a:t>14.02.2016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9125FA-D795-4E07-842F-B713AB53A4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g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&amp;Pcy;&amp;iecy;&amp;rcy;&amp;scy;&amp;ocy;&amp;ncy;&amp;acy;&amp;lcy;&amp;softcy;&amp;ncy;&amp;ycy;&amp;jcy; &amp;scy;&amp;acy;&amp;jcy;&amp;tcy; - &amp;Fcy;&amp;Ocy;&amp;Ncy;&amp;Ycy;"/>
          <p:cNvPicPr>
            <a:picLocks noChangeAspect="1" noChangeArrowheads="1"/>
          </p:cNvPicPr>
          <p:nvPr userDrawn="1"/>
        </p:nvPicPr>
        <p:blipFill>
          <a:blip r:embed="rId13" cstate="print"/>
          <a:srcRect r="1562" b="7812"/>
          <a:stretch>
            <a:fillRect/>
          </a:stretch>
        </p:blipFill>
        <p:spPr bwMode="auto">
          <a:xfrm>
            <a:off x="0" y="0"/>
            <a:ext cx="9144000" cy="6858000"/>
          </a:xfrm>
          <a:prstGeom prst="bevel">
            <a:avLst>
              <a:gd name="adj" fmla="val 2065"/>
            </a:avLst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3" name="Скругленный прямоугольник 12"/>
          <p:cNvSpPr/>
          <p:nvPr userDrawn="1"/>
        </p:nvSpPr>
        <p:spPr>
          <a:xfrm>
            <a:off x="214282" y="142852"/>
            <a:ext cx="8643998" cy="6572296"/>
          </a:xfrm>
          <a:prstGeom prst="roundRect">
            <a:avLst>
              <a:gd name="adj" fmla="val 4578"/>
            </a:avLst>
          </a:prstGeom>
          <a:solidFill>
            <a:srgbClr val="FFB7E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8" descr="&amp;Rcy;&amp;Acy;&amp;Zcy;&amp;Dcy;&amp;IEcy;&amp;Lcy;&amp;Icy;&amp;Tcy;&amp;IEcy;&amp;Lcy;&amp;Icy;.&amp;CHcy;&amp;Acy;&amp;Scy;&amp;Tcy;&amp;SOFTcy;-2 - &amp;Bcy;&amp;lcy;&amp;ocy;&amp;gcy; Mogikan &amp;ncy;&amp;acy; 24open.ru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" y="0"/>
            <a:ext cx="4643438" cy="742950"/>
          </a:xfrm>
          <a:prstGeom prst="rect">
            <a:avLst/>
          </a:prstGeom>
          <a:noFill/>
        </p:spPr>
      </p:pic>
      <p:pic>
        <p:nvPicPr>
          <p:cNvPr id="27" name="Picture 8" descr="&amp;Rcy;&amp;Acy;&amp;Zcy;&amp;Dcy;&amp;IEcy;&amp;Lcy;&amp;Icy;&amp;Tcy;&amp;IEcy;&amp;Lcy;&amp;Icy;.&amp;CHcy;&amp;Acy;&amp;Scy;&amp;Tcy;&amp;SOFTcy;-2 - &amp;Bcy;&amp;lcy;&amp;ocy;&amp;gcy; Mogikan &amp;ncy;&amp;acy; 24open.ru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500562" y="0"/>
            <a:ext cx="4643438" cy="742950"/>
          </a:xfrm>
          <a:prstGeom prst="rect">
            <a:avLst/>
          </a:prstGeom>
          <a:noFill/>
        </p:spPr>
      </p:pic>
      <p:grpSp>
        <p:nvGrpSpPr>
          <p:cNvPr id="30" name="Группа 29"/>
          <p:cNvGrpSpPr/>
          <p:nvPr userDrawn="1"/>
        </p:nvGrpSpPr>
        <p:grpSpPr>
          <a:xfrm>
            <a:off x="-1" y="6286520"/>
            <a:ext cx="5659238" cy="483787"/>
            <a:chOff x="-1" y="6286520"/>
            <a:chExt cx="5659238" cy="483787"/>
          </a:xfrm>
        </p:grpSpPr>
        <p:pic>
          <p:nvPicPr>
            <p:cNvPr id="22" name="Picture 14" descr="&amp;Scy;&amp;ucy;&amp;ncy;&amp;dcy;&amp;ucy;&amp;kcy;- &amp;yacy;.&amp;rcy;&amp;ucy;"/>
            <p:cNvPicPr>
              <a:picLocks noChangeAspect="1" noChangeArrowheads="1" noCrop="1"/>
            </p:cNvPicPr>
            <p:nvPr userDrawn="1"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-1" y="6286520"/>
              <a:ext cx="1928795" cy="421910"/>
            </a:xfrm>
            <a:prstGeom prst="rect">
              <a:avLst/>
            </a:prstGeom>
            <a:noFill/>
          </p:spPr>
        </p:pic>
        <p:pic>
          <p:nvPicPr>
            <p:cNvPr id="28" name="Picture 14" descr="&amp;Scy;&amp;ucy;&amp;ncy;&amp;dcy;&amp;ucy;&amp;kcy;- &amp;yacy;.&amp;rcy;&amp;ucy;"/>
            <p:cNvPicPr>
              <a:picLocks noChangeAspect="1" noChangeArrowheads="1" noCrop="1"/>
            </p:cNvPicPr>
            <p:nvPr userDrawn="1"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 rot="21283785">
              <a:off x="1872656" y="6348397"/>
              <a:ext cx="1928795" cy="421910"/>
            </a:xfrm>
            <a:prstGeom prst="rect">
              <a:avLst/>
            </a:prstGeom>
            <a:noFill/>
          </p:spPr>
        </p:pic>
        <p:pic>
          <p:nvPicPr>
            <p:cNvPr id="29" name="Picture 14" descr="&amp;Scy;&amp;ucy;&amp;ncy;&amp;dcy;&amp;ucy;&amp;kcy;- &amp;yacy;.&amp;rcy;&amp;ucy;"/>
            <p:cNvPicPr>
              <a:picLocks noChangeAspect="1" noChangeArrowheads="1" noCrop="1"/>
            </p:cNvPicPr>
            <p:nvPr userDrawn="1"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 rot="21137546">
              <a:off x="3730442" y="6306436"/>
              <a:ext cx="1928795" cy="421910"/>
            </a:xfrm>
            <a:prstGeom prst="rect">
              <a:avLst/>
            </a:prstGeom>
            <a:noFill/>
          </p:spPr>
        </p:pic>
      </p:grpSp>
      <p:grpSp>
        <p:nvGrpSpPr>
          <p:cNvPr id="35" name="Группа 34"/>
          <p:cNvGrpSpPr/>
          <p:nvPr userDrawn="1"/>
        </p:nvGrpSpPr>
        <p:grpSpPr>
          <a:xfrm rot="5400000">
            <a:off x="5913365" y="3230644"/>
            <a:ext cx="5659238" cy="483787"/>
            <a:chOff x="-1" y="6286520"/>
            <a:chExt cx="5659238" cy="483787"/>
          </a:xfrm>
        </p:grpSpPr>
        <p:pic>
          <p:nvPicPr>
            <p:cNvPr id="36" name="Picture 14" descr="&amp;Scy;&amp;ucy;&amp;ncy;&amp;dcy;&amp;ucy;&amp;kcy;- &amp;yacy;.&amp;rcy;&amp;ucy;"/>
            <p:cNvPicPr>
              <a:picLocks noChangeAspect="1" noChangeArrowheads="1" noCrop="1"/>
            </p:cNvPicPr>
            <p:nvPr userDrawn="1"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-1" y="6286520"/>
              <a:ext cx="1928795" cy="421910"/>
            </a:xfrm>
            <a:prstGeom prst="rect">
              <a:avLst/>
            </a:prstGeom>
            <a:noFill/>
          </p:spPr>
        </p:pic>
        <p:pic>
          <p:nvPicPr>
            <p:cNvPr id="37" name="Picture 14" descr="&amp;Scy;&amp;ucy;&amp;ncy;&amp;dcy;&amp;ucy;&amp;kcy;- &amp;yacy;.&amp;rcy;&amp;ucy;"/>
            <p:cNvPicPr>
              <a:picLocks noChangeAspect="1" noChangeArrowheads="1" noCrop="1"/>
            </p:cNvPicPr>
            <p:nvPr userDrawn="1"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 rot="21283785">
              <a:off x="1872656" y="6348397"/>
              <a:ext cx="1928795" cy="421910"/>
            </a:xfrm>
            <a:prstGeom prst="rect">
              <a:avLst/>
            </a:prstGeom>
            <a:noFill/>
          </p:spPr>
        </p:pic>
        <p:pic>
          <p:nvPicPr>
            <p:cNvPr id="38" name="Picture 14" descr="&amp;Scy;&amp;ucy;&amp;ncy;&amp;dcy;&amp;ucy;&amp;kcy;- &amp;yacy;.&amp;rcy;&amp;ucy;"/>
            <p:cNvPicPr>
              <a:picLocks noChangeAspect="1" noChangeArrowheads="1" noCrop="1"/>
            </p:cNvPicPr>
            <p:nvPr userDrawn="1"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 rot="21137546">
              <a:off x="3730442" y="6306436"/>
              <a:ext cx="1928795" cy="421910"/>
            </a:xfrm>
            <a:prstGeom prst="rect">
              <a:avLst/>
            </a:prstGeom>
            <a:noFill/>
          </p:spPr>
        </p:pic>
      </p:grpSp>
      <p:pic>
        <p:nvPicPr>
          <p:cNvPr id="25" name="Picture 2" descr="&amp;Rcy;&amp;Acy;&amp;Zcy;&amp;Dcy;&amp;IEcy;&amp;Lcy;&amp;Icy;&amp;Tcy;&amp;IEcy;&amp;Lcy;&amp;Icy; &amp;Ocy;&amp;CHcy;&amp;IEcy;&amp;Ncy;&amp;SOFTcy; &amp;Kcy;&amp;Rcy;&amp;Acy;&amp;Scy;&amp;Icy;&amp;Vcy;&amp;Ycy;&amp;IEcy;. &amp;Ocy;&amp;bcy;&amp;scy;&amp;ucy;&amp;zhcy;&amp;dcy;&amp;iecy;&amp;ncy;&amp;icy;&amp;iecy; &amp;ncy;&amp;acy;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>
            <a:picLocks noChangeAspect="1" noChangeArrowheads="1"/>
          </p:cNvPicPr>
          <p:nvPr userDrawn="1"/>
        </p:nvPicPr>
        <p:blipFill>
          <a:blip r:embed="rId16" cstate="print"/>
          <a:srcRect r="17660" b="5049"/>
          <a:stretch>
            <a:fillRect/>
          </a:stretch>
        </p:blipFill>
        <p:spPr bwMode="auto">
          <a:xfrm rot="20480004">
            <a:off x="4902817" y="4779773"/>
            <a:ext cx="3981803" cy="2275237"/>
          </a:xfrm>
          <a:prstGeom prst="rect">
            <a:avLst/>
          </a:prstGeom>
          <a:noFill/>
        </p:spPr>
      </p:pic>
      <p:grpSp>
        <p:nvGrpSpPr>
          <p:cNvPr id="31" name="Группа 30"/>
          <p:cNvGrpSpPr/>
          <p:nvPr userDrawn="1"/>
        </p:nvGrpSpPr>
        <p:grpSpPr>
          <a:xfrm rot="5400000">
            <a:off x="-2444882" y="3159205"/>
            <a:ext cx="5659238" cy="483787"/>
            <a:chOff x="-1" y="6286520"/>
            <a:chExt cx="5659238" cy="483787"/>
          </a:xfrm>
        </p:grpSpPr>
        <p:pic>
          <p:nvPicPr>
            <p:cNvPr id="32" name="Picture 14" descr="&amp;Scy;&amp;ucy;&amp;ncy;&amp;dcy;&amp;ucy;&amp;kcy;- &amp;yacy;.&amp;rcy;&amp;ucy;"/>
            <p:cNvPicPr>
              <a:picLocks noChangeAspect="1" noChangeArrowheads="1" noCrop="1"/>
            </p:cNvPicPr>
            <p:nvPr userDrawn="1"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-1" y="6286520"/>
              <a:ext cx="1928795" cy="421910"/>
            </a:xfrm>
            <a:prstGeom prst="rect">
              <a:avLst/>
            </a:prstGeom>
            <a:noFill/>
          </p:spPr>
        </p:pic>
        <p:pic>
          <p:nvPicPr>
            <p:cNvPr id="33" name="Picture 14" descr="&amp;Scy;&amp;ucy;&amp;ncy;&amp;dcy;&amp;ucy;&amp;kcy;- &amp;yacy;.&amp;rcy;&amp;ucy;"/>
            <p:cNvPicPr>
              <a:picLocks noChangeAspect="1" noChangeArrowheads="1" noCrop="1"/>
            </p:cNvPicPr>
            <p:nvPr userDrawn="1"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 rot="21283785">
              <a:off x="1872656" y="6348397"/>
              <a:ext cx="1928795" cy="421910"/>
            </a:xfrm>
            <a:prstGeom prst="rect">
              <a:avLst/>
            </a:prstGeom>
            <a:noFill/>
          </p:spPr>
        </p:pic>
        <p:pic>
          <p:nvPicPr>
            <p:cNvPr id="34" name="Picture 14" descr="&amp;Scy;&amp;ucy;&amp;ncy;&amp;dcy;&amp;ucy;&amp;kcy;- &amp;yacy;.&amp;rcy;&amp;ucy;"/>
            <p:cNvPicPr>
              <a:picLocks noChangeAspect="1" noChangeArrowheads="1" noCrop="1"/>
            </p:cNvPicPr>
            <p:nvPr userDrawn="1"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 rot="21137546">
              <a:off x="3730442" y="6306436"/>
              <a:ext cx="1928795" cy="421910"/>
            </a:xfrm>
            <a:prstGeom prst="rect">
              <a:avLst/>
            </a:prstGeom>
            <a:noFill/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advClick="0" advTm="4000">
        <p14:reveal/>
      </p:transition>
    </mc:Choice>
    <mc:Fallback xmlns="">
      <p:transition spd="slow" advClick="0" advTm="4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8.wdp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0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49.jpeg"/><Relationship Id="rId4" Type="http://schemas.microsoft.com/office/2007/relationships/hdphoto" Target="../media/hdphoto1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15.wdp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microsoft.com/office/2007/relationships/hdphoto" Target="../media/hdphoto16.wd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18.wdp"/><Relationship Id="rId4" Type="http://schemas.openxmlformats.org/officeDocument/2006/relationships/image" Target="../media/image67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7" Type="http://schemas.microsoft.com/office/2007/relationships/hdphoto" Target="../media/hdphoto21.wdp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microsoft.com/office/2007/relationships/hdphoto" Target="../media/hdphoto20.wdp"/><Relationship Id="rId4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microsoft.com/office/2007/relationships/hdphoto" Target="../media/hdphoto24.wdp"/><Relationship Id="rId7" Type="http://schemas.microsoft.com/office/2007/relationships/hdphoto" Target="../media/hdphoto26.wdp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jpeg"/><Relationship Id="rId5" Type="http://schemas.microsoft.com/office/2007/relationships/hdphoto" Target="../media/hdphoto25.wdp"/><Relationship Id="rId4" Type="http://schemas.openxmlformats.org/officeDocument/2006/relationships/image" Target="../media/image74.png"/><Relationship Id="rId9" Type="http://schemas.microsoft.com/office/2007/relationships/hdphoto" Target="../media/hdphoto27.wdp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microsoft.com/office/2007/relationships/hdphoto" Target="../media/hdphoto29.wdp"/><Relationship Id="rId4" Type="http://schemas.openxmlformats.org/officeDocument/2006/relationships/image" Target="../media/image78.jpe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jpeg"/><Relationship Id="rId7" Type="http://schemas.microsoft.com/office/2007/relationships/hdphoto" Target="../media/hdphoto3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27984" y="764704"/>
            <a:ext cx="37444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День     </a:t>
            </a:r>
          </a:p>
          <a:p>
            <a:r>
              <a:rPr lang="ru-RU" sz="8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8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Матери</a:t>
            </a:r>
            <a:endParaRPr lang="ru-RU" sz="8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868" y="3645024"/>
            <a:ext cx="52149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Педагогический проект</a:t>
            </a:r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.</a:t>
            </a:r>
          </a:p>
          <a:p>
            <a:pPr algn="ctr"/>
            <a:endParaRPr lang="ru-RU" sz="36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Составители: Софронова Н.Г.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                    </a:t>
            </a:r>
            <a:r>
              <a:rPr lang="ru-RU" sz="28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Чарина</a:t>
            </a: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С.Е.</a:t>
            </a:r>
            <a:endParaRPr lang="ru-RU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3" name="luchshaya_samay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04" y="5147187"/>
            <a:ext cx="609600" cy="609600"/>
          </a:xfrm>
          <a:prstGeom prst="rect">
            <a:avLst/>
          </a:prstGeom>
        </p:spPr>
      </p:pic>
      <p:pic>
        <p:nvPicPr>
          <p:cNvPr id="2" name="мама 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29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/>
          <a:lstStyle/>
          <a:p>
            <a:r>
              <a:rPr lang="ru-RU" sz="2800" b="1" i="1" dirty="0" smtClean="0">
                <a:solidFill>
                  <a:srgbClr val="002060"/>
                </a:solidFill>
              </a:rPr>
              <a:t>Создание генеалогического древа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Трилайн\Desktop\Светлана Ефимовна к проекту\фото к проекту\фото проект\DSCN022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44" r="7592" b="1038"/>
          <a:stretch/>
        </p:blipFill>
        <p:spPr bwMode="auto">
          <a:xfrm>
            <a:off x="683568" y="1556792"/>
            <a:ext cx="3876463" cy="3744416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Трилайн\Desktop\Светлана Ефимовна к проекту\фото к проекту\фото проект\DSCN02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56680"/>
            <a:ext cx="3806552" cy="3024336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09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/>
          <a:lstStyle/>
          <a:p>
            <a:r>
              <a:rPr lang="ru-RU" sz="2800" dirty="0" smtClean="0"/>
              <a:t>  </a:t>
            </a:r>
            <a:r>
              <a:rPr lang="ru-RU" sz="2800" b="1" i="1" dirty="0">
                <a:solidFill>
                  <a:srgbClr val="002060"/>
                </a:solidFill>
              </a:rPr>
              <a:t>С</a:t>
            </a:r>
            <a:r>
              <a:rPr lang="ru-RU" sz="2800" b="1" i="1" dirty="0" smtClean="0">
                <a:solidFill>
                  <a:srgbClr val="002060"/>
                </a:solidFill>
              </a:rPr>
              <a:t>оставление альбома с репродукциями картин художников «Мать и дитя»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4" name="Picture 3" descr="C:\Users\Трилайн\Desktop\Светлана Ефимовна к проекту\фото к проекту\DSC_149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" t="998" r="14319" b="7228"/>
          <a:stretch/>
        </p:blipFill>
        <p:spPr bwMode="auto">
          <a:xfrm>
            <a:off x="755576" y="1988840"/>
            <a:ext cx="4713099" cy="355333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Трилайн\Desktop\Светлана Ефимовна к проекту\фото к проекту\DSCN023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8" t="7269" r="53316" b="15802"/>
          <a:stretch/>
        </p:blipFill>
        <p:spPr bwMode="auto">
          <a:xfrm>
            <a:off x="5652120" y="1671696"/>
            <a:ext cx="2520280" cy="3651179"/>
          </a:xfrm>
          <a:prstGeom prst="rect">
            <a:avLst/>
          </a:prstGeom>
          <a:noFill/>
          <a:ln w="28575">
            <a:solidFill>
              <a:srgbClr val="00B05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99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580926"/>
          </a:xfrm>
        </p:spPr>
        <p:txBody>
          <a:bodyPr/>
          <a:lstStyle/>
          <a:p>
            <a:r>
              <a:rPr lang="ru-RU" sz="2800" b="1" i="1" dirty="0" smtClean="0">
                <a:solidFill>
                  <a:srgbClr val="002060"/>
                </a:solidFill>
              </a:rPr>
              <a:t>Пополнение мини-музея подборкой книг о маме</a:t>
            </a:r>
            <a:endParaRPr lang="ru-RU" sz="2800" i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Трилайн\Desktop\Светлана Ефимовна к проекту\фото к проекту\фото проект\DSCN04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0808"/>
            <a:ext cx="5894784" cy="4421088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10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1296144"/>
          </a:xfrm>
        </p:spPr>
        <p:txBody>
          <a:bodyPr/>
          <a:lstStyle/>
          <a:p>
            <a:r>
              <a:rPr lang="ru-RU" sz="2800" b="1" i="1" dirty="0" smtClean="0">
                <a:solidFill>
                  <a:srgbClr val="002060"/>
                </a:solidFill>
              </a:rPr>
              <a:t>экспозицией творческих работ родителей </a:t>
            </a:r>
            <a:br>
              <a:rPr lang="ru-RU" sz="2800" b="1" i="1" dirty="0" smtClean="0">
                <a:solidFill>
                  <a:srgbClr val="002060"/>
                </a:solidFill>
              </a:rPr>
            </a:br>
            <a:r>
              <a:rPr lang="ru-RU" sz="2800" b="1" i="1" dirty="0" smtClean="0">
                <a:solidFill>
                  <a:srgbClr val="002060"/>
                </a:solidFill>
              </a:rPr>
              <a:t>«Умелые руки не знают скуки»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Трилайн\Desktop\Фото-День Матери\DSC_14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52936"/>
            <a:ext cx="4035465" cy="2808312"/>
          </a:xfrm>
          <a:prstGeom prst="rect">
            <a:avLst/>
          </a:prstGeom>
          <a:noFill/>
          <a:ln w="28575">
            <a:solidFill>
              <a:srgbClr val="FFFF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Трилайн\Desktop\Светлана Ефимовна к проекту\фото к проекту\DSC014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059" y="2204864"/>
            <a:ext cx="3552950" cy="2808312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24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080120"/>
          </a:xfrm>
        </p:spPr>
        <p:txBody>
          <a:bodyPr/>
          <a:lstStyle/>
          <a:p>
            <a:r>
              <a:rPr lang="ru-RU" sz="2800" b="1" i="1" dirty="0" smtClean="0">
                <a:solidFill>
                  <a:srgbClr val="002060"/>
                </a:solidFill>
              </a:rPr>
              <a:t> выставкой работ</a:t>
            </a:r>
            <a:br>
              <a:rPr lang="ru-RU" sz="2800" b="1" i="1" dirty="0" smtClean="0">
                <a:solidFill>
                  <a:srgbClr val="002060"/>
                </a:solidFill>
              </a:rPr>
            </a:br>
            <a:r>
              <a:rPr lang="ru-RU" sz="2800" b="1" i="1" dirty="0" smtClean="0">
                <a:solidFill>
                  <a:srgbClr val="002060"/>
                </a:solidFill>
              </a:rPr>
              <a:t> «Бабушки-рукодельницы!»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Трилайн\Desktop\Светлана Ефимовна к проекту\фото к проекту\DSC0145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20888"/>
            <a:ext cx="3816656" cy="2952502"/>
          </a:xfrm>
          <a:prstGeom prst="rect">
            <a:avLst/>
          </a:prstGeom>
          <a:noFill/>
          <a:ln w="28575">
            <a:solidFill>
              <a:srgbClr val="FFFF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Трилайн\Desktop\Светлана Ефимовна к проекту\фото к проекту\DSC0145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88840"/>
            <a:ext cx="3754760" cy="2816070"/>
          </a:xfrm>
          <a:prstGeom prst="rect">
            <a:avLst/>
          </a:prstGeom>
          <a:noFill/>
          <a:ln w="28575">
            <a:solidFill>
              <a:srgbClr val="D60093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68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08012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Основной этап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268760"/>
            <a:ext cx="7859216" cy="4857403"/>
          </a:xfrm>
        </p:spPr>
        <p:txBody>
          <a:bodyPr/>
          <a:lstStyle/>
          <a:p>
            <a:pPr marL="0" indent="0">
              <a:buNone/>
            </a:pPr>
            <a:r>
              <a:rPr lang="ru-RU" sz="2800" b="1" i="1" dirty="0">
                <a:solidFill>
                  <a:srgbClr val="002060"/>
                </a:solidFill>
              </a:rPr>
              <a:t>б</a:t>
            </a:r>
            <a:r>
              <a:rPr lang="ru-RU" sz="2800" b="1" i="1" dirty="0" smtClean="0">
                <a:solidFill>
                  <a:srgbClr val="002060"/>
                </a:solidFill>
              </a:rPr>
              <a:t>еседы:</a:t>
            </a:r>
            <a:r>
              <a:rPr lang="ru-RU" sz="2800" b="1" i="1" dirty="0">
                <a:solidFill>
                  <a:srgbClr val="002060"/>
                </a:solidFill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</a:rPr>
              <a:t>«</a:t>
            </a:r>
            <a:r>
              <a:rPr lang="ru-RU" sz="2800" b="1" i="1" dirty="0">
                <a:solidFill>
                  <a:srgbClr val="002060"/>
                </a:solidFill>
              </a:rPr>
              <a:t>Моя семья</a:t>
            </a:r>
            <a:r>
              <a:rPr lang="ru-RU" sz="2800" b="1" i="1" dirty="0" smtClean="0">
                <a:solidFill>
                  <a:srgbClr val="002060"/>
                </a:solidFill>
              </a:rPr>
              <a:t>», «</a:t>
            </a:r>
            <a:r>
              <a:rPr lang="ru-RU" sz="2800" b="1" i="1" dirty="0">
                <a:solidFill>
                  <a:srgbClr val="002060"/>
                </a:solidFill>
              </a:rPr>
              <a:t>Как я помогаю </a:t>
            </a:r>
            <a:r>
              <a:rPr lang="ru-RU" sz="2800" b="1" i="1" dirty="0" smtClean="0">
                <a:solidFill>
                  <a:srgbClr val="002060"/>
                </a:solidFill>
              </a:rPr>
              <a:t>маме», </a:t>
            </a:r>
          </a:p>
          <a:p>
            <a:pPr marL="0" indent="0">
              <a:buNone/>
            </a:pPr>
            <a:r>
              <a:rPr lang="ru-RU" sz="2800" b="1" i="1" dirty="0" smtClean="0">
                <a:solidFill>
                  <a:srgbClr val="002060"/>
                </a:solidFill>
              </a:rPr>
              <a:t>              «</a:t>
            </a:r>
            <a:r>
              <a:rPr lang="ru-RU" sz="2800" b="1" i="1" dirty="0">
                <a:solidFill>
                  <a:srgbClr val="002060"/>
                </a:solidFill>
              </a:rPr>
              <a:t>Мамино любимое занятие</a:t>
            </a:r>
            <a:r>
              <a:rPr lang="ru-RU" sz="2800" b="1" i="1" dirty="0" smtClean="0">
                <a:solidFill>
                  <a:srgbClr val="002060"/>
                </a:solidFill>
              </a:rPr>
              <a:t>» 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pic>
        <p:nvPicPr>
          <p:cNvPr id="5123" name="Picture 3" descr="C:\Users\Трилайн\Desktop\Светлана Ефимовна к проекту\фото к проекту\DSCN0396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708920"/>
            <a:ext cx="3398507" cy="254888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Трилайн\Desktop\Светлана Ефимовна к проекту\фото к проекту\DSCN02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564904"/>
            <a:ext cx="4104456" cy="3078589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28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/>
          <a:lstStyle/>
          <a:p>
            <a:r>
              <a:rPr lang="ru-RU" sz="2800" b="1" i="1" dirty="0">
                <a:solidFill>
                  <a:srgbClr val="002060"/>
                </a:solidFill>
              </a:rPr>
              <a:t>ч</a:t>
            </a:r>
            <a:r>
              <a:rPr lang="ru-RU" sz="2800" b="1" i="1" dirty="0" smtClean="0">
                <a:solidFill>
                  <a:srgbClr val="002060"/>
                </a:solidFill>
              </a:rPr>
              <a:t>тение </a:t>
            </a:r>
            <a:r>
              <a:rPr lang="ru-RU" sz="2800" b="1" i="1" dirty="0">
                <a:solidFill>
                  <a:srgbClr val="002060"/>
                </a:solidFill>
              </a:rPr>
              <a:t>пословиц и </a:t>
            </a:r>
            <a:r>
              <a:rPr lang="ru-RU" sz="2800" b="1" i="1" dirty="0" smtClean="0">
                <a:solidFill>
                  <a:srgbClr val="002060"/>
                </a:solidFill>
              </a:rPr>
              <a:t>поговорок о маме</a:t>
            </a:r>
            <a:r>
              <a:rPr lang="ru-RU" sz="2800" b="1" i="1" dirty="0">
                <a:solidFill>
                  <a:srgbClr val="002060"/>
                </a:solidFill>
              </a:rPr>
              <a:t/>
            </a:r>
            <a:br>
              <a:rPr lang="ru-RU" sz="2800" b="1" i="1" dirty="0">
                <a:solidFill>
                  <a:srgbClr val="002060"/>
                </a:solidFill>
              </a:rPr>
            </a:br>
            <a:endParaRPr lang="ru-RU" sz="2800" b="1" i="1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5" t="8853" r="18881" b="9037"/>
          <a:stretch/>
        </p:blipFill>
        <p:spPr bwMode="auto">
          <a:xfrm rot="16200000">
            <a:off x="2303748" y="1376772"/>
            <a:ext cx="4464496" cy="4680520"/>
          </a:xfrm>
          <a:prstGeom prst="rect">
            <a:avLst/>
          </a:prstGeom>
          <a:noFill/>
          <a:ln w="28575">
            <a:solidFill>
              <a:srgbClr val="FFFF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70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92696"/>
            <a:ext cx="7762056" cy="796950"/>
          </a:xfrm>
        </p:spPr>
        <p:txBody>
          <a:bodyPr/>
          <a:lstStyle/>
          <a:p>
            <a:r>
              <a:rPr lang="ru-RU" sz="2400" b="1" i="1" u="sng" dirty="0" smtClean="0"/>
              <a:t> </a:t>
            </a:r>
            <a:endParaRPr lang="ru-RU" sz="2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548680"/>
            <a:ext cx="77768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                 </a:t>
            </a:r>
            <a:r>
              <a:rPr lang="ru-RU" sz="3200" b="1" dirty="0" smtClean="0">
                <a:solidFill>
                  <a:srgbClr val="002060"/>
                </a:solidFill>
              </a:rPr>
              <a:t>Продуктивная деятельность:</a:t>
            </a:r>
            <a:endParaRPr lang="ru-RU" sz="3600" b="1" dirty="0" smtClean="0">
              <a:solidFill>
                <a:srgbClr val="002060"/>
              </a:solidFill>
            </a:endParaRPr>
          </a:p>
          <a:p>
            <a:r>
              <a:rPr lang="ru-RU" sz="2400" b="1" dirty="0" smtClean="0">
                <a:solidFill>
                  <a:srgbClr val="002060"/>
                </a:solidFill>
              </a:rPr>
              <a:t>     </a:t>
            </a:r>
            <a:r>
              <a:rPr lang="ru-RU" sz="2800" b="1" i="1" dirty="0" smtClean="0">
                <a:solidFill>
                  <a:srgbClr val="002060"/>
                </a:solidFill>
              </a:rPr>
              <a:t>                пригласительная открытка </a:t>
            </a:r>
            <a:endParaRPr lang="ru-RU" sz="2400" b="1" i="1" dirty="0" smtClean="0">
              <a:solidFill>
                <a:srgbClr val="002060"/>
              </a:solidFill>
            </a:endParaRPr>
          </a:p>
          <a:p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Трилайн\Desktop\Светлана Ефимовна к проекту\фото к проекту\DSCN01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975" y="1628800"/>
            <a:ext cx="3016017" cy="2262195"/>
          </a:xfrm>
          <a:prstGeom prst="rect">
            <a:avLst/>
          </a:prstGeom>
          <a:noFill/>
          <a:ln w="28575">
            <a:solidFill>
              <a:srgbClr val="7030A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Трилайн\Desktop\Светлана Ефимовна к проекту\фото к проекту\DSCN0171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089" y="1640593"/>
            <a:ext cx="3000295" cy="2250402"/>
          </a:xfrm>
          <a:prstGeom prst="rect">
            <a:avLst/>
          </a:prstGeom>
          <a:noFill/>
          <a:ln w="28575">
            <a:solidFill>
              <a:srgbClr val="00B05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Трилайн\Desktop\Светлана Ефимовна к проекту\фото к проекту\фото проект\DSCN0277.JPG"/>
          <p:cNvPicPr>
            <a:picLocks noChangeAspect="1" noChangeArrowheads="1"/>
          </p:cNvPicPr>
          <p:nvPr/>
        </p:nvPicPr>
        <p:blipFill>
          <a:blip r:embed="rId5" cstate="print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17356"/>
            <a:ext cx="3024336" cy="2268253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Трилайн\Desktop\Светлана Ефимовна к проекту\фото к проекту\DSCN016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0" b="9245"/>
          <a:stretch/>
        </p:blipFill>
        <p:spPr bwMode="auto">
          <a:xfrm>
            <a:off x="4283968" y="4017356"/>
            <a:ext cx="3216319" cy="2321730"/>
          </a:xfrm>
          <a:prstGeom prst="rect">
            <a:avLst/>
          </a:prstGeom>
          <a:noFill/>
          <a:ln w="28575">
            <a:solidFill>
              <a:srgbClr val="FFFF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54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/>
          <a:lstStyle/>
          <a:p>
            <a:r>
              <a:rPr lang="ru-RU" sz="2800" b="1" dirty="0" smtClean="0"/>
              <a:t> </a:t>
            </a:r>
            <a:endParaRPr lang="ru-RU" sz="2800" dirty="0"/>
          </a:p>
        </p:txBody>
      </p:sp>
      <p:pic>
        <p:nvPicPr>
          <p:cNvPr id="6146" name="Picture 2" descr="C:\Users\Трилайн\Desktop\Светлана Ефимовна к проекту\фото к проекту\DSCN01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3936437" cy="2952328"/>
          </a:xfrm>
          <a:prstGeom prst="rect">
            <a:avLst/>
          </a:prstGeom>
          <a:noFill/>
          <a:ln w="28575">
            <a:solidFill>
              <a:srgbClr val="FFFF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Трилайн\Desktop\Светлана Ефимовна к проекту\фото к проекту\DSCN0166.JPG"/>
          <p:cNvPicPr>
            <a:picLocks noChangeAspect="1" noChangeArrowheads="1"/>
          </p:cNvPicPr>
          <p:nvPr/>
        </p:nvPicPr>
        <p:blipFill rotWithShape="1">
          <a:blip r:embed="rId3" cstate="print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4" t="11102"/>
          <a:stretch/>
        </p:blipFill>
        <p:spPr bwMode="auto">
          <a:xfrm>
            <a:off x="4733540" y="2204864"/>
            <a:ext cx="3689843" cy="3067168"/>
          </a:xfrm>
          <a:prstGeom prst="rect">
            <a:avLst/>
          </a:prstGeom>
          <a:noFill/>
          <a:ln w="28575">
            <a:solidFill>
              <a:schemeClr val="accent2">
                <a:lumMod val="50000"/>
              </a:schemeClr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74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764704"/>
            <a:ext cx="8496944" cy="652934"/>
          </a:xfrm>
        </p:spPr>
        <p:txBody>
          <a:bodyPr/>
          <a:lstStyle/>
          <a:p>
            <a:r>
              <a:rPr lang="ru-RU" sz="2800" b="1" dirty="0" smtClean="0"/>
              <a:t> </a:t>
            </a:r>
            <a:r>
              <a:rPr lang="ru-RU" sz="2800" b="1" i="1" dirty="0" smtClean="0">
                <a:solidFill>
                  <a:srgbClr val="002060"/>
                </a:solidFill>
              </a:rPr>
              <a:t>поделка «Роза из фольги» (в подарок на празднике)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pic>
        <p:nvPicPr>
          <p:cNvPr id="7170" name="Picture 2" descr="C:\Users\Трилайн\Desktop\Светлана Ефимовна к проекту\фото к проекту\DSCN024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" r="30561" b="25575"/>
          <a:stretch/>
        </p:blipFill>
        <p:spPr bwMode="auto">
          <a:xfrm>
            <a:off x="2763126" y="4005064"/>
            <a:ext cx="2897667" cy="2304256"/>
          </a:xfrm>
          <a:prstGeom prst="rect">
            <a:avLst/>
          </a:prstGeom>
          <a:noFill/>
          <a:ln w="28575">
            <a:solidFill>
              <a:srgbClr val="00B05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Трилайн\Desktop\Светлана Ефимовна к проекту\фото к проекту\DSCN0259.JPG"/>
          <p:cNvPicPr>
            <a:picLocks noChangeAspect="1" noChangeArrowheads="1"/>
          </p:cNvPicPr>
          <p:nvPr/>
        </p:nvPicPr>
        <p:blipFill rotWithShape="1">
          <a:blip r:embed="rId3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1" t="22305" r="21789" b="6823"/>
          <a:stretch/>
        </p:blipFill>
        <p:spPr bwMode="auto">
          <a:xfrm>
            <a:off x="4725151" y="1484784"/>
            <a:ext cx="3122210" cy="2376264"/>
          </a:xfrm>
          <a:prstGeom prst="rect">
            <a:avLst/>
          </a:prstGeom>
          <a:noFill/>
          <a:ln w="28575">
            <a:solidFill>
              <a:srgbClr val="D60093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Трилайн\Desktop\Светлана Ефимовна к проекту\фото к проекту\DSCN0255.JPG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3168352" cy="2376264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37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24" y="988189"/>
            <a:ext cx="7072362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u="sng" dirty="0">
                <a:solidFill>
                  <a:srgbClr val="002060"/>
                </a:solidFill>
              </a:rPr>
              <a:t>Цель проекта</a:t>
            </a:r>
            <a:r>
              <a:rPr lang="ru-RU" b="1" i="1" dirty="0">
                <a:solidFill>
                  <a:srgbClr val="002060"/>
                </a:solidFill>
              </a:rPr>
              <a:t>: </a:t>
            </a:r>
            <a:r>
              <a:rPr lang="ru-RU" dirty="0">
                <a:solidFill>
                  <a:srgbClr val="002060"/>
                </a:solidFill>
              </a:rPr>
              <a:t>воспитывать любовь и уважение к самому дорогому человеку на земле – </a:t>
            </a:r>
            <a:r>
              <a:rPr lang="ru-RU" dirty="0" smtClean="0">
                <a:solidFill>
                  <a:srgbClr val="002060"/>
                </a:solidFill>
              </a:rPr>
              <a:t>матери.</a:t>
            </a:r>
          </a:p>
          <a:p>
            <a:endParaRPr lang="ru-RU" dirty="0">
              <a:solidFill>
                <a:srgbClr val="002060"/>
              </a:solidFill>
            </a:endParaRPr>
          </a:p>
          <a:p>
            <a:r>
              <a:rPr lang="ru-RU" sz="2400" b="1" i="1" u="sng" dirty="0">
                <a:solidFill>
                  <a:srgbClr val="002060"/>
                </a:solidFill>
              </a:rPr>
              <a:t>Задачи проекта:</a:t>
            </a:r>
            <a:endParaRPr lang="ru-RU" sz="2400" i="1" dirty="0">
              <a:solidFill>
                <a:srgbClr val="002060"/>
              </a:solidFill>
            </a:endParaRPr>
          </a:p>
          <a:p>
            <a:pPr lvl="0" algn="just"/>
            <a:r>
              <a:rPr lang="ru-RU" dirty="0">
                <a:solidFill>
                  <a:srgbClr val="002060"/>
                </a:solidFill>
              </a:rPr>
              <a:t>обобщить знания детей дошкольного возраста о международном празднике «День матери»;</a:t>
            </a:r>
          </a:p>
          <a:p>
            <a:pPr lvl="0" algn="just"/>
            <a:r>
              <a:rPr lang="ru-RU" dirty="0">
                <a:solidFill>
                  <a:srgbClr val="002060"/>
                </a:solidFill>
              </a:rPr>
              <a:t>побудить детей выразить благодарность своим матерям за заботу  через продуктивную деятельность (аппликацию, рисование, лепку);</a:t>
            </a:r>
          </a:p>
          <a:p>
            <a:pPr lvl="0" algn="just"/>
            <a:r>
              <a:rPr lang="ru-RU" dirty="0" smtClean="0">
                <a:solidFill>
                  <a:srgbClr val="002060"/>
                </a:solidFill>
              </a:rPr>
              <a:t>развивать </a:t>
            </a:r>
            <a:r>
              <a:rPr lang="ru-RU" dirty="0">
                <a:solidFill>
                  <a:srgbClr val="002060"/>
                </a:solidFill>
              </a:rPr>
              <a:t>инициативность и творчество у детей дошкольного возраста;</a:t>
            </a:r>
          </a:p>
          <a:p>
            <a:pPr lvl="0" algn="just"/>
            <a:r>
              <a:rPr lang="ru-RU" dirty="0">
                <a:solidFill>
                  <a:srgbClr val="002060"/>
                </a:solidFill>
              </a:rPr>
              <a:t>воспитывать доброжелательное общение детей в играх, продуктивной совместной деятельности между сверстниками  и  взрослыми;</a:t>
            </a:r>
          </a:p>
          <a:p>
            <a:pPr lvl="0" algn="just"/>
            <a:r>
              <a:rPr lang="ru-RU" dirty="0">
                <a:solidFill>
                  <a:srgbClr val="002060"/>
                </a:solidFill>
              </a:rPr>
              <a:t>развивать коммуникативные навыки детей, умение находить выход из проблемных ситуаций.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/>
          <a:lstStyle/>
          <a:p>
            <a:r>
              <a:rPr lang="ru-RU" sz="2800" b="1" i="1" dirty="0" smtClean="0">
                <a:solidFill>
                  <a:srgbClr val="002060"/>
                </a:solidFill>
              </a:rPr>
              <a:t>портреты  мам для выставки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pic>
        <p:nvPicPr>
          <p:cNvPr id="8194" name="Picture 2" descr="C:\Users\Трилайн\Desktop\Светлана Ефимовна к проекту\фото к проекту\DSC014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264" y="1382482"/>
            <a:ext cx="3153712" cy="2365284"/>
          </a:xfrm>
          <a:prstGeom prst="rect">
            <a:avLst/>
          </a:prstGeom>
          <a:noFill/>
          <a:ln w="28575">
            <a:solidFill>
              <a:schemeClr val="accent3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Трилайн\Desktop\Светлана Ефимовна к проекту\фото к проекту\DSC014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11182"/>
            <a:ext cx="3168352" cy="2325016"/>
          </a:xfrm>
          <a:prstGeom prst="rect">
            <a:avLst/>
          </a:prstGeom>
          <a:noFill/>
          <a:ln w="28575">
            <a:solidFill>
              <a:srgbClr val="CC00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Трилайн\Desktop\Светлана Ефимовна к проекту\фото к проекту\DSC0143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6" r="15935" b="10297"/>
          <a:stretch/>
        </p:blipFill>
        <p:spPr bwMode="auto">
          <a:xfrm>
            <a:off x="755576" y="3933056"/>
            <a:ext cx="3213633" cy="2296668"/>
          </a:xfrm>
          <a:prstGeom prst="rect">
            <a:avLst/>
          </a:prstGeom>
          <a:noFill/>
          <a:ln w="28575">
            <a:solidFill>
              <a:srgbClr val="FFFF66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Трилайн\Desktop\Светлана Ефимовна к проекту\фото к проекту\DSCN017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935915"/>
            <a:ext cx="3110157" cy="2332805"/>
          </a:xfrm>
          <a:prstGeom prst="rect">
            <a:avLst/>
          </a:prstGeom>
          <a:noFill/>
          <a:ln w="28575">
            <a:solidFill>
              <a:srgbClr val="0070C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5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/>
          <a:lstStyle/>
          <a:p>
            <a:r>
              <a:rPr lang="ru-RU" sz="2800" b="1" i="1" dirty="0">
                <a:solidFill>
                  <a:srgbClr val="002060"/>
                </a:solidFill>
              </a:rPr>
              <a:t>с</a:t>
            </a:r>
            <a:r>
              <a:rPr lang="ru-RU" sz="2800" b="1" i="1" dirty="0" smtClean="0">
                <a:solidFill>
                  <a:srgbClr val="002060"/>
                </a:solidFill>
              </a:rPr>
              <a:t>ердце с пожеланиями (коллективная работа)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718032"/>
            <a:ext cx="2673186" cy="4020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C:\Users\Трилайн\Desktop\к презентациии\DSC_148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0" t="3888" r="11144" b="4575"/>
          <a:stretch/>
        </p:blipFill>
        <p:spPr bwMode="auto">
          <a:xfrm rot="16200000">
            <a:off x="160203" y="1915508"/>
            <a:ext cx="4863156" cy="3672407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Трилайн\Desktop\Светлана Ефимовна к проекту\фото к проекту\DSCN03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75058"/>
            <a:ext cx="3744416" cy="2922093"/>
          </a:xfrm>
          <a:prstGeom prst="rect">
            <a:avLst/>
          </a:prstGeom>
          <a:noFill/>
          <a:ln w="28575">
            <a:solidFill>
              <a:srgbClr val="0070C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H="1" flipV="1">
            <a:off x="5148064" y="5373216"/>
            <a:ext cx="576064" cy="1008112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071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91264" cy="652934"/>
          </a:xfrm>
        </p:spPr>
        <p:txBody>
          <a:bodyPr/>
          <a:lstStyle/>
          <a:p>
            <a:r>
              <a:rPr lang="ru-RU" sz="2800" b="1" i="1" dirty="0">
                <a:solidFill>
                  <a:srgbClr val="002060"/>
                </a:solidFill>
              </a:rPr>
              <a:t>п</a:t>
            </a:r>
            <a:r>
              <a:rPr lang="ru-RU" sz="2800" b="1" i="1" dirty="0" smtClean="0">
                <a:solidFill>
                  <a:srgbClr val="002060"/>
                </a:solidFill>
              </a:rPr>
              <a:t>одарки бабушкам «бабочки для бабушки»</a:t>
            </a:r>
            <a:endParaRPr lang="ru-RU" sz="2800" i="1" dirty="0">
              <a:solidFill>
                <a:srgbClr val="002060"/>
              </a:solidFill>
            </a:endParaRPr>
          </a:p>
        </p:txBody>
      </p:sp>
      <p:pic>
        <p:nvPicPr>
          <p:cNvPr id="10242" name="Picture 2" descr="C:\Users\Трилайн\Desktop\к презентациии\DSC_149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0" t="24497" r="5634" b="5609"/>
          <a:stretch/>
        </p:blipFill>
        <p:spPr bwMode="auto">
          <a:xfrm>
            <a:off x="755576" y="1484784"/>
            <a:ext cx="7505397" cy="4464496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41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1266" name="Picture 2" descr="C:\Users\Трилайн\Desktop\Светлана Ефимовна к проекту\фото к проекту\DSCN01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92696"/>
            <a:ext cx="3113320" cy="2334990"/>
          </a:xfrm>
          <a:prstGeom prst="rect">
            <a:avLst/>
          </a:prstGeom>
          <a:noFill/>
          <a:ln w="28575">
            <a:solidFill>
              <a:srgbClr val="FFFF66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Трилайн\Desktop\Светлана Ефимовна к проекту\фото к проекту\DSCN0125.JPG"/>
          <p:cNvPicPr>
            <a:picLocks noChangeAspect="1" noChangeArrowheads="1"/>
          </p:cNvPicPr>
          <p:nvPr/>
        </p:nvPicPr>
        <p:blipFill rotWithShape="1">
          <a:blip r:embed="rId3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3" t="9689" r="17804" b="13317"/>
          <a:stretch/>
        </p:blipFill>
        <p:spPr bwMode="auto">
          <a:xfrm>
            <a:off x="1043608" y="3501008"/>
            <a:ext cx="3431804" cy="2592288"/>
          </a:xfrm>
          <a:prstGeom prst="rect">
            <a:avLst/>
          </a:prstGeom>
          <a:noFill/>
          <a:ln w="28575">
            <a:solidFill>
              <a:schemeClr val="accent5">
                <a:lumMod val="50000"/>
              </a:schemeClr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Трилайн\Desktop\Светлана Ефимовна к проекту\фото к проекту\DSCN0151.JPG"/>
          <p:cNvPicPr>
            <a:picLocks noChangeAspect="1" noChangeArrowheads="1"/>
          </p:cNvPicPr>
          <p:nvPr/>
        </p:nvPicPr>
        <p:blipFill rotWithShape="1">
          <a:blip r:embed="rId4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3" r="1598" b="26121"/>
          <a:stretch/>
        </p:blipFill>
        <p:spPr bwMode="auto">
          <a:xfrm>
            <a:off x="5292080" y="3717032"/>
            <a:ext cx="2906800" cy="2193357"/>
          </a:xfrm>
          <a:prstGeom prst="rect">
            <a:avLst/>
          </a:prstGeom>
          <a:noFill/>
          <a:ln w="28575">
            <a:solidFill>
              <a:srgbClr val="00B05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Трилайн\Desktop\Светлана Ефимовна к проекту\фото к проекту\DSCN0114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24744"/>
            <a:ext cx="3168097" cy="2376264"/>
          </a:xfrm>
          <a:prstGeom prst="rect">
            <a:avLst/>
          </a:prstGeom>
          <a:noFill/>
          <a:ln w="28575">
            <a:solidFill>
              <a:srgbClr val="D60093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97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/>
          <a:lstStyle/>
          <a:p>
            <a:r>
              <a:rPr lang="ru-RU" sz="2800" b="1" i="1" dirty="0" smtClean="0">
                <a:solidFill>
                  <a:srgbClr val="002060"/>
                </a:solidFill>
              </a:rPr>
              <a:t>цветы для мамы (объемная </a:t>
            </a:r>
            <a:r>
              <a:rPr lang="ru-RU" sz="2800" b="1" i="1" dirty="0" err="1" smtClean="0">
                <a:solidFill>
                  <a:srgbClr val="002060"/>
                </a:solidFill>
              </a:rPr>
              <a:t>пластилинография</a:t>
            </a:r>
            <a:r>
              <a:rPr lang="ru-RU" sz="2800" b="1" i="1" dirty="0" smtClean="0">
                <a:solidFill>
                  <a:srgbClr val="002060"/>
                </a:solidFill>
              </a:rPr>
              <a:t>)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pic>
        <p:nvPicPr>
          <p:cNvPr id="12290" name="Picture 2" descr="C:\Users\Трилайн\Desktop\Светлана Ефимовна к проекту\фото к проекту\DSC0145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6" t="19386" r="951" b="7955"/>
          <a:stretch/>
        </p:blipFill>
        <p:spPr bwMode="auto">
          <a:xfrm>
            <a:off x="899593" y="1611536"/>
            <a:ext cx="7272807" cy="4280692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45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124744"/>
            <a:ext cx="712879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Познавательная деятельность:</a:t>
            </a:r>
            <a:endParaRPr lang="ru-RU" sz="3200" dirty="0">
              <a:solidFill>
                <a:srgbClr val="002060"/>
              </a:solidFill>
            </a:endParaRPr>
          </a:p>
          <a:p>
            <a:pPr algn="just"/>
            <a:r>
              <a:rPr lang="ru-RU" sz="2800" b="1" dirty="0">
                <a:solidFill>
                  <a:srgbClr val="002060"/>
                </a:solidFill>
              </a:rPr>
              <a:t> ОД: </a:t>
            </a:r>
            <a:r>
              <a:rPr lang="ru-RU" sz="2800" dirty="0">
                <a:solidFill>
                  <a:srgbClr val="002060"/>
                </a:solidFill>
              </a:rPr>
              <a:t>«История возникновения праздника «День матери» ,«Мамы разные нужны, мамы разные важны»,  «Мой дом, моя семья».</a:t>
            </a:r>
          </a:p>
          <a:p>
            <a:pPr algn="just"/>
            <a:r>
              <a:rPr lang="ru-RU" sz="2800" dirty="0">
                <a:solidFill>
                  <a:srgbClr val="002060"/>
                </a:solidFill>
              </a:rPr>
              <a:t> Беседа «Мой дом – моя крепость».</a:t>
            </a:r>
          </a:p>
          <a:p>
            <a:pPr algn="just"/>
            <a:r>
              <a:rPr lang="ru-RU" sz="2800" dirty="0">
                <a:solidFill>
                  <a:srgbClr val="002060"/>
                </a:solidFill>
              </a:rPr>
              <a:t> Пальчиковая гимнастика «Моя семья».</a:t>
            </a:r>
          </a:p>
          <a:p>
            <a:pPr algn="just"/>
            <a:r>
              <a:rPr lang="ru-RU" sz="2800" dirty="0">
                <a:solidFill>
                  <a:srgbClr val="002060"/>
                </a:solidFill>
              </a:rPr>
              <a:t>Д/игры: «Подбери слова-действия», «Кто какой». </a:t>
            </a:r>
          </a:p>
        </p:txBody>
      </p:sp>
    </p:spTree>
    <p:extLst>
      <p:ext uri="{BB962C8B-B14F-4D97-AF65-F5344CB8AC3E}">
        <p14:creationId xmlns:p14="http://schemas.microsoft.com/office/powerpoint/2010/main" val="186639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692696"/>
            <a:ext cx="756084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Коммуникативная деятельность:</a:t>
            </a:r>
            <a:r>
              <a:rPr lang="ru-RU" sz="3200" dirty="0" smtClean="0">
                <a:solidFill>
                  <a:srgbClr val="002060"/>
                </a:solidFill>
              </a:rPr>
              <a:t> 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Заучивание стихотворений: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 Е. Благинина «Посидим в тишине», </a:t>
            </a:r>
            <a:r>
              <a:rPr lang="ru-RU" sz="2400" dirty="0" err="1" smtClean="0">
                <a:solidFill>
                  <a:srgbClr val="002060"/>
                </a:solidFill>
              </a:rPr>
              <a:t>М.Родина«Маминыруки</a:t>
            </a:r>
            <a:r>
              <a:rPr lang="ru-RU" sz="2400" dirty="0" smtClean="0">
                <a:solidFill>
                  <a:srgbClr val="002060"/>
                </a:solidFill>
              </a:rPr>
              <a:t>». </a:t>
            </a:r>
            <a:r>
              <a:rPr lang="ru-RU" sz="2400" dirty="0" err="1" smtClean="0">
                <a:solidFill>
                  <a:srgbClr val="002060"/>
                </a:solidFill>
              </a:rPr>
              <a:t>Словеснаяигра</a:t>
            </a:r>
            <a:r>
              <a:rPr lang="ru-RU" sz="2400" dirty="0" smtClean="0">
                <a:solidFill>
                  <a:srgbClr val="002060"/>
                </a:solidFill>
              </a:rPr>
              <a:t> «Мамочка». 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Тематическая образовательная деятельность «Моя семья».</a:t>
            </a:r>
            <a:r>
              <a:rPr lang="ru-RU" sz="1600" dirty="0" smtClean="0">
                <a:solidFill>
                  <a:srgbClr val="002060"/>
                </a:solidFill>
              </a:rPr>
              <a:t> 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3" name="Picture 4" descr="C:\Users\Трилайн\Desktop\Светлана Ефимовна к проекту\фото к проекту\фото проект\DSCN02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300" y="3124131"/>
            <a:ext cx="4150908" cy="3113181"/>
          </a:xfrm>
          <a:prstGeom prst="rect">
            <a:avLst/>
          </a:prstGeom>
          <a:noFill/>
          <a:ln w="28575">
            <a:solidFill>
              <a:srgbClr val="FFFF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9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836712"/>
            <a:ext cx="691276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solidFill>
                  <a:srgbClr val="002060"/>
                </a:solidFill>
              </a:rPr>
              <a:t>Чтение художественной литературы:</a:t>
            </a:r>
            <a:endParaRPr lang="ru-RU" sz="3200" dirty="0">
              <a:solidFill>
                <a:srgbClr val="002060"/>
              </a:solidFill>
            </a:endParaRPr>
          </a:p>
          <a:p>
            <a:pPr algn="just"/>
            <a:r>
              <a:rPr lang="ru-RU" sz="2800" dirty="0" smtClean="0">
                <a:solidFill>
                  <a:srgbClr val="002060"/>
                </a:solidFill>
              </a:rPr>
              <a:t>Емельянов </a:t>
            </a:r>
            <a:r>
              <a:rPr lang="ru-RU" sz="2800" dirty="0">
                <a:solidFill>
                  <a:srgbClr val="002060"/>
                </a:solidFill>
              </a:rPr>
              <a:t>Б. «Мамины руки», </a:t>
            </a:r>
            <a:r>
              <a:rPr lang="ru-RU" sz="2800" dirty="0" err="1">
                <a:solidFill>
                  <a:srgbClr val="002060"/>
                </a:solidFill>
              </a:rPr>
              <a:t>Е.Пермяка</a:t>
            </a:r>
            <a:r>
              <a:rPr lang="ru-RU" sz="2800" dirty="0">
                <a:solidFill>
                  <a:srgbClr val="002060"/>
                </a:solidFill>
              </a:rPr>
              <a:t>  «Как Миша хотел маму перехитрить», «Мамино горе», сказок «Кукушка» ( </a:t>
            </a:r>
            <a:r>
              <a:rPr lang="ru-RU" sz="2800" dirty="0" err="1">
                <a:solidFill>
                  <a:srgbClr val="002060"/>
                </a:solidFill>
              </a:rPr>
              <a:t>ненецк</a:t>
            </a:r>
            <a:r>
              <a:rPr lang="ru-RU" sz="2800" dirty="0">
                <a:solidFill>
                  <a:srgbClr val="002060"/>
                </a:solidFill>
              </a:rPr>
              <a:t>.)  обр. </a:t>
            </a:r>
            <a:r>
              <a:rPr lang="ru-RU" sz="2800" dirty="0" err="1">
                <a:solidFill>
                  <a:srgbClr val="002060"/>
                </a:solidFill>
              </a:rPr>
              <a:t>К.Шарова</a:t>
            </a:r>
            <a:r>
              <a:rPr lang="ru-RU" sz="2800" dirty="0">
                <a:solidFill>
                  <a:srgbClr val="002060"/>
                </a:solidFill>
              </a:rPr>
              <a:t>, «</a:t>
            </a:r>
            <a:r>
              <a:rPr lang="ru-RU" sz="2800" dirty="0" err="1">
                <a:solidFill>
                  <a:srgbClr val="002060"/>
                </a:solidFill>
              </a:rPr>
              <a:t>Айога</a:t>
            </a:r>
            <a:r>
              <a:rPr lang="ru-RU" sz="2800" dirty="0">
                <a:solidFill>
                  <a:srgbClr val="002060"/>
                </a:solidFill>
              </a:rPr>
              <a:t>» (</a:t>
            </a:r>
            <a:r>
              <a:rPr lang="ru-RU" sz="2800" dirty="0" err="1">
                <a:solidFill>
                  <a:srgbClr val="002060"/>
                </a:solidFill>
              </a:rPr>
              <a:t>нанайск</a:t>
            </a:r>
            <a:r>
              <a:rPr lang="ru-RU" sz="2800" dirty="0">
                <a:solidFill>
                  <a:srgbClr val="002060"/>
                </a:solidFill>
              </a:rPr>
              <a:t>.), «Сказки о глупом мышонке» </a:t>
            </a:r>
            <a:r>
              <a:rPr lang="ru-RU" sz="2800" dirty="0" err="1">
                <a:solidFill>
                  <a:srgbClr val="002060"/>
                </a:solidFill>
              </a:rPr>
              <a:t>С.Маршак</a:t>
            </a:r>
            <a:r>
              <a:rPr lang="ru-RU" sz="2800" dirty="0">
                <a:solidFill>
                  <a:srgbClr val="002060"/>
                </a:solidFill>
              </a:rPr>
              <a:t>, </a:t>
            </a:r>
            <a:r>
              <a:rPr lang="ru-RU" sz="2800" dirty="0" smtClean="0">
                <a:solidFill>
                  <a:srgbClr val="002060"/>
                </a:solidFill>
              </a:rPr>
              <a:t> С</a:t>
            </a:r>
            <a:r>
              <a:rPr lang="ru-RU" sz="2800" dirty="0">
                <a:solidFill>
                  <a:srgbClr val="002060"/>
                </a:solidFill>
              </a:rPr>
              <a:t>. Михалков «А что у вас?», А. </a:t>
            </a:r>
            <a:r>
              <a:rPr lang="ru-RU" sz="2800" dirty="0" err="1">
                <a:solidFill>
                  <a:srgbClr val="002060"/>
                </a:solidFill>
              </a:rPr>
              <a:t>Барто</a:t>
            </a:r>
            <a:r>
              <a:rPr lang="ru-RU" sz="2800" dirty="0">
                <a:solidFill>
                  <a:srgbClr val="002060"/>
                </a:solidFill>
              </a:rPr>
              <a:t> «Разлука», «Разговор с мамой», «Мама ходит на работу», </a:t>
            </a:r>
            <a:r>
              <a:rPr lang="ru-RU" sz="2800" dirty="0" err="1">
                <a:solidFill>
                  <a:srgbClr val="002060"/>
                </a:solidFill>
              </a:rPr>
              <a:t>М.Пляцковский</a:t>
            </a:r>
            <a:r>
              <a:rPr lang="ru-RU" sz="2800" dirty="0">
                <a:solidFill>
                  <a:srgbClr val="002060"/>
                </a:solidFill>
              </a:rPr>
              <a:t> «Мамина песенка», Е. Благинина «Мамин день». </a:t>
            </a:r>
          </a:p>
        </p:txBody>
      </p:sp>
    </p:spTree>
    <p:extLst>
      <p:ext uri="{BB962C8B-B14F-4D97-AF65-F5344CB8AC3E}">
        <p14:creationId xmlns:p14="http://schemas.microsoft.com/office/powerpoint/2010/main" val="69688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764704"/>
            <a:ext cx="727280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Музыкальная деятельность</a:t>
            </a:r>
            <a:r>
              <a:rPr lang="ru-RU" sz="3200" b="1" dirty="0" smtClean="0">
                <a:solidFill>
                  <a:srgbClr val="002060"/>
                </a:solidFill>
              </a:rPr>
              <a:t>: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</a:rPr>
              <a:t>Прослушивание музыкальных произведений о маме,</a:t>
            </a:r>
            <a:endParaRPr lang="ru-RU" sz="2400" dirty="0">
              <a:solidFill>
                <a:srgbClr val="002060"/>
              </a:solidFill>
            </a:endParaRPr>
          </a:p>
          <a:p>
            <a:pPr algn="just"/>
            <a:r>
              <a:rPr lang="ru-RU" sz="2400" dirty="0">
                <a:solidFill>
                  <a:srgbClr val="002060"/>
                </a:solidFill>
              </a:rPr>
              <a:t> </a:t>
            </a:r>
            <a:r>
              <a:rPr lang="ru-RU" sz="2400" dirty="0" smtClean="0">
                <a:solidFill>
                  <a:srgbClr val="002060"/>
                </a:solidFill>
              </a:rPr>
              <a:t>разучивание </a:t>
            </a:r>
            <a:r>
              <a:rPr lang="ru-RU" sz="2400" dirty="0">
                <a:solidFill>
                  <a:srgbClr val="002060"/>
                </a:solidFill>
              </a:rPr>
              <a:t>песен, </a:t>
            </a:r>
            <a:r>
              <a:rPr lang="ru-RU" sz="2400" dirty="0" smtClean="0">
                <a:solidFill>
                  <a:srgbClr val="002060"/>
                </a:solidFill>
              </a:rPr>
              <a:t>танцев, сценок, частушек,</a:t>
            </a:r>
            <a:endParaRPr lang="ru-RU" sz="2400" dirty="0">
              <a:solidFill>
                <a:srgbClr val="002060"/>
              </a:solidFill>
            </a:endParaRPr>
          </a:p>
          <a:p>
            <a:pPr algn="just"/>
            <a:r>
              <a:rPr lang="ru-RU" sz="2400" dirty="0" smtClean="0">
                <a:solidFill>
                  <a:srgbClr val="002060"/>
                </a:solidFill>
              </a:rPr>
              <a:t> музыкальных игр к празднику.</a:t>
            </a:r>
            <a:endParaRPr lang="ru-RU" sz="2400" dirty="0">
              <a:solidFill>
                <a:srgbClr val="002060"/>
              </a:solidFill>
            </a:endParaRPr>
          </a:p>
          <a:p>
            <a:r>
              <a:rPr lang="ru-RU" sz="2000" dirty="0" smtClean="0"/>
              <a:t> </a:t>
            </a:r>
            <a:endParaRPr lang="ru-RU" sz="2000" dirty="0"/>
          </a:p>
        </p:txBody>
      </p:sp>
      <p:pic>
        <p:nvPicPr>
          <p:cNvPr id="3074" name="Picture 2" descr="C:\Users\Трилайн\Desktop\к презентациии\DSC_13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9" t="23051" r="12496" b="21254"/>
          <a:stretch/>
        </p:blipFill>
        <p:spPr bwMode="auto">
          <a:xfrm>
            <a:off x="1243444" y="2708920"/>
            <a:ext cx="6208876" cy="324036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30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368152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Игровая деятельность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сюжетно-ролевые игры</a:t>
            </a:r>
            <a:r>
              <a:rPr lang="ru-RU" sz="2400" b="1" dirty="0" smtClean="0">
                <a:solidFill>
                  <a:srgbClr val="002060"/>
                </a:solidFill>
              </a:rPr>
              <a:t>: </a:t>
            </a:r>
            <a:r>
              <a:rPr lang="ru-RU" sz="2800" dirty="0" smtClean="0">
                <a:solidFill>
                  <a:srgbClr val="002060"/>
                </a:solidFill>
              </a:rPr>
              <a:t>«Моя семья», «Мама на работе», «Мама дома»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4" name="luchshaya_samaya.mp3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3738" y="5048250"/>
            <a:ext cx="609600" cy="609600"/>
          </a:xfrm>
        </p:spPr>
      </p:pic>
      <p:pic>
        <p:nvPicPr>
          <p:cNvPr id="1027" name="Picture 3" descr="C:\Users\Трилайн\Desktop\Светлана Ефимовна к проекту\фото к проекту\DSCN035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94974"/>
            <a:ext cx="3826768" cy="2870076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Трилайн\Desktop\Светлана Ефимовна к проекту\фото к проекту\DSCN026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33" y="2337706"/>
            <a:ext cx="3788391" cy="2841293"/>
          </a:xfrm>
          <a:prstGeom prst="rect">
            <a:avLst/>
          </a:prstGeom>
          <a:noFill/>
          <a:ln w="28575">
            <a:solidFill>
              <a:srgbClr val="FFFF66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7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7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764704"/>
            <a:ext cx="7128792" cy="5400600"/>
          </a:xfrm>
        </p:spPr>
        <p:txBody>
          <a:bodyPr/>
          <a:lstStyle/>
          <a:p>
            <a:r>
              <a:rPr lang="ru-RU" sz="2400" b="1" i="1" u="sng" dirty="0" smtClean="0">
                <a:solidFill>
                  <a:srgbClr val="002060"/>
                </a:solidFill>
                <a:latin typeface="+mn-lt"/>
              </a:rPr>
              <a:t>Актуальность</a:t>
            </a:r>
            <a:r>
              <a:rPr lang="ru-RU" sz="2400" b="1" i="1" u="sng" dirty="0">
                <a:solidFill>
                  <a:srgbClr val="002060"/>
                </a:solidFill>
                <a:latin typeface="+mn-lt"/>
              </a:rPr>
              <a:t>: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+mn-lt"/>
              </a:rPr>
            </a:b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1800" dirty="0" smtClean="0">
                <a:solidFill>
                  <a:srgbClr val="002060"/>
                </a:solidFill>
                <a:latin typeface="+mn-lt"/>
              </a:rPr>
              <a:t>воспитание </a:t>
            </a:r>
            <a:r>
              <a:rPr lang="ru-RU" sz="1800" dirty="0">
                <a:solidFill>
                  <a:srgbClr val="002060"/>
                </a:solidFill>
                <a:latin typeface="+mn-lt"/>
              </a:rPr>
              <a:t>в ребенке любви, уважения, чувства сопереживания и взаимопомощи близкому человеку - маме  является необходимым составляющим  нравственного </a:t>
            </a:r>
            <a:r>
              <a:rPr lang="ru-RU" sz="1800" dirty="0" smtClean="0">
                <a:solidFill>
                  <a:srgbClr val="002060"/>
                </a:solidFill>
                <a:latin typeface="+mn-lt"/>
              </a:rPr>
              <a:t>воспитания детей  </a:t>
            </a:r>
            <a:br>
              <a:rPr lang="ru-RU" sz="1800" dirty="0" smtClean="0">
                <a:solidFill>
                  <a:srgbClr val="002060"/>
                </a:solidFill>
                <a:latin typeface="+mn-lt"/>
              </a:rPr>
            </a:br>
            <a:r>
              <a:rPr lang="ru-RU" sz="2400" i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2400" b="1" i="1" u="sng" dirty="0" smtClean="0">
                <a:solidFill>
                  <a:srgbClr val="002060"/>
                </a:solidFill>
                <a:latin typeface="+mn-lt"/>
              </a:rPr>
              <a:t>Проблема</a:t>
            </a:r>
            <a:r>
              <a:rPr lang="ru-RU" sz="2400" i="1" u="sng" dirty="0" smtClean="0">
                <a:solidFill>
                  <a:srgbClr val="002060"/>
                </a:solidFill>
                <a:latin typeface="+mn-lt"/>
              </a:rPr>
              <a:t>: </a:t>
            </a:r>
            <a:r>
              <a:rPr lang="ru-RU" sz="2400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+mn-lt"/>
              </a:rPr>
            </a:br>
            <a:r>
              <a:rPr lang="ru-RU" sz="1800" dirty="0" smtClean="0">
                <a:solidFill>
                  <a:srgbClr val="002060"/>
                </a:solidFill>
                <a:latin typeface="+mn-lt"/>
              </a:rPr>
              <a:t>дети </a:t>
            </a:r>
            <a:r>
              <a:rPr lang="ru-RU" sz="1800" dirty="0">
                <a:solidFill>
                  <a:srgbClr val="002060"/>
                </a:solidFill>
                <a:latin typeface="+mn-lt"/>
              </a:rPr>
              <a:t>недостаточно знают о своих мамах, о праздниках для мам </a:t>
            </a:r>
            <a:r>
              <a:rPr lang="ru-RU" sz="1800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+mn-lt"/>
              </a:rPr>
            </a:br>
            <a:r>
              <a:rPr lang="ru-RU" sz="1800" dirty="0" smtClean="0">
                <a:solidFill>
                  <a:srgbClr val="002060"/>
                </a:solidFill>
                <a:latin typeface="+mn-lt"/>
              </a:rPr>
              <a:t>(</a:t>
            </a:r>
            <a:r>
              <a:rPr lang="ru-RU" sz="1800" i="1" dirty="0">
                <a:solidFill>
                  <a:srgbClr val="002060"/>
                </a:solidFill>
                <a:latin typeface="+mn-lt"/>
              </a:rPr>
              <a:t>кроме 8 Марта</a:t>
            </a:r>
            <a:r>
              <a:rPr lang="ru-RU" sz="1800" dirty="0">
                <a:solidFill>
                  <a:srgbClr val="002060"/>
                </a:solidFill>
                <a:latin typeface="+mn-lt"/>
              </a:rPr>
              <a:t>). </a:t>
            </a:r>
            <a:br>
              <a:rPr lang="ru-RU" sz="1800" dirty="0">
                <a:solidFill>
                  <a:srgbClr val="002060"/>
                </a:solidFill>
                <a:latin typeface="+mn-lt"/>
              </a:rPr>
            </a:br>
            <a:endParaRPr lang="ru-RU" sz="18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026" name="Picture 2" descr="C:\Users\Трилайн\Desktop\Светлана Ефимовна к проекту\фото к проекту\DSC014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88" b="27645"/>
          <a:stretch/>
        </p:blipFill>
        <p:spPr bwMode="auto">
          <a:xfrm>
            <a:off x="1619672" y="3140968"/>
            <a:ext cx="5688632" cy="2671768"/>
          </a:xfrm>
          <a:prstGeom prst="rect">
            <a:avLst/>
          </a:prstGeom>
          <a:noFill/>
          <a:ln w="38100">
            <a:solidFill>
              <a:srgbClr val="D60093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22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/>
          <a:lstStyle/>
          <a:p>
            <a:r>
              <a:rPr lang="ru-RU" sz="2800" b="1" dirty="0">
                <a:solidFill>
                  <a:srgbClr val="002060"/>
                </a:solidFill>
              </a:rPr>
              <a:t>д</a:t>
            </a:r>
            <a:r>
              <a:rPr lang="ru-RU" sz="2800" b="1" dirty="0" smtClean="0">
                <a:solidFill>
                  <a:srgbClr val="002060"/>
                </a:solidFill>
              </a:rPr>
              <a:t>идактические игры: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dirty="0">
                <a:solidFill>
                  <a:srgbClr val="002060"/>
                </a:solidFill>
              </a:rPr>
              <a:t>«Подбери наряд на праздник», «Накрой на стол», «Укрась шляпку</a:t>
            </a:r>
            <a:r>
              <a:rPr lang="ru-RU" sz="2800" dirty="0" smtClean="0">
                <a:solidFill>
                  <a:srgbClr val="002060"/>
                </a:solidFill>
              </a:rPr>
              <a:t>»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195736" y="2996951"/>
            <a:ext cx="2300064" cy="1080121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724128" y="3212976"/>
            <a:ext cx="1872208" cy="69515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Трилайн\Desktop\Светлана Ефимовна к проекту\фото к проекту\DSCN03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16" y="2204864"/>
            <a:ext cx="4542056" cy="3406542"/>
          </a:xfrm>
          <a:prstGeom prst="rect">
            <a:avLst/>
          </a:prstGeom>
          <a:noFill/>
          <a:ln w="28575">
            <a:solidFill>
              <a:srgbClr val="D60093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Трилайн\Desktop\Светлана Ефимовна к проекту\фото к проекту\DSCN03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2636912"/>
            <a:ext cx="3015061" cy="2261295"/>
          </a:xfrm>
          <a:prstGeom prst="rect">
            <a:avLst/>
          </a:prstGeom>
          <a:noFill/>
          <a:ln w="28575">
            <a:solidFill>
              <a:srgbClr val="FFFF66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34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3314" name="Picture 2" descr="C:\Users\Трилайн\Desktop\Светлана Ефимовна к проекту\фото к проекту\DSCN03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21" y="692696"/>
            <a:ext cx="3408379" cy="2556284"/>
          </a:xfrm>
          <a:prstGeom prst="rect">
            <a:avLst/>
          </a:prstGeom>
          <a:noFill/>
          <a:ln w="28575">
            <a:solidFill>
              <a:srgbClr val="FFC0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Трилайн\Desktop\Светлана Ефимовна к проекту\фото к проекту\DSCN03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54912"/>
            <a:ext cx="2784309" cy="2088232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Трилайн\Desktop\Светлана Ефимовна к проекту\фото к проекту\DSCN03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511606"/>
            <a:ext cx="3456384" cy="2592288"/>
          </a:xfrm>
          <a:prstGeom prst="rect">
            <a:avLst/>
          </a:prstGeom>
          <a:noFill/>
          <a:ln w="28575">
            <a:solidFill>
              <a:srgbClr val="00B05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Трилайн\Desktop\Светлана Ефимовна к проекту\фото к проекту\DSCN03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768" y="2852936"/>
            <a:ext cx="3436640" cy="257748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67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/>
          <a:lstStyle/>
          <a:p>
            <a:r>
              <a:rPr lang="ru-RU" sz="3200" b="1" dirty="0">
                <a:solidFill>
                  <a:srgbClr val="002060"/>
                </a:solidFill>
              </a:rPr>
              <a:t>Работа с родителями</a:t>
            </a:r>
            <a:r>
              <a:rPr lang="ru-RU" sz="3200" b="1" dirty="0" smtClean="0">
                <a:solidFill>
                  <a:srgbClr val="002060"/>
                </a:solidFill>
              </a:rPr>
              <a:t>:</a:t>
            </a:r>
            <a:r>
              <a:rPr lang="ru-RU" sz="2800" dirty="0">
                <a:solidFill>
                  <a:srgbClr val="002060"/>
                </a:solidFill>
              </a:rPr>
              <a:t/>
            </a:r>
            <a:br>
              <a:rPr lang="ru-RU" sz="2800" dirty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1.Папка-передвижка</a:t>
            </a:r>
            <a:r>
              <a:rPr lang="ru-RU" sz="2400" dirty="0">
                <a:solidFill>
                  <a:srgbClr val="002060"/>
                </a:solidFill>
              </a:rPr>
              <a:t>: «День матери: история и традиции»,</a:t>
            </a:r>
            <a:br>
              <a:rPr lang="ru-RU" sz="2400" dirty="0">
                <a:solidFill>
                  <a:srgbClr val="002060"/>
                </a:solidFill>
              </a:rPr>
            </a:br>
            <a:r>
              <a:rPr lang="ru-RU" sz="2400" dirty="0">
                <a:solidFill>
                  <a:srgbClr val="002060"/>
                </a:solidFill>
              </a:rPr>
              <a:t> «Пословицы и поговорки   о маме». </a:t>
            </a:r>
            <a:br>
              <a:rPr lang="ru-RU" sz="2400" dirty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 2.Проведение </a:t>
            </a:r>
            <a:r>
              <a:rPr lang="ru-RU" sz="2400" dirty="0">
                <a:solidFill>
                  <a:srgbClr val="002060"/>
                </a:solidFill>
              </a:rPr>
              <a:t> совместной деятельности ребенка с мамой по созданию фотоальбома «Фотоколлаж о </a:t>
            </a:r>
            <a:r>
              <a:rPr lang="ru-RU" sz="2400" dirty="0" smtClean="0">
                <a:solidFill>
                  <a:srgbClr val="002060"/>
                </a:solidFill>
              </a:rPr>
              <a:t>маме»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3.Консультация </a:t>
            </a:r>
            <a:r>
              <a:rPr lang="ru-RU" sz="2400" dirty="0">
                <a:solidFill>
                  <a:srgbClr val="002060"/>
                </a:solidFill>
              </a:rPr>
              <a:t>«Роль матери в воспитании ребенка в семье».</a:t>
            </a:r>
            <a:br>
              <a:rPr lang="ru-RU" sz="2400" dirty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4.Создание </a:t>
            </a:r>
            <a:r>
              <a:rPr lang="ru-RU" sz="2400" dirty="0">
                <a:solidFill>
                  <a:srgbClr val="002060"/>
                </a:solidFill>
              </a:rPr>
              <a:t>и обогащение картотеки «Художественного народного творчества произведений о маме».</a:t>
            </a:r>
            <a:br>
              <a:rPr lang="ru-RU" sz="2400" dirty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5.Участие </a:t>
            </a:r>
            <a:r>
              <a:rPr lang="ru-RU" sz="2400" dirty="0">
                <a:solidFill>
                  <a:srgbClr val="002060"/>
                </a:solidFill>
              </a:rPr>
              <a:t>родителей в итоговом развлечении в подготовительной группе «Тепло сердец любимых мам»</a:t>
            </a:r>
            <a:r>
              <a:rPr lang="ru-RU" sz="2400" b="1" dirty="0">
                <a:solidFill>
                  <a:srgbClr val="002060"/>
                </a:solidFill>
              </a:rPr>
              <a:t>.</a:t>
            </a:r>
            <a:r>
              <a:rPr lang="ru-RU" sz="2400" dirty="0">
                <a:solidFill>
                  <a:srgbClr val="002060"/>
                </a:solidFill>
              </a:rPr>
              <a:t/>
            </a:r>
            <a:br>
              <a:rPr lang="ru-RU" sz="2400" dirty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6.Организация </a:t>
            </a:r>
            <a:r>
              <a:rPr lang="ru-RU" sz="2400" dirty="0">
                <a:solidFill>
                  <a:srgbClr val="002060"/>
                </a:solidFill>
              </a:rPr>
              <a:t>в группе выставки: «Во что играли наши мамы».</a:t>
            </a:r>
            <a:br>
              <a:rPr lang="ru-RU" sz="2400" dirty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936104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Наши достижения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Трилайн\Desktop\Дипломы\сканирование00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3307412" cy="4732011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Трилайн\Desktop\Дипломы\сканирование00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40768"/>
            <a:ext cx="3312368" cy="4737230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39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Трилайн\Desktop\Дипломы\сканирование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836712"/>
            <a:ext cx="2498355" cy="3590059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Трилайн\Desktop\Дипломы\сканирование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20888"/>
            <a:ext cx="2545974" cy="3672408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Трилайн\Desktop\Дипломы\сканирование00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256" y="1412776"/>
            <a:ext cx="2504351" cy="3600400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86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584176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Заключительный этап</a:t>
            </a:r>
            <a:r>
              <a:rPr lang="ru-RU" sz="3200" dirty="0">
                <a:solidFill>
                  <a:srgbClr val="002060"/>
                </a:solidFill>
              </a:rPr>
              <a:t/>
            </a:r>
            <a:br>
              <a:rPr lang="ru-RU" sz="3200" dirty="0">
                <a:solidFill>
                  <a:srgbClr val="002060"/>
                </a:solidFill>
              </a:rPr>
            </a:br>
            <a:r>
              <a:rPr lang="ru-RU" sz="2400" dirty="0">
                <a:solidFill>
                  <a:srgbClr val="002060"/>
                </a:solidFill>
              </a:rPr>
              <a:t>Презентации: «Самая родная», в</a:t>
            </a:r>
            <a:r>
              <a:rPr lang="ru-RU" sz="2400" dirty="0" smtClean="0">
                <a:solidFill>
                  <a:srgbClr val="002060"/>
                </a:solidFill>
              </a:rPr>
              <a:t>иртуальный </a:t>
            </a:r>
            <a:r>
              <a:rPr lang="ru-RU" sz="2400" dirty="0">
                <a:solidFill>
                  <a:srgbClr val="002060"/>
                </a:solidFill>
              </a:rPr>
              <a:t>музей «Мать и дитя»; выставка творческих работ детей </a:t>
            </a:r>
            <a:r>
              <a:rPr lang="ru-RU" sz="2400" dirty="0" smtClean="0">
                <a:solidFill>
                  <a:srgbClr val="002060"/>
                </a:solidFill>
              </a:rPr>
              <a:t/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«</a:t>
            </a:r>
            <a:r>
              <a:rPr lang="ru-RU" sz="2400" dirty="0">
                <a:solidFill>
                  <a:srgbClr val="002060"/>
                </a:solidFill>
              </a:rPr>
              <a:t>Мама – солнышко мое»</a:t>
            </a:r>
            <a:r>
              <a:rPr lang="ru-RU" sz="3200" dirty="0">
                <a:solidFill>
                  <a:srgbClr val="002060"/>
                </a:solidFill>
              </a:rPr>
              <a:t/>
            </a:r>
            <a:br>
              <a:rPr lang="ru-RU" sz="3200" dirty="0">
                <a:solidFill>
                  <a:srgbClr val="002060"/>
                </a:solidFill>
              </a:rPr>
            </a:b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267744" y="3717033"/>
            <a:ext cx="1512168" cy="158417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796136" y="4077071"/>
            <a:ext cx="720080" cy="93610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Picture 6" descr="C:\Users\Трилайн\Desktop\к презентациии\DSC_148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33" t="26127" r="3475" b="13623"/>
          <a:stretch/>
        </p:blipFill>
        <p:spPr bwMode="auto">
          <a:xfrm>
            <a:off x="891928" y="2410432"/>
            <a:ext cx="7280472" cy="3682864"/>
          </a:xfrm>
          <a:prstGeom prst="rect">
            <a:avLst/>
          </a:prstGeom>
          <a:noFill/>
          <a:ln w="28575">
            <a:solidFill>
              <a:srgbClr val="CC0099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87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008112"/>
          </a:xfrm>
        </p:spPr>
        <p:txBody>
          <a:bodyPr/>
          <a:lstStyle/>
          <a:p>
            <a:r>
              <a:rPr lang="ru-RU" sz="3200" b="1" dirty="0">
                <a:solidFill>
                  <a:srgbClr val="002060"/>
                </a:solidFill>
              </a:rPr>
              <a:t>Итоговое развлечение</a:t>
            </a:r>
            <a:r>
              <a:rPr lang="ru-RU" sz="3200" dirty="0">
                <a:solidFill>
                  <a:srgbClr val="002060"/>
                </a:solidFill>
              </a:rPr>
              <a:t> </a:t>
            </a:r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«</a:t>
            </a:r>
            <a:r>
              <a:rPr lang="ru-RU" sz="2800" b="1" dirty="0">
                <a:solidFill>
                  <a:srgbClr val="002060"/>
                </a:solidFill>
              </a:rPr>
              <a:t>Тепло сердец любимых </a:t>
            </a:r>
            <a:r>
              <a:rPr lang="ru-RU" sz="2800" b="1" dirty="0" smtClean="0">
                <a:solidFill>
                  <a:srgbClr val="002060"/>
                </a:solidFill>
              </a:rPr>
              <a:t>мам»</a:t>
            </a:r>
            <a:r>
              <a:rPr lang="ru-RU" sz="3200" dirty="0">
                <a:solidFill>
                  <a:srgbClr val="002060"/>
                </a:solidFill>
              </a:rPr>
              <a:t> </a:t>
            </a:r>
            <a:br>
              <a:rPr lang="ru-RU" sz="3200" dirty="0">
                <a:solidFill>
                  <a:srgbClr val="002060"/>
                </a:solidFill>
              </a:rPr>
            </a:b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267744" y="2708919"/>
            <a:ext cx="1728192" cy="266429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36096" y="2852935"/>
            <a:ext cx="1656184" cy="216024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Трилайн\Desktop\к презентациии\DSC_13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540" y="1772816"/>
            <a:ext cx="6794828" cy="4517859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50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/>
          <a:lstStyle/>
          <a:p>
            <a:r>
              <a:rPr lang="ru-RU" dirty="0" smtClean="0"/>
              <a:t>                               </a:t>
            </a:r>
            <a:endParaRPr lang="ru-RU" dirty="0"/>
          </a:p>
        </p:txBody>
      </p:sp>
      <p:pic>
        <p:nvPicPr>
          <p:cNvPr id="6146" name="Picture 2" descr="C:\Users\Трилайн\Desktop\к презентациии\DSC_136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662" t="13483" r="2238" b="22830"/>
          <a:stretch/>
        </p:blipFill>
        <p:spPr bwMode="auto">
          <a:xfrm>
            <a:off x="4278588" y="3717032"/>
            <a:ext cx="4156005" cy="2703345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08720"/>
            <a:ext cx="3826768" cy="2544393"/>
          </a:xfrm>
          <a:prstGeom prst="rect">
            <a:avLst/>
          </a:prstGeom>
          <a:noFill/>
          <a:ln w="28575">
            <a:solidFill>
              <a:srgbClr val="FFFF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 descr="C:\Users\Трилайн\Desktop\к презентациии\DSC_1379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16" r="15977"/>
          <a:stretch/>
        </p:blipFill>
        <p:spPr bwMode="auto">
          <a:xfrm>
            <a:off x="452466" y="3501008"/>
            <a:ext cx="3696458" cy="2664296"/>
          </a:xfrm>
          <a:prstGeom prst="rect">
            <a:avLst/>
          </a:prstGeom>
          <a:noFill/>
          <a:ln w="28575">
            <a:solidFill>
              <a:schemeClr val="accent3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Трилайн\Desktop\к презентациии\DSC_134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375949" cy="2909554"/>
          </a:xfrm>
          <a:prstGeom prst="rect">
            <a:avLst/>
          </a:prstGeom>
          <a:noFill/>
          <a:ln w="28575">
            <a:solidFill>
              <a:srgbClr val="00B0F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62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Трилайн\Desktop\к презентациии\DSC_14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30" t="11557" r="4998" b="5678"/>
          <a:stretch/>
        </p:blipFill>
        <p:spPr bwMode="auto">
          <a:xfrm>
            <a:off x="539552" y="748192"/>
            <a:ext cx="3960440" cy="2520411"/>
          </a:xfrm>
          <a:prstGeom prst="rect">
            <a:avLst/>
          </a:prstGeom>
          <a:noFill/>
          <a:ln w="28575">
            <a:solidFill>
              <a:srgbClr val="92D05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Трилайн\Desktop\к презентациии\DSC_13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48192"/>
            <a:ext cx="3790681" cy="2520411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Трилайн\Desktop\к презентациии\DSC_140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2" t="8611" r="3128" b="2915"/>
          <a:stretch/>
        </p:blipFill>
        <p:spPr bwMode="auto">
          <a:xfrm>
            <a:off x="2267744" y="3429000"/>
            <a:ext cx="4363730" cy="2911138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65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Трилайн\Desktop\к презентациии\DSC_139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66" r="2481" b="4898"/>
          <a:stretch/>
        </p:blipFill>
        <p:spPr bwMode="auto">
          <a:xfrm>
            <a:off x="598961" y="980728"/>
            <a:ext cx="8005487" cy="4816065"/>
          </a:xfrm>
          <a:prstGeom prst="rect">
            <a:avLst/>
          </a:prstGeom>
          <a:noFill/>
          <a:ln w="28575">
            <a:solidFill>
              <a:srgbClr val="D60093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03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836712"/>
            <a:ext cx="727280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>
                <a:solidFill>
                  <a:srgbClr val="002060"/>
                </a:solidFill>
              </a:rPr>
              <a:t>Участники проекта</a:t>
            </a:r>
            <a:r>
              <a:rPr lang="ru-RU" sz="2000" i="1" u="sng" dirty="0">
                <a:solidFill>
                  <a:srgbClr val="002060"/>
                </a:solidFill>
              </a:rPr>
              <a:t>:</a:t>
            </a:r>
            <a:endParaRPr lang="ru-RU" sz="2000" i="1" dirty="0">
              <a:solidFill>
                <a:srgbClr val="002060"/>
              </a:solidFill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дети </a:t>
            </a:r>
            <a:r>
              <a:rPr lang="ru-RU" dirty="0">
                <a:solidFill>
                  <a:srgbClr val="002060"/>
                </a:solidFill>
              </a:rPr>
              <a:t>подготовительной группы №2 (6-7 лет), мамы и бабушки детей, воспитатели группы, музыкальный руководитель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endParaRPr lang="ru-RU" dirty="0">
              <a:solidFill>
                <a:srgbClr val="002060"/>
              </a:solidFill>
            </a:endParaRPr>
          </a:p>
          <a:p>
            <a:r>
              <a:rPr lang="ru-RU" sz="2000" b="1" i="1" u="sng" dirty="0">
                <a:solidFill>
                  <a:srgbClr val="002060"/>
                </a:solidFill>
              </a:rPr>
              <a:t>Срок реализации</a:t>
            </a:r>
            <a:r>
              <a:rPr lang="ru-RU" b="1" u="sng" dirty="0">
                <a:solidFill>
                  <a:srgbClr val="002060"/>
                </a:solidFill>
              </a:rPr>
              <a:t>:</a:t>
            </a:r>
            <a:r>
              <a:rPr lang="ru-RU" u="sng" dirty="0">
                <a:solidFill>
                  <a:srgbClr val="002060"/>
                </a:solidFill>
              </a:rPr>
              <a:t> </a:t>
            </a:r>
            <a:endParaRPr lang="ru-RU" u="sng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ноябрь </a:t>
            </a:r>
            <a:r>
              <a:rPr lang="ru-RU" dirty="0">
                <a:solidFill>
                  <a:srgbClr val="002060"/>
                </a:solidFill>
              </a:rPr>
              <a:t>2015г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</a:p>
          <a:p>
            <a:endParaRPr lang="ru-RU" dirty="0">
              <a:solidFill>
                <a:srgbClr val="002060"/>
              </a:solidFill>
            </a:endParaRPr>
          </a:p>
          <a:p>
            <a:r>
              <a:rPr lang="ru-RU" sz="2000" b="1" i="1" u="sng" dirty="0">
                <a:solidFill>
                  <a:srgbClr val="002060"/>
                </a:solidFill>
              </a:rPr>
              <a:t>Предполагаемый результат:</a:t>
            </a:r>
            <a:endParaRPr lang="ru-RU" sz="2000" i="1" dirty="0">
              <a:solidFill>
                <a:srgbClr val="002060"/>
              </a:solidFill>
            </a:endParaRPr>
          </a:p>
          <a:p>
            <a:pPr lvl="0" algn="just"/>
            <a:r>
              <a:rPr lang="ru-RU" dirty="0" smtClean="0">
                <a:solidFill>
                  <a:srgbClr val="002060"/>
                </a:solidFill>
              </a:rPr>
              <a:t> 1. Обогащение </a:t>
            </a:r>
            <a:r>
              <a:rPr lang="ru-RU" dirty="0">
                <a:solidFill>
                  <a:srgbClr val="002060"/>
                </a:solidFill>
              </a:rPr>
              <a:t>знаний детей о роли мамы в их жизни через раскрытие </a:t>
            </a:r>
          </a:p>
          <a:p>
            <a:pPr lvl="0" algn="just"/>
            <a:r>
              <a:rPr lang="ru-RU" dirty="0" smtClean="0">
                <a:solidFill>
                  <a:srgbClr val="002060"/>
                </a:solidFill>
              </a:rPr>
              <a:t>      образа </a:t>
            </a:r>
            <a:r>
              <a:rPr lang="ru-RU" dirty="0">
                <a:solidFill>
                  <a:srgbClr val="002060"/>
                </a:solidFill>
              </a:rPr>
              <a:t>матери в поэзии, в живописи, музыке, художественной </a:t>
            </a:r>
            <a:r>
              <a:rPr lang="ru-RU" dirty="0" smtClean="0">
                <a:solidFill>
                  <a:srgbClr val="002060"/>
                </a:solidFill>
              </a:rPr>
              <a:t>   </a:t>
            </a:r>
            <a:endParaRPr lang="ru-RU" dirty="0">
              <a:solidFill>
                <a:srgbClr val="002060"/>
              </a:solidFill>
            </a:endParaRPr>
          </a:p>
          <a:p>
            <a:pPr lvl="0" algn="just"/>
            <a:r>
              <a:rPr lang="ru-RU" dirty="0" smtClean="0">
                <a:solidFill>
                  <a:srgbClr val="002060"/>
                </a:solidFill>
              </a:rPr>
              <a:t>      литературе</a:t>
            </a:r>
            <a:r>
              <a:rPr lang="ru-RU" dirty="0">
                <a:solidFill>
                  <a:srgbClr val="002060"/>
                </a:solidFill>
              </a:rPr>
              <a:t>.</a:t>
            </a:r>
          </a:p>
          <a:p>
            <a:pPr lvl="0" algn="just"/>
            <a:r>
              <a:rPr lang="ru-RU" dirty="0" smtClean="0">
                <a:solidFill>
                  <a:srgbClr val="002060"/>
                </a:solidFill>
              </a:rPr>
              <a:t>2. Воспитание </a:t>
            </a:r>
            <a:r>
              <a:rPr lang="ru-RU" dirty="0">
                <a:solidFill>
                  <a:srgbClr val="002060"/>
                </a:solidFill>
              </a:rPr>
              <a:t>заботливого, уважительного отношения к маме.</a:t>
            </a:r>
          </a:p>
          <a:p>
            <a:pPr lvl="0" algn="just"/>
            <a:r>
              <a:rPr lang="ru-RU" dirty="0" smtClean="0">
                <a:solidFill>
                  <a:srgbClr val="002060"/>
                </a:solidFill>
              </a:rPr>
              <a:t>3. Совершенствование </a:t>
            </a:r>
            <a:r>
              <a:rPr lang="ru-RU" dirty="0">
                <a:solidFill>
                  <a:srgbClr val="002060"/>
                </a:solidFill>
              </a:rPr>
              <a:t>уровня накопленных практических навыков детей </a:t>
            </a:r>
            <a:r>
              <a:rPr lang="ru-RU" dirty="0" smtClean="0">
                <a:solidFill>
                  <a:srgbClr val="002060"/>
                </a:solidFill>
              </a:rPr>
              <a:t>и родителей.</a:t>
            </a:r>
            <a:endParaRPr lang="ru-RU" dirty="0">
              <a:solidFill>
                <a:srgbClr val="002060"/>
              </a:solidFill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4. </a:t>
            </a:r>
            <a:r>
              <a:rPr lang="ru-RU" dirty="0" smtClean="0">
                <a:solidFill>
                  <a:srgbClr val="002060"/>
                </a:solidFill>
              </a:rPr>
              <a:t>Развитие </a:t>
            </a:r>
            <a:r>
              <a:rPr lang="ru-RU" dirty="0">
                <a:solidFill>
                  <a:srgbClr val="002060"/>
                </a:solidFill>
              </a:rPr>
              <a:t>художественного вкуса детей и </a:t>
            </a:r>
            <a:r>
              <a:rPr lang="ru-RU" dirty="0" smtClean="0">
                <a:solidFill>
                  <a:srgbClr val="002060"/>
                </a:solidFill>
              </a:rPr>
              <a:t>взрослых.</a:t>
            </a:r>
            <a:endParaRPr lang="ru-RU" dirty="0">
              <a:solidFill>
                <a:srgbClr val="002060"/>
              </a:solidFill>
            </a:endParaRPr>
          </a:p>
          <a:p>
            <a:pPr algn="just"/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5</a:t>
            </a:r>
            <a:r>
              <a:rPr lang="ru-RU" dirty="0">
                <a:solidFill>
                  <a:srgbClr val="002060"/>
                </a:solidFill>
              </a:rPr>
              <a:t>. </a:t>
            </a:r>
            <a:r>
              <a:rPr lang="ru-RU" dirty="0" smtClean="0">
                <a:solidFill>
                  <a:srgbClr val="002060"/>
                </a:solidFill>
              </a:rPr>
              <a:t>Развитие </a:t>
            </a:r>
            <a:r>
              <a:rPr lang="ru-RU" dirty="0">
                <a:solidFill>
                  <a:srgbClr val="002060"/>
                </a:solidFill>
              </a:rPr>
              <a:t>творческих способностей детей в продуктивной    </a:t>
            </a:r>
            <a:r>
              <a:rPr lang="ru-RU" dirty="0" smtClean="0">
                <a:solidFill>
                  <a:srgbClr val="002060"/>
                </a:solidFill>
              </a:rPr>
              <a:t>  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      и</a:t>
            </a:r>
            <a:r>
              <a:rPr lang="ru-RU" dirty="0">
                <a:solidFill>
                  <a:srgbClr val="002060"/>
                </a:solidFill>
              </a:rPr>
              <a:t>  </a:t>
            </a:r>
            <a:r>
              <a:rPr lang="ru-RU" dirty="0" smtClean="0">
                <a:solidFill>
                  <a:srgbClr val="002060"/>
                </a:solidFill>
              </a:rPr>
              <a:t>музыкальной </a:t>
            </a:r>
            <a:r>
              <a:rPr lang="ru-RU" dirty="0">
                <a:solidFill>
                  <a:srgbClr val="002060"/>
                </a:solidFill>
              </a:rPr>
              <a:t>деятельности.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6</a:t>
            </a:r>
            <a:r>
              <a:rPr lang="ru-RU" dirty="0">
                <a:solidFill>
                  <a:srgbClr val="002060"/>
                </a:solidFill>
              </a:rPr>
              <a:t>.  Совершенствование стиля партнёрских отношений.</a:t>
            </a:r>
          </a:p>
        </p:txBody>
      </p:sp>
    </p:spTree>
    <p:extLst>
      <p:ext uri="{BB962C8B-B14F-4D97-AF65-F5344CB8AC3E}">
        <p14:creationId xmlns:p14="http://schemas.microsoft.com/office/powerpoint/2010/main" val="416116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Трилайн\Desktop\к презентациии\DSC_14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7" r="3401" b="18133"/>
          <a:stretch/>
        </p:blipFill>
        <p:spPr bwMode="auto">
          <a:xfrm>
            <a:off x="666372" y="908720"/>
            <a:ext cx="7826929" cy="4585382"/>
          </a:xfrm>
          <a:prstGeom prst="rect">
            <a:avLst/>
          </a:prstGeom>
          <a:noFill/>
          <a:ln w="28575">
            <a:solidFill>
              <a:srgbClr val="0070C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09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1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Трилайн\Desktop\мамы-фото\День матер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64704"/>
            <a:ext cx="6096000" cy="4057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06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reveal/>
      </p:transition>
    </mc:Choice>
    <mc:Fallback xmlns="">
      <p:transition spd="slow" advClick="0" advTm="4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afterEffect" p14:presetBounceEnd="63000">
                                      <p:stCondLst>
                                        <p:cond delay="100"/>
                                      </p:stCondLst>
                                      <p:childTnLst>
                                        <p:animRot by="21600000" p14:bounceEnd="63000">
                                          <p:cBhvr>
                                            <p:cTn id="6" dur="5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" dur="5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584176"/>
          </a:xfrm>
        </p:spPr>
        <p:txBody>
          <a:bodyPr/>
          <a:lstStyle/>
          <a:p>
            <a:r>
              <a:rPr lang="ru-RU" sz="4000" b="1" i="1" u="sng" dirty="0">
                <a:solidFill>
                  <a:srgbClr val="002060"/>
                </a:solidFill>
              </a:rPr>
              <a:t>Содержание работы</a:t>
            </a:r>
            <a:br>
              <a:rPr lang="ru-RU" sz="4000" b="1" i="1" u="sng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Подготовительный этап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1" t="32517" r="-1" b="22851"/>
          <a:stretch/>
        </p:blipFill>
        <p:spPr bwMode="auto">
          <a:xfrm>
            <a:off x="1115616" y="2348880"/>
            <a:ext cx="6713337" cy="2520279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29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792088"/>
          </a:xfrm>
        </p:spPr>
        <p:txBody>
          <a:bodyPr/>
          <a:lstStyle/>
          <a:p>
            <a:r>
              <a:rPr lang="ru-RU" sz="2800" b="1" i="1" dirty="0" smtClean="0">
                <a:solidFill>
                  <a:srgbClr val="002060"/>
                </a:solidFill>
              </a:rPr>
              <a:t>Анкетирование родителей </a:t>
            </a:r>
            <a:r>
              <a:rPr lang="ru-RU" sz="3200" b="1" dirty="0" smtClean="0">
                <a:solidFill>
                  <a:srgbClr val="002060"/>
                </a:solidFill>
              </a:rPr>
              <a:t/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«Влияние семейной атмосферы на развитие ребенка»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" name="Picture 3" descr="C:\Users\Трилайн\Desktop\Светлана Ефимовна к проекту\фото к проекту\DSCN017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" t="1132" r="3898" b="-73"/>
          <a:stretch/>
        </p:blipFill>
        <p:spPr bwMode="auto">
          <a:xfrm>
            <a:off x="4139952" y="1844824"/>
            <a:ext cx="4104456" cy="3279543"/>
          </a:xfrm>
          <a:prstGeom prst="rect">
            <a:avLst/>
          </a:prstGeom>
          <a:noFill/>
          <a:ln w="28575">
            <a:solidFill>
              <a:srgbClr val="FFC0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Трилайн\Desktop\Светлана Ефимовна к проекту\фото к проекту\DSC0146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51"/>
          <a:stretch/>
        </p:blipFill>
        <p:spPr bwMode="auto">
          <a:xfrm>
            <a:off x="971600" y="2204864"/>
            <a:ext cx="2805074" cy="3980160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8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580926"/>
          </a:xfrm>
        </p:spPr>
        <p:txBody>
          <a:bodyPr/>
          <a:lstStyle/>
          <a:p>
            <a:r>
              <a:rPr lang="ru-RU" sz="2800" b="1" i="1" dirty="0" smtClean="0">
                <a:solidFill>
                  <a:srgbClr val="002060"/>
                </a:solidFill>
              </a:rPr>
              <a:t>Просмотр презентации «Самая родная»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Трилайн\Desktop\мамы-фото\быкова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43" t="51202" r="35183" b="6723"/>
          <a:stretch/>
        </p:blipFill>
        <p:spPr bwMode="auto">
          <a:xfrm>
            <a:off x="683568" y="1484784"/>
            <a:ext cx="1512168" cy="2150765"/>
          </a:xfrm>
          <a:prstGeom prst="rect">
            <a:avLst/>
          </a:prstGeom>
          <a:noFill/>
          <a:ln w="28575">
            <a:solidFill>
              <a:srgbClr val="00B05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Трилайн\Desktop\мамы-фото\есенина мам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5" t="35564" r="33458" b="23637"/>
          <a:stretch/>
        </p:blipFill>
        <p:spPr bwMode="auto">
          <a:xfrm>
            <a:off x="2411760" y="1628800"/>
            <a:ext cx="1656184" cy="2026011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Трилайн\Desktop\мамы-фото\ппп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0" t="19099" r="40924" b="45705"/>
          <a:stretch/>
        </p:blipFill>
        <p:spPr bwMode="auto">
          <a:xfrm>
            <a:off x="1115616" y="3789040"/>
            <a:ext cx="1872208" cy="2389329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Трилайн\Desktop\мамы-фото\img38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14" t="18618" r="29377" b="30924"/>
          <a:stretch/>
        </p:blipFill>
        <p:spPr bwMode="auto">
          <a:xfrm>
            <a:off x="6372200" y="2420888"/>
            <a:ext cx="2016224" cy="2575330"/>
          </a:xfrm>
          <a:prstGeom prst="rect">
            <a:avLst/>
          </a:prstGeom>
          <a:noFill/>
          <a:ln w="28575">
            <a:solidFill>
              <a:srgbClr val="0070C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Трилайн\Desktop\мамы-фото\img38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68" t="47652" r="35261" b="12088"/>
          <a:stretch/>
        </p:blipFill>
        <p:spPr bwMode="auto">
          <a:xfrm>
            <a:off x="4265879" y="1844824"/>
            <a:ext cx="1914091" cy="2190050"/>
          </a:xfrm>
          <a:prstGeom prst="rect">
            <a:avLst/>
          </a:prstGeom>
          <a:noFill/>
          <a:ln w="28575">
            <a:solidFill>
              <a:srgbClr val="FFFF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Трилайн\Desktop\мамы-фото\DSCN021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1" t="9461" r="20751" b="24485"/>
          <a:stretch/>
        </p:blipFill>
        <p:spPr bwMode="auto">
          <a:xfrm>
            <a:off x="3275856" y="4221088"/>
            <a:ext cx="2642980" cy="2088628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29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580926"/>
          </a:xfrm>
        </p:spPr>
        <p:txBody>
          <a:bodyPr/>
          <a:lstStyle/>
          <a:p>
            <a:r>
              <a:rPr lang="ru-RU" sz="2800" b="1" i="1" dirty="0" smtClean="0">
                <a:solidFill>
                  <a:srgbClr val="002060"/>
                </a:solidFill>
              </a:rPr>
              <a:t>  Создание выставки «Герб моей семьи»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Трилайн\Desktop\к презентациии\DSC_1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1" t="529" r="23300" b="4240"/>
          <a:stretch/>
        </p:blipFill>
        <p:spPr bwMode="auto">
          <a:xfrm>
            <a:off x="827584" y="3140968"/>
            <a:ext cx="2358868" cy="2952327"/>
          </a:xfrm>
          <a:prstGeom prst="rect">
            <a:avLst/>
          </a:prstGeom>
          <a:noFill/>
          <a:ln w="28575">
            <a:solidFill>
              <a:srgbClr val="0070C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Трилайн\Desktop\к презентациии\DSC_1501.JPG"/>
          <p:cNvPicPr>
            <a:picLocks noChangeAspect="1" noChangeArrowheads="1"/>
          </p:cNvPicPr>
          <p:nvPr/>
        </p:nvPicPr>
        <p:blipFill rotWithShape="1">
          <a:blip r:embed="rId3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5" t="5059" r="17772" b="6764"/>
          <a:stretch/>
        </p:blipFill>
        <p:spPr bwMode="auto">
          <a:xfrm rot="16200000">
            <a:off x="3065808" y="2558931"/>
            <a:ext cx="3043808" cy="2335675"/>
          </a:xfrm>
          <a:prstGeom prst="rect">
            <a:avLst/>
          </a:prstGeom>
          <a:noFill/>
          <a:ln w="28575">
            <a:solidFill>
              <a:srgbClr val="FFFF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Трилайн\Desktop\к презентациии\DSC_1502.JPG"/>
          <p:cNvPicPr>
            <a:picLocks noChangeAspect="1" noChangeArrowheads="1"/>
          </p:cNvPicPr>
          <p:nvPr/>
        </p:nvPicPr>
        <p:blipFill rotWithShape="1">
          <a:blip r:embed="rId4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" t="7912" r="25027" b="10674"/>
          <a:stretch/>
        </p:blipFill>
        <p:spPr bwMode="auto">
          <a:xfrm rot="16200000">
            <a:off x="5616088" y="1999078"/>
            <a:ext cx="3043809" cy="2303253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30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/>
          <a:lstStyle/>
          <a:p>
            <a:r>
              <a:rPr lang="ru-RU" sz="2800" b="1" i="1" dirty="0">
                <a:solidFill>
                  <a:srgbClr val="002060"/>
                </a:solidFill>
              </a:rPr>
              <a:t>П</a:t>
            </a:r>
            <a:r>
              <a:rPr lang="ru-RU" sz="2800" b="1" i="1" dirty="0" smtClean="0">
                <a:solidFill>
                  <a:srgbClr val="002060"/>
                </a:solidFill>
              </a:rPr>
              <a:t>одбор и запись на диск детских песен о маме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3768" y="1412776"/>
            <a:ext cx="3816424" cy="4637112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09255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1245</TotalTime>
  <Words>327</Words>
  <Application>Microsoft Office PowerPoint</Application>
  <PresentationFormat>Экран (4:3)</PresentationFormat>
  <Paragraphs>81</Paragraphs>
  <Slides>41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Презентация PowerPoint</vt:lpstr>
      <vt:lpstr>Презентация PowerPoint</vt:lpstr>
      <vt:lpstr>Актуальность:  воспитание в ребенке любви, уважения, чувства сопереживания и взаимопомощи близкому человеку - маме  является необходимым составляющим  нравственного воспитания детей    Проблема:  дети недостаточно знают о своих мамах, о праздниках для мам  (кроме 8 Марта).  </vt:lpstr>
      <vt:lpstr>Презентация PowerPoint</vt:lpstr>
      <vt:lpstr>Содержание работы Подготовительный этап</vt:lpstr>
      <vt:lpstr>Анкетирование родителей  «Влияние семейной атмосферы на развитие ребенка»</vt:lpstr>
      <vt:lpstr>Просмотр презентации «Самая родная»</vt:lpstr>
      <vt:lpstr>  Создание выставки «Герб моей семьи»</vt:lpstr>
      <vt:lpstr>Подбор и запись на диск детских песен о маме</vt:lpstr>
      <vt:lpstr>Создание генеалогического древа</vt:lpstr>
      <vt:lpstr>  Составление альбома с репродукциями картин художников «Мать и дитя»</vt:lpstr>
      <vt:lpstr>Пополнение мини-музея подборкой книг о маме</vt:lpstr>
      <vt:lpstr>экспозицией творческих работ родителей  «Умелые руки не знают скуки»</vt:lpstr>
      <vt:lpstr> выставкой работ  «Бабушки-рукодельницы!»</vt:lpstr>
      <vt:lpstr>Основной этап</vt:lpstr>
      <vt:lpstr>чтение пословиц и поговорок о маме </vt:lpstr>
      <vt:lpstr> </vt:lpstr>
      <vt:lpstr> </vt:lpstr>
      <vt:lpstr> поделка «Роза из фольги» (в подарок на празднике)</vt:lpstr>
      <vt:lpstr>портреты  мам для выставки</vt:lpstr>
      <vt:lpstr>сердце с пожеланиями (коллективная работа)</vt:lpstr>
      <vt:lpstr>подарки бабушкам «бабочки для бабушки»</vt:lpstr>
      <vt:lpstr> </vt:lpstr>
      <vt:lpstr>цветы для мамы (объемная пластилинография)</vt:lpstr>
      <vt:lpstr>Презентация PowerPoint</vt:lpstr>
      <vt:lpstr>Презентация PowerPoint</vt:lpstr>
      <vt:lpstr>Презентация PowerPoint</vt:lpstr>
      <vt:lpstr>Презентация PowerPoint</vt:lpstr>
      <vt:lpstr>Игровая деятельность сюжетно-ролевые игры: «Моя семья», «Мама на работе», «Мама дома»</vt:lpstr>
      <vt:lpstr>дидактические игры: «Подбери наряд на праздник», «Накрой на стол», «Укрась шляпку» </vt:lpstr>
      <vt:lpstr> </vt:lpstr>
      <vt:lpstr>Работа с родителями: 1.Папка-передвижка: «День матери: история и традиции»,  «Пословицы и поговорки   о маме».   2.Проведение  совместной деятельности ребенка с мамой по созданию фотоальбома «Фотоколлаж о маме» 3.Консультация «Роль матери в воспитании ребенка в семье». 4.Создание и обогащение картотеки «Художественного народного творчества произведений о маме». 5.Участие родителей в итоговом развлечении в подготовительной группе «Тепло сердец любимых мам». 6.Организация в группе выставки: «Во что играли наши мамы». </vt:lpstr>
      <vt:lpstr>Наши достижения</vt:lpstr>
      <vt:lpstr>Презентация PowerPoint</vt:lpstr>
      <vt:lpstr>Заключительный этап Презентации: «Самая родная», виртуальный музей «Мать и дитя»; выставка творческих работ детей  «Мама – солнышко мое» </vt:lpstr>
      <vt:lpstr>Итоговое развлечение  «Тепло сердец любимых мам»  </vt:lpstr>
      <vt:lpstr>          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HP</dc:creator>
  <cp:lastModifiedBy>USER</cp:lastModifiedBy>
  <cp:revision>95</cp:revision>
  <dcterms:created xsi:type="dcterms:W3CDTF">2014-11-20T19:47:59Z</dcterms:created>
  <dcterms:modified xsi:type="dcterms:W3CDTF">2016-02-14T11:18:28Z</dcterms:modified>
</cp:coreProperties>
</file>