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5" r:id="rId8"/>
    <p:sldId id="270" r:id="rId9"/>
    <p:sldId id="275" r:id="rId10"/>
    <p:sldId id="274" r:id="rId11"/>
    <p:sldId id="273" r:id="rId12"/>
    <p:sldId id="272" r:id="rId13"/>
    <p:sldId id="271" r:id="rId14"/>
    <p:sldId id="277" r:id="rId15"/>
    <p:sldId id="279" r:id="rId16"/>
    <p:sldId id="278" r:id="rId17"/>
    <p:sldId id="264" r:id="rId18"/>
    <p:sldId id="263" r:id="rId19"/>
    <p:sldId id="262" r:id="rId20"/>
    <p:sldId id="276" r:id="rId21"/>
    <p:sldId id="288" r:id="rId22"/>
    <p:sldId id="280" r:id="rId23"/>
    <p:sldId id="287" r:id="rId24"/>
    <p:sldId id="286" r:id="rId25"/>
    <p:sldId id="285" r:id="rId26"/>
    <p:sldId id="284" r:id="rId27"/>
    <p:sldId id="281" r:id="rId28"/>
    <p:sldId id="283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677" y="3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ipe/>
  </p:transition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4.jpe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12" Type="http://schemas.openxmlformats.org/officeDocument/2006/relationships/image" Target="../media/image73.png"/><Relationship Id="rId2" Type="http://schemas.openxmlformats.org/officeDocument/2006/relationships/image" Target="../media/image66.jpe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44.jpeg"/><Relationship Id="rId5" Type="http://schemas.openxmlformats.org/officeDocument/2006/relationships/image" Target="../media/image69.png"/><Relationship Id="rId15" Type="http://schemas.openxmlformats.org/officeDocument/2006/relationships/image" Target="../media/image76.jpeg"/><Relationship Id="rId10" Type="http://schemas.openxmlformats.org/officeDocument/2006/relationships/image" Target="../media/image12.jpeg"/><Relationship Id="rId4" Type="http://schemas.openxmlformats.org/officeDocument/2006/relationships/image" Target="../media/image68.png"/><Relationship Id="rId9" Type="http://schemas.openxmlformats.org/officeDocument/2006/relationships/image" Target="../media/image72.jpeg"/><Relationship Id="rId1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8.png"/><Relationship Id="rId7" Type="http://schemas.openxmlformats.org/officeDocument/2006/relationships/image" Target="../media/image4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75.jpe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slide" Target="slide4.xml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906854" y="1696849"/>
            <a:ext cx="5648623" cy="147788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Обследование Речевого развития ребенка трех лет 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http://logopeddoma.ru/_nw/5/75158883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9277" y="2276872"/>
            <a:ext cx="5680080" cy="430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bbon2Sharp"/>
          <p:cNvSpPr>
            <a:spLocks noEditPoints="1" noChangeArrowheads="1"/>
          </p:cNvSpPr>
          <p:nvPr/>
        </p:nvSpPr>
        <p:spPr bwMode="auto">
          <a:xfrm>
            <a:off x="0" y="5013176"/>
            <a:ext cx="3339277" cy="1844824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400 0 0"/>
              <a:gd name="G6" fmla="+- 10800 0 2400"/>
              <a:gd name="G7" fmla="*/ 2400 2 1"/>
              <a:gd name="G8" fmla="+- 21600 0 G7"/>
              <a:gd name="G9" fmla="+- 10800 2400 0"/>
              <a:gd name="G10" fmla="+- 21600 0 2400"/>
              <a:gd name="T0" fmla="*/ 10800 w 21600"/>
              <a:gd name="T1" fmla="*/ 2400 h 21600"/>
              <a:gd name="T2" fmla="*/ 2700 w 21600"/>
              <a:gd name="T3" fmla="*/ 8400 h 21600"/>
              <a:gd name="T4" fmla="*/ 10800 w 21600"/>
              <a:gd name="T5" fmla="*/ 19200 h 21600"/>
              <a:gd name="T6" fmla="*/ 18900 w 21600"/>
              <a:gd name="T7" fmla="*/ 132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5 h 21600"/>
              <a:gd name="T14" fmla="*/ G4 w 21600"/>
              <a:gd name="T15" fmla="*/ G1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2700" y="8400"/>
                </a:lnTo>
                <a:lnTo>
                  <a:pt x="0" y="16800"/>
                </a:lnTo>
                <a:lnTo>
                  <a:pt x="5400" y="16800"/>
                </a:lnTo>
                <a:lnTo>
                  <a:pt x="5400" y="19200"/>
                </a:lnTo>
                <a:lnTo>
                  <a:pt x="13500" y="19200"/>
                </a:lnTo>
                <a:lnTo>
                  <a:pt x="13500" y="21600"/>
                </a:lnTo>
                <a:lnTo>
                  <a:pt x="21600" y="21600"/>
                </a:lnTo>
                <a:lnTo>
                  <a:pt x="18900" y="13200"/>
                </a:lnTo>
                <a:lnTo>
                  <a:pt x="21600" y="4800"/>
                </a:lnTo>
                <a:lnTo>
                  <a:pt x="16200" y="4800"/>
                </a:lnTo>
                <a:lnTo>
                  <a:pt x="16200" y="2400"/>
                </a:lnTo>
                <a:lnTo>
                  <a:pt x="8100" y="2400"/>
                </a:lnTo>
                <a:lnTo>
                  <a:pt x="8100" y="0"/>
                </a:lnTo>
                <a:close/>
              </a:path>
              <a:path w="21600" h="21600" fill="none" extrusionOk="0">
                <a:moveTo>
                  <a:pt x="8100" y="2400"/>
                </a:moveTo>
                <a:lnTo>
                  <a:pt x="5400" y="2400"/>
                </a:lnTo>
                <a:lnTo>
                  <a:pt x="5400" y="16800"/>
                </a:lnTo>
              </a:path>
              <a:path w="21600" h="21600" fill="none" extrusionOk="0">
                <a:moveTo>
                  <a:pt x="8100" y="0"/>
                </a:moveTo>
                <a:lnTo>
                  <a:pt x="5400" y="2400"/>
                </a:lnTo>
              </a:path>
              <a:path w="21600" h="21600" fill="none" extrusionOk="0">
                <a:moveTo>
                  <a:pt x="13500" y="19200"/>
                </a:moveTo>
                <a:lnTo>
                  <a:pt x="16200" y="19200"/>
                </a:lnTo>
                <a:lnTo>
                  <a:pt x="16200" y="4800"/>
                </a:lnTo>
              </a:path>
              <a:path w="21600" h="21600" fill="none" extrusionOk="0">
                <a:moveTo>
                  <a:pt x="13500" y="21600"/>
                </a:moveTo>
                <a:lnTo>
                  <a:pt x="16200" y="19200"/>
                </a:lnTo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Monotype Corsiva" pitchFamily="66" charset="0"/>
              </a:rPr>
              <a:t>Подготовила учитель – логопед </a:t>
            </a:r>
          </a:p>
          <a:p>
            <a:pPr algn="ctr"/>
            <a:r>
              <a:rPr lang="ru-RU" sz="2000" b="1" dirty="0" err="1">
                <a:solidFill>
                  <a:srgbClr val="7030A0"/>
                </a:solidFill>
                <a:latin typeface="Monotype Corsiva" pitchFamily="66" charset="0"/>
              </a:rPr>
              <a:t>Солтыс</a:t>
            </a:r>
            <a:r>
              <a:rPr lang="ru-RU" sz="2000" b="1" dirty="0">
                <a:solidFill>
                  <a:srgbClr val="7030A0"/>
                </a:solidFill>
                <a:latin typeface="Monotype Corsiva" pitchFamily="66" charset="0"/>
              </a:rPr>
              <a:t> И.В.</a:t>
            </a:r>
          </a:p>
        </p:txBody>
      </p:sp>
    </p:spTree>
    <p:extLst>
      <p:ext uri="{BB962C8B-B14F-4D97-AF65-F5344CB8AC3E}">
        <p14:creationId xmlns:p14="http://schemas.microsoft.com/office/powerpoint/2010/main" xmlns="" val="75463622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Monotype Corsiva" pitchFamily="66" charset="0"/>
              </a:rPr>
              <a:t>Обследование слоговой структуры слов.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0" dirty="0">
                <a:solidFill>
                  <a:srgbClr val="FF0000"/>
                </a:solidFill>
                <a:latin typeface="Monotype Corsiva" pitchFamily="66" charset="0"/>
              </a:rPr>
              <a:t>Для обследования детей 3-х лет предлагается назвать картинки с предметами, в названии которых </a:t>
            </a:r>
            <a:endParaRPr lang="ru-RU" sz="2800" b="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800" b="0" dirty="0" smtClean="0">
                <a:solidFill>
                  <a:srgbClr val="FF0000"/>
                </a:solidFill>
                <a:latin typeface="Monotype Corsiva" pitchFamily="66" charset="0"/>
              </a:rPr>
              <a:t>2 </a:t>
            </a:r>
            <a:r>
              <a:rPr lang="ru-RU" sz="2800" b="0" dirty="0">
                <a:solidFill>
                  <a:srgbClr val="FF0000"/>
                </a:solidFill>
                <a:latin typeface="Monotype Corsiva" pitchFamily="66" charset="0"/>
              </a:rPr>
              <a:t>открытых слога, затем 3 открытых слога, затем 1 закрытый слог </a:t>
            </a:r>
            <a:r>
              <a:rPr lang="ru-RU" sz="2800" b="0" dirty="0" smtClean="0">
                <a:solidFill>
                  <a:srgbClr val="FF0000"/>
                </a:solidFill>
                <a:latin typeface="Monotype Corsiva" pitchFamily="66" charset="0"/>
              </a:rPr>
              <a:t>(лук, жук, мяч). </a:t>
            </a:r>
          </a:p>
          <a:p>
            <a:r>
              <a:rPr lang="ru-RU" sz="2800" b="0" dirty="0" smtClean="0">
                <a:solidFill>
                  <a:srgbClr val="FF0000"/>
                </a:solidFill>
                <a:latin typeface="Monotype Corsiva" pitchFamily="66" charset="0"/>
              </a:rPr>
              <a:t>Оценивая </a:t>
            </a:r>
            <a:r>
              <a:rPr lang="ru-RU" sz="2800" b="0" dirty="0">
                <a:solidFill>
                  <a:srgbClr val="FF0000"/>
                </a:solidFill>
                <a:latin typeface="Monotype Corsiva" pitchFamily="66" charset="0"/>
              </a:rPr>
              <a:t>результат, отметьте количество верно воспроизведенных слов </a:t>
            </a:r>
            <a:endParaRPr lang="ru-RU" sz="2800" b="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800" b="0" dirty="0" smtClean="0">
                <a:solidFill>
                  <a:srgbClr val="FF0000"/>
                </a:solidFill>
                <a:latin typeface="Monotype Corsiva" pitchFamily="66" charset="0"/>
              </a:rPr>
              <a:t>(</a:t>
            </a:r>
            <a:r>
              <a:rPr lang="ru-RU" sz="2800" b="0" dirty="0">
                <a:solidFill>
                  <a:srgbClr val="FF0000"/>
                </a:solidFill>
                <a:latin typeface="Monotype Corsiva" pitchFamily="66" charset="0"/>
              </a:rPr>
              <a:t>допускаются 1-2 ошибки).</a:t>
            </a:r>
          </a:p>
          <a:p>
            <a:endParaRPr lang="ru-RU" sz="2800" b="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ttp://logopeddoma.ru/_nw/4/97077717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501008"/>
            <a:ext cx="4536504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218829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HOME\AppData\Local\Temp\Rar$DI30.227\жук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25144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HOME\AppData\Local\Temp\Rar$DI88.939\ваЗ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764704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HOME\AppData\Local\Temp\Rar$DI17.182\камыш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852936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HOME\AppData\Local\Temp\Rar$DI65.907\береза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70892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HOME\AppData\Local\Temp\Rar$DI07.126\коза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836712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HOME\AppData\Local\Temp\Rar$DI31.657\ЛиС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836712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HOME\AppData\Local\Temp\Rar$DI42.091\лук 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4725144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HOME\AppData\Local\Temp\Rar$DI17.014\машина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270892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HOME\AppData\Local\Temp\Rar$DI42.135\мяч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6216" y="4797152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619672" y="1"/>
            <a:ext cx="5238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2 открытых слога, затем 3 открытых слога, затем 1 закрытый слог 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38300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Monotype Corsiva" pitchFamily="66" charset="0"/>
              </a:rPr>
              <a:t>Далее оцените результат: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836712"/>
            <a:ext cx="7520940" cy="3843765"/>
          </a:xfrm>
        </p:spPr>
        <p:txBody>
          <a:bodyPr>
            <a:noAutofit/>
          </a:bodyPr>
          <a:lstStyle/>
          <a:p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Нарушение слоговой структуры слов может быть незначительным, когда ребенок допускает очень мало ошибок</a:t>
            </a:r>
            <a:r>
              <a:rPr lang="ru-RU" sz="2400" b="0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endParaRPr lang="ru-RU" sz="2400" b="0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Если ребенок допускает много ошибок (перестановка, замена, выпадение одного или нескольких звуков, слогов («</a:t>
            </a:r>
            <a:r>
              <a:rPr lang="ru-RU" sz="2400" b="0" dirty="0" err="1">
                <a:solidFill>
                  <a:srgbClr val="FF0000"/>
                </a:solidFill>
                <a:latin typeface="Monotype Corsiva" pitchFamily="66" charset="0"/>
              </a:rPr>
              <a:t>весипед</a:t>
            </a:r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», «</a:t>
            </a:r>
            <a:r>
              <a:rPr lang="ru-RU" sz="2400" b="0" dirty="0" err="1">
                <a:solidFill>
                  <a:srgbClr val="FF0000"/>
                </a:solidFill>
                <a:latin typeface="Monotype Corsiva" pitchFamily="66" charset="0"/>
              </a:rPr>
              <a:t>велосибист</a:t>
            </a:r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», «</a:t>
            </a:r>
            <a:r>
              <a:rPr lang="ru-RU" sz="2400" b="0" dirty="0" err="1">
                <a:solidFill>
                  <a:srgbClr val="FF0000"/>
                </a:solidFill>
                <a:latin typeface="Monotype Corsiva" pitchFamily="66" charset="0"/>
              </a:rPr>
              <a:t>скоровода</a:t>
            </a:r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», «</a:t>
            </a:r>
            <a:r>
              <a:rPr lang="ru-RU" sz="2400" b="0" dirty="0" err="1">
                <a:solidFill>
                  <a:srgbClr val="FF0000"/>
                </a:solidFill>
                <a:latin typeface="Monotype Corsiva" pitchFamily="66" charset="0"/>
              </a:rPr>
              <a:t>акравиум</a:t>
            </a:r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», «</a:t>
            </a:r>
            <a:r>
              <a:rPr lang="ru-RU" sz="2400" b="0" dirty="0" err="1">
                <a:solidFill>
                  <a:srgbClr val="FF0000"/>
                </a:solidFill>
                <a:latin typeface="Monotype Corsiva" pitchFamily="66" charset="0"/>
              </a:rPr>
              <a:t>мицнанер</a:t>
            </a:r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» и т.д</a:t>
            </a:r>
            <a:r>
              <a:rPr lang="ru-RU" sz="2400" b="0" dirty="0" smtClean="0">
                <a:solidFill>
                  <a:srgbClr val="FF0000"/>
                </a:solidFill>
                <a:latin typeface="Monotype Corsiva" pitchFamily="66" charset="0"/>
              </a:rPr>
              <a:t>.), </a:t>
            </a:r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то мы говорим о нарушении </a:t>
            </a:r>
            <a:r>
              <a:rPr lang="ru-RU" sz="2400" b="0" dirty="0" err="1">
                <a:solidFill>
                  <a:srgbClr val="FF0000"/>
                </a:solidFill>
                <a:latin typeface="Monotype Corsiva" pitchFamily="66" charset="0"/>
              </a:rPr>
              <a:t>звуко</a:t>
            </a:r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-слоговой структуры слов. Это нарушение речи может быть выражено как в легкой степени, так и в более тяжелой. Но в любом случае требуется помощь логопеда. </a:t>
            </a:r>
          </a:p>
        </p:txBody>
      </p:sp>
    </p:spTree>
    <p:extLst>
      <p:ext uri="{BB962C8B-B14F-4D97-AF65-F5344CB8AC3E}">
        <p14:creationId xmlns:p14="http://schemas.microsoft.com/office/powerpoint/2010/main" xmlns="" val="287632619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Обследование </a:t>
            </a:r>
            <a:r>
              <a:rPr lang="ru-RU" dirty="0">
                <a:solidFill>
                  <a:srgbClr val="FF0000"/>
                </a:solidFill>
                <a:latin typeface="Monotype Corsiva" pitchFamily="66" charset="0"/>
              </a:rPr>
              <a:t>словарного запаса.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0" dirty="0">
                <a:solidFill>
                  <a:srgbClr val="FF0000"/>
                </a:solidFill>
                <a:latin typeface="Monotype Corsiva" pitchFamily="66" charset="0"/>
              </a:rPr>
              <a:t>Если ребенок мало и неразборчиво говорит, может оказаться, что у него общее недоразвитие речи (когда нарушено не только звукопроизношение, но и грамматический строй речи и связная речь). Детки с таким нарушением имеют словарный запас слов в пределах 2 тысяч </a:t>
            </a:r>
            <a:r>
              <a:rPr lang="ru-RU" sz="2800" b="0" dirty="0" smtClean="0">
                <a:solidFill>
                  <a:srgbClr val="FF0000"/>
                </a:solidFill>
                <a:latin typeface="Monotype Corsiva" pitchFamily="66" charset="0"/>
              </a:rPr>
              <a:t>слов.</a:t>
            </a:r>
            <a:endParaRPr lang="ru-RU" sz="2800" b="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ttp://logopeddoma.ru/_nw/5/00973413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717032"/>
            <a:ext cx="504056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0756093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424936" cy="6597352"/>
          </a:xfrm>
        </p:spPr>
        <p:txBody>
          <a:bodyPr>
            <a:normAutofit/>
          </a:bodyPr>
          <a:lstStyle/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1) Взрослый предлагает ребенку называть предметы с картинок (книга, стол, часы, пальто, кастрюля, нож, лопата, свеча, крокодил, прищепка, перо, колесо, сито, карандаш).</a:t>
            </a:r>
          </a:p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 2) Взрослый показывает на какую либо часть тела и просит ребенка сказать, как это называется:</a:t>
            </a:r>
          </a:p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для детей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 3 – 4 лет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: голова, рука, пальцы, уши, шея,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нос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.</a:t>
            </a:r>
            <a:endParaRPr lang="ru-RU" sz="1800" b="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3) Взрослый просит ребенка назвать части у игрушки (машинки, самолетика):</a:t>
            </a:r>
          </a:p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для детей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3 - 4лет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: машина — колеса, двери, окна,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руль.</a:t>
            </a:r>
          </a:p>
          <a:p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 4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) Предлагается назвать по картинкам детенышей животных.</a:t>
            </a:r>
          </a:p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Для детей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3 - 4лет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: котята, зайчата,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ежата.</a:t>
            </a:r>
            <a:endParaRPr lang="ru-RU" sz="1800" b="0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5) Предлагается ответить на вопрос по картинкам: — Что делает?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(спит, кормит, плачет)</a:t>
            </a:r>
          </a:p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6) Подбор прилагательных (определений) к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слову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:</a:t>
            </a:r>
          </a:p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Предложите ребенку сказать: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снег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– какой?, солнце – какое?,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лимон – какой?</a:t>
            </a:r>
            <a:endParaRPr lang="ru-RU" sz="1800" b="0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7)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Знание обобщающих понятий: игра «Назови одним словом» (обследуем с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3лет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–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фрукты,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ягоды, посуда,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животные, игрушки).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7709994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HOME\AppData\Local\Temp\Rar$DI20.1396\пРиЩепк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HOME\AppData\Local\Temp\Rar$DI27.736\каРандаШи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32656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HOME\AppData\Local\Temp\Rar$DI37.416\каСтРюЛя, СкоРоваРк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60648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HOME\AppData\Local\Temp\Rar$DI74.445\букварь азбука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260648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HOME\AppData\Local\Temp\Rar$DI41.462\кРокодиЛ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8864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HOME\AppData\Local\Temp\Rar$DI36.848\лопата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132856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HOME\AppData\Local\Temp\Rar$DI49.041\нож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2132856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HOME\AppData\Local\Temp\Rar$DI42.320\пЛаЩ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2132856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HOME\AppData\Local\Temp\Rar$DI31.387\свеча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2" y="2060848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HOME\AppData\Local\Temp\Rar$DI39.426\сито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304" y="2060848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HOME\AppData\Local\Temp\Rar$DI10.665\стол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23928" y="4941168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HOME\AppData\Local\Temp\Rar$DI28.753\часы.pn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15816" y="3645024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HOME\AppData\Local\Temp\Rar$DI05.024\Шина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60032" y="3645024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699792" y="0"/>
            <a:ext cx="3395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Называть предметы с картинок 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85001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диск\картинки\картинки\corolle_131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764703"/>
            <a:ext cx="4907622" cy="531659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59832" y="476672"/>
            <a:ext cx="2808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Назвать часть тела 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73929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диск\картинки\Гаражи и машины\cars-thumb31003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199313" cy="59492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59832" y="116632"/>
            <a:ext cx="2733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Назвать части у игрушки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746842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диск\картинки\животные\просто животные\21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2304256" cy="2810068"/>
          </a:xfrm>
          <a:prstGeom prst="rect">
            <a:avLst/>
          </a:prstGeom>
          <a:noFill/>
        </p:spPr>
      </p:pic>
      <p:pic>
        <p:nvPicPr>
          <p:cNvPr id="5123" name="Picture 3" descr="C:\Users\User\Desktop\диск\картинки\животные\просто животные\ыц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28172"/>
            <a:ext cx="3434037" cy="2200820"/>
          </a:xfrm>
          <a:prstGeom prst="rect">
            <a:avLst/>
          </a:prstGeom>
          <a:noFill/>
        </p:spPr>
      </p:pic>
      <p:pic>
        <p:nvPicPr>
          <p:cNvPr id="5124" name="Picture 4" descr="C:\Users\User\Desktop\диск\картинки\животные\просто животные\6нотнотьгоьтготьь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76672"/>
            <a:ext cx="3648405" cy="27363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95736" y="0"/>
            <a:ext cx="4465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Назвать по картинкам детенышей животных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525757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иск\картинки\дети\дети анимашки\6ab77e7893605a5673cb0eb132557c4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3287502" cy="2736304"/>
          </a:xfrm>
          <a:prstGeom prst="rect">
            <a:avLst/>
          </a:prstGeom>
          <a:noFill/>
        </p:spPr>
      </p:pic>
      <p:pic>
        <p:nvPicPr>
          <p:cNvPr id="1027" name="Picture 3" descr="C:\Users\User\Desktop\диск\картинки\дети\дети анимашки\7a1602ce43a589c634384b927fc6c3d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428999"/>
            <a:ext cx="2304256" cy="3072341"/>
          </a:xfrm>
          <a:prstGeom prst="rect">
            <a:avLst/>
          </a:prstGeom>
          <a:noFill/>
        </p:spPr>
      </p:pic>
      <p:pic>
        <p:nvPicPr>
          <p:cNvPr id="1028" name="Picture 4" descr="C:\Users\User\Desktop\диск\картинки\дети\дети анимашки\7eae2178f2305dd482eec5d0223f8ac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7397" y="836712"/>
            <a:ext cx="2765003" cy="265214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116633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Ответить на вопрос по картинкам: — Что делает? 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217790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800" b="0" dirty="0">
                <a:solidFill>
                  <a:srgbClr val="FF0000"/>
                </a:solidFill>
                <a:latin typeface="Monotype Corsiva" pitchFamily="66" charset="0"/>
              </a:rPr>
              <a:t>Многие родители не относятся серьезно к нарушениям речи своих деток, упуская драгоценное время. Особенность речевых нарушений в детском возрасте – их обратимость, поскольку детский мозг очень пластичен. Его можно сравнить с кусочком свежей глины, а попробуйте что-нибудь слепить из засохшей глины</a:t>
            </a:r>
            <a:r>
              <a:rPr lang="ru-RU" sz="2800" b="0" dirty="0" smtClean="0">
                <a:solidFill>
                  <a:srgbClr val="FF0000"/>
                </a:solidFill>
                <a:latin typeface="Monotype Corsiva" pitchFamily="66" charset="0"/>
              </a:rPr>
              <a:t>. </a:t>
            </a:r>
          </a:p>
          <a:p>
            <a:r>
              <a:rPr lang="ru-RU" sz="2800" b="0" dirty="0" smtClean="0">
                <a:solidFill>
                  <a:srgbClr val="FF0000"/>
                </a:solidFill>
                <a:latin typeface="Monotype Corsiva" pitchFamily="66" charset="0"/>
              </a:rPr>
              <a:t>Предлагаю </a:t>
            </a:r>
            <a:r>
              <a:rPr lang="ru-RU" sz="2800" b="0" dirty="0">
                <a:solidFill>
                  <a:srgbClr val="FF0000"/>
                </a:solidFill>
                <a:latin typeface="Monotype Corsiva" pitchFamily="66" charset="0"/>
              </a:rPr>
              <a:t>провести тестирование (обследование речи вашего ребенка) и выяснить, нуждается ли ваш ребенок в помощи специалиста-логопеда.</a:t>
            </a:r>
          </a:p>
          <a:p>
            <a:endParaRPr lang="ru-RU" sz="2800" b="0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800" b="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ttp://logopeddoma.ru/_nw/5/73638827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077072"/>
            <a:ext cx="413995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6619430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иск\картинки\картинки лиля\картинки разные\d7ff1c2a8152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77147" cy="4221088"/>
          </a:xfrm>
          <a:prstGeom prst="rect">
            <a:avLst/>
          </a:prstGeom>
          <a:noFill/>
        </p:spPr>
      </p:pic>
      <p:pic>
        <p:nvPicPr>
          <p:cNvPr id="3075" name="Picture 3" descr="C:\Users\User\Desktop\диск\картинки\картинки лиля\картинки разные\картинки\sneg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88640"/>
            <a:ext cx="4762500" cy="4476750"/>
          </a:xfrm>
          <a:prstGeom prst="rect">
            <a:avLst/>
          </a:prstGeom>
          <a:noFill/>
        </p:spPr>
      </p:pic>
      <p:pic>
        <p:nvPicPr>
          <p:cNvPr id="6" name="Рисунок 5" descr="C:\Users\HOME\AppData\Local\Temp\Rar$DI28.325\Лимон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645024"/>
            <a:ext cx="2376264" cy="233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92744" y="0"/>
            <a:ext cx="415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Подбор прилагательных (определений) к слову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05233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115616" y="1700808"/>
            <a:ext cx="1524000" cy="1485900"/>
            <a:chOff x="491" y="671"/>
            <a:chExt cx="4560" cy="4500"/>
          </a:xfrm>
        </p:grpSpPr>
        <p:pic>
          <p:nvPicPr>
            <p:cNvPr id="7171" name="Picture 3" descr="клубника6"/>
            <p:cNvPicPr>
              <a:picLocks noChangeAspect="1" noChangeArrowheads="1"/>
            </p:cNvPicPr>
            <p:nvPr/>
          </p:nvPicPr>
          <p:blipFill>
            <a:blip r:embed="rId2" cstate="print"/>
            <a:srcRect l="3767" b="117"/>
            <a:stretch>
              <a:fillRect/>
            </a:stretch>
          </p:blipFill>
          <p:spPr bwMode="auto">
            <a:xfrm>
              <a:off x="930" y="1031"/>
              <a:ext cx="3386" cy="3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2" name="Oval 4"/>
            <p:cNvSpPr>
              <a:spLocks noChangeArrowheads="1"/>
            </p:cNvSpPr>
            <p:nvPr/>
          </p:nvSpPr>
          <p:spPr bwMode="auto">
            <a:xfrm>
              <a:off x="491" y="671"/>
              <a:ext cx="4560" cy="4500"/>
            </a:xfrm>
            <a:prstGeom prst="ellips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1547664" y="432048"/>
            <a:ext cx="1524000" cy="1485900"/>
            <a:chOff x="6971" y="491"/>
            <a:chExt cx="4560" cy="4500"/>
          </a:xfrm>
        </p:grpSpPr>
        <p:pic>
          <p:nvPicPr>
            <p:cNvPr id="7174" name="Picture 6" descr="вишня4"/>
            <p:cNvPicPr>
              <a:picLocks noChangeAspect="1" noChangeArrowheads="1"/>
            </p:cNvPicPr>
            <p:nvPr/>
          </p:nvPicPr>
          <p:blipFill>
            <a:blip r:embed="rId3" cstate="print"/>
            <a:srcRect l="3835" t="8957" r="3113" b="989"/>
            <a:stretch>
              <a:fillRect/>
            </a:stretch>
          </p:blipFill>
          <p:spPr bwMode="auto">
            <a:xfrm>
              <a:off x="7091" y="911"/>
              <a:ext cx="4320" cy="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5" name="Oval 7"/>
            <p:cNvSpPr>
              <a:spLocks noChangeArrowheads="1"/>
            </p:cNvSpPr>
            <p:nvPr/>
          </p:nvSpPr>
          <p:spPr bwMode="auto">
            <a:xfrm>
              <a:off x="6971" y="491"/>
              <a:ext cx="4560" cy="4500"/>
            </a:xfrm>
            <a:prstGeom prst="ellips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7380312" y="4941168"/>
            <a:ext cx="1524000" cy="1485900"/>
            <a:chOff x="851" y="12011"/>
            <a:chExt cx="4560" cy="4500"/>
          </a:xfrm>
        </p:grpSpPr>
        <p:pic>
          <p:nvPicPr>
            <p:cNvPr id="7177" name="Picture 9" descr="кукла2"/>
            <p:cNvPicPr>
              <a:picLocks noChangeAspect="1" noChangeArrowheads="1"/>
            </p:cNvPicPr>
            <p:nvPr/>
          </p:nvPicPr>
          <p:blipFill>
            <a:blip r:embed="rId4" cstate="print"/>
            <a:srcRect l="21274" t="11313" r="18282" b="4596"/>
            <a:stretch>
              <a:fillRect/>
            </a:stretch>
          </p:blipFill>
          <p:spPr bwMode="auto">
            <a:xfrm>
              <a:off x="1811" y="12191"/>
              <a:ext cx="253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8" name="Oval 10"/>
            <p:cNvSpPr>
              <a:spLocks noChangeArrowheads="1"/>
            </p:cNvSpPr>
            <p:nvPr/>
          </p:nvSpPr>
          <p:spPr bwMode="auto">
            <a:xfrm>
              <a:off x="851" y="12011"/>
              <a:ext cx="4560" cy="4500"/>
            </a:xfrm>
            <a:prstGeom prst="ellips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179" name="Group 11"/>
          <p:cNvGrpSpPr>
            <a:grpSpLocks/>
          </p:cNvGrpSpPr>
          <p:nvPr/>
        </p:nvGrpSpPr>
        <p:grpSpPr bwMode="auto">
          <a:xfrm>
            <a:off x="6156176" y="4077072"/>
            <a:ext cx="1600200" cy="1600200"/>
            <a:chOff x="6971" y="7691"/>
            <a:chExt cx="4560" cy="4500"/>
          </a:xfrm>
        </p:grpSpPr>
        <p:pic>
          <p:nvPicPr>
            <p:cNvPr id="7180" name="Picture 12" descr="лошадка2"/>
            <p:cNvPicPr>
              <a:picLocks noChangeAspect="1" noChangeArrowheads="1"/>
            </p:cNvPicPr>
            <p:nvPr/>
          </p:nvPicPr>
          <p:blipFill>
            <a:blip r:embed="rId5" cstate="print"/>
            <a:srcRect l="3955" t="5956" r="2711" b="14044"/>
            <a:stretch>
              <a:fillRect/>
            </a:stretch>
          </p:blipFill>
          <p:spPr bwMode="auto">
            <a:xfrm>
              <a:off x="7451" y="8411"/>
              <a:ext cx="3720" cy="3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81" name="Oval 13"/>
            <p:cNvSpPr>
              <a:spLocks noChangeArrowheads="1"/>
            </p:cNvSpPr>
            <p:nvPr/>
          </p:nvSpPr>
          <p:spPr bwMode="auto">
            <a:xfrm>
              <a:off x="6971" y="7691"/>
              <a:ext cx="4560" cy="4500"/>
            </a:xfrm>
            <a:prstGeom prst="ellips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182" name="Group 14"/>
          <p:cNvGrpSpPr>
            <a:grpSpLocks/>
          </p:cNvGrpSpPr>
          <p:nvPr/>
        </p:nvGrpSpPr>
        <p:grpSpPr bwMode="auto">
          <a:xfrm>
            <a:off x="7543800" y="3284984"/>
            <a:ext cx="1600200" cy="1600200"/>
            <a:chOff x="5411" y="12011"/>
            <a:chExt cx="4560" cy="4500"/>
          </a:xfrm>
        </p:grpSpPr>
        <p:pic>
          <p:nvPicPr>
            <p:cNvPr id="7183" name="Picture 15" descr="грибок2"/>
            <p:cNvPicPr>
              <a:picLocks noChangeAspect="1" noChangeArrowheads="1"/>
            </p:cNvPicPr>
            <p:nvPr/>
          </p:nvPicPr>
          <p:blipFill>
            <a:blip r:embed="rId6" cstate="print"/>
            <a:srcRect l="15947" t="4747" r="12053" b="8853"/>
            <a:stretch>
              <a:fillRect/>
            </a:stretch>
          </p:blipFill>
          <p:spPr bwMode="auto">
            <a:xfrm>
              <a:off x="6131" y="12371"/>
              <a:ext cx="3150" cy="3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84" name="Oval 16"/>
            <p:cNvSpPr>
              <a:spLocks noChangeArrowheads="1"/>
            </p:cNvSpPr>
            <p:nvPr/>
          </p:nvSpPr>
          <p:spPr bwMode="auto">
            <a:xfrm>
              <a:off x="5411" y="12011"/>
              <a:ext cx="4560" cy="4500"/>
            </a:xfrm>
            <a:prstGeom prst="ellips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1" name="Рисунок 20" descr="C:\Users\HOME\AppData\Local\Temp\Rar$DI18.032\еж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646" y="1844824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HOME\AppData\Local\Temp\Rar$DI29.981\жираф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750" y="620688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HOME\AppData\Local\Temp\Rar$DI83.593\буРыЙ медведь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598" y="432048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HOME\AppData\Local\Temp\Rar$DI29.970\ЯбЛоко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5085184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HOME\AppData\Local\Temp\Rar$DI37.416\каСтРюЛя, СкоРоваРка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832" y="2060848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Users\HOME\AppData\Local\Temp\Rar$DI43.292\кружка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9992" y="1916832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Users\HOME\AppData\Local\Temp\Rar$DI58.954\банан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36118" y="4293096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Users\HOME\AppData\Local\Temp\Rar$DI49.204\апеЛьСин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9974" y="3573016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C:\Users\HOME\AppData\Local\Temp\Rar$DI50.876\маЛина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432048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C:\Users\HOME\AppData\Local\Temp\Rar$DI43.475\сковорода.pn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779912" y="3140968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Прямоугольник 30"/>
          <p:cNvSpPr/>
          <p:nvPr/>
        </p:nvSpPr>
        <p:spPr>
          <a:xfrm>
            <a:off x="2987824" y="0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Знание обобщающих понятий: игра «Назови одним словом»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05233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20940" cy="54864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Monotype Corsiva" pitchFamily="66" charset="0"/>
              </a:rPr>
              <a:t>Обследование грамматического строя речи.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00628"/>
            <a:ext cx="8136904" cy="5352708"/>
          </a:xfrm>
        </p:spPr>
        <p:txBody>
          <a:bodyPr>
            <a:normAutofit lnSpcReduction="10000"/>
          </a:bodyPr>
          <a:lstStyle/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1) Необходимо проверить, правильно ли ребенок употребляет в своей речи предлоги, а также, умеет ли изменять форму слова в зависимости от падежа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endParaRPr lang="ru-RU" sz="1800" b="0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Взрослый сажает на стол какую-нибудь игрушку (например, щенка), коробку, начинает выполнять с игрушкой различные действия и обращается к ребенку: — Посмотри, где сидит щенок? (На столе.) Вот он прыгнул (спрятался, перепрыгнул, запрыгнул, спрыгнул, выпрыгнул, выглянул, подошел, отошел)…куда (откуда)? (Варианты ответов: на коробку, за коробку, под коробку, в коробку, с коробки, из коробки, из-за коробки, к коробке, от коробки).</a:t>
            </a:r>
          </a:p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 2) Умение образовывать множественное число существительных – игра «Один — много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</a:p>
          <a:p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 Я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буду говорить про один предмет, а ты про много: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Снежинка  -…снежинки, велосипед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-…,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зонт — ….»</a:t>
            </a:r>
            <a:endParaRPr lang="ru-RU" sz="1800" b="0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3) Можно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провести игру «Мой, моя». Взрослый раскладывает перед ребенком предметы (например,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подушку, яйцо, машинку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, куклу,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апельсин, мяч,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зеркальце и т.п.) и говорит: «Возьми себе предмет и скажи «Моя кукла, мое зеркальце»» и т.д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endParaRPr lang="ru-RU" sz="1800" b="0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4) Умение согласовывать существительные с числительными – игра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  <a:hlinkClick r:id="rId2" action="ppaction://hlinksldjump"/>
              </a:rPr>
              <a:t>«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Посчитай». Взрослый предлагает ребенку посчитать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стулья по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образцу: один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стул,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два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стула,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три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стула,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четыре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стула,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пять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стульев.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Слова для обследования: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самолет,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стул,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кукла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.</a:t>
            </a:r>
          </a:p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 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5390910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HOME\AppData\Local\Temp\Rar$DI50.238\снежинка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40707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HOME\AppData\Local\Temp\Rar$DI50.238\снежинка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7203" y="1569448"/>
            <a:ext cx="970711" cy="95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HOME\AppData\Local\Temp\Rar$DI50.238\снежинка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640707"/>
            <a:ext cx="936104" cy="97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HOME\AppData\Local\Temp\Rar$DI50.238\снежинка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9421" y="1445029"/>
            <a:ext cx="1008112" cy="1043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HOME\AppData\Local\Temp\Rar$DI50.238\снежинка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7114" y="2204864"/>
            <a:ext cx="1008112" cy="100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HOME\AppData\Local\Temp\Rar$DI50.238\снежинка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7694" y="1233686"/>
            <a:ext cx="936104" cy="97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HOME\AppData\Local\Temp\Rar$DI50.238\снежинка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6997" y="2026396"/>
            <a:ext cx="1008111" cy="88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HOME\AppData\Local\Temp\Rar$DI10.2587\велосипед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4868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HOME\AppData\Local\Temp\Rar$DI10.2587\велосипед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7632" y="1896925"/>
            <a:ext cx="1030776" cy="99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HOME\AppData\Local\Temp\Rar$DI10.2587\велосипед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772816"/>
            <a:ext cx="1017265" cy="89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HOME\AppData\Local\Temp\Rar$DI10.2587\велосипед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3" y="1028224"/>
            <a:ext cx="936873" cy="89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HOME\AppData\Local\Temp\Rar$DI10.2587\велосипед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074315"/>
            <a:ext cx="928489" cy="95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HOME\AppData\Local\Temp\Rar$DI10.2587\велосипед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4360" y="402405"/>
            <a:ext cx="848097" cy="77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HOME\AppData\Local\Temp\Rar$DI10.2587\велосипед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9921" y="1173558"/>
            <a:ext cx="792088" cy="75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HOME\AppData\Local\Temp\Rar$DI57.082\Зонт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9772" y="3930153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HOME\AppData\Local\Temp\Rar$DI57.082\Зонт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30322">
            <a:off x="4427388" y="3525857"/>
            <a:ext cx="848709" cy="99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HOME\AppData\Local\Temp\Rar$DI57.082\Зонт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25" y="3361567"/>
            <a:ext cx="873249" cy="89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HOME\AppData\Local\Temp\Rar$DI57.082\Зонт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261" y="3715950"/>
            <a:ext cx="943146" cy="77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HOME\AppData\Local\Temp\Rar$DI57.082\Зонт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15310">
            <a:off x="4491297" y="4429624"/>
            <a:ext cx="884426" cy="75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HOME\AppData\Local\Temp\Rar$DI57.082\Зонт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28060">
            <a:off x="5116943" y="4626235"/>
            <a:ext cx="936104" cy="8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HOME\AppData\Local\Temp\Rar$DI57.082\Зонт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34453">
            <a:off x="5730493" y="4300826"/>
            <a:ext cx="908951" cy="70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3534696" y="0"/>
            <a:ext cx="2074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Игра «Один — много»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70549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996257" y="1059045"/>
            <a:ext cx="1524000" cy="1485900"/>
            <a:chOff x="851" y="12011"/>
            <a:chExt cx="4560" cy="4500"/>
          </a:xfrm>
        </p:grpSpPr>
        <p:pic>
          <p:nvPicPr>
            <p:cNvPr id="1027" name="Picture 3" descr="кукла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274" t="11313" r="18282" b="4596"/>
            <a:stretch>
              <a:fillRect/>
            </a:stretch>
          </p:blipFill>
          <p:spPr bwMode="auto">
            <a:xfrm>
              <a:off x="1811" y="12191"/>
              <a:ext cx="253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851" y="12011"/>
              <a:ext cx="4560" cy="4500"/>
            </a:xfrm>
            <a:prstGeom prst="ellips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7" name="Рисунок 6" descr="C:\Users\HOME\AppData\Local\Temp\Rar$DI51.526\зеркало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2081" y="254090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HOME\AppData\Local\Temp\Rar$DI30.810\яйцо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9777" y="1484784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HOME\AppData\Local\Temp\Rar$DI49.204\апеЛьСин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817862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HOME\AppData\Local\Temp\Rar$DI17.014\машина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404664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HOME\AppData\Local\Temp\Rar$DI42.135\мяч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32365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HOME\AppData\Local\Temp\Rar$DI29.723\подушка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5302" y="4437112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761521" y="0"/>
            <a:ext cx="1620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Игра «Мой, моя»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31570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HOME\AppData\Local\Temp\Rar$DI15.844\стул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162880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HOME\AppData\Local\Temp\Rar$DI23.807\самолет (2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HOME\AppData\Local\Temp\Rar$DI23.807\самолет (2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284984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HOME\AppData\Local\Temp\Rar$DI23.807\самолет (2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700808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HOME\AppData\Local\Temp\Rar$DI23.807\самолет (2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HOME\AppData\Local\Temp\Rar$DI23.807\самолет (2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HOME\AppData\Local\Temp\Rar$DI15.844\стул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HOME\AppData\Local\Temp\Rar$DI15.844\стул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62880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HOME\AppData\Local\Temp\Rar$DI15.844\стул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3140968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HOME\AppData\Local\Temp\Rar$DI15.844\стул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9" name="Group 5"/>
          <p:cNvGrpSpPr>
            <a:grpSpLocks/>
          </p:cNvGrpSpPr>
          <p:nvPr/>
        </p:nvGrpSpPr>
        <p:grpSpPr bwMode="auto">
          <a:xfrm>
            <a:off x="5364088" y="5157192"/>
            <a:ext cx="1524000" cy="1485900"/>
            <a:chOff x="8411" y="8411"/>
            <a:chExt cx="2400" cy="2340"/>
          </a:xfrm>
        </p:grpSpPr>
        <p:pic>
          <p:nvPicPr>
            <p:cNvPr id="1030" name="Picture 6" descr="баб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31" y="8951"/>
              <a:ext cx="2160" cy="1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1" name="Oval 7"/>
            <p:cNvSpPr>
              <a:spLocks noChangeArrowheads="1"/>
            </p:cNvSpPr>
            <p:nvPr/>
          </p:nvSpPr>
          <p:spPr bwMode="auto">
            <a:xfrm>
              <a:off x="8411" y="8411"/>
              <a:ext cx="2400" cy="2340"/>
            </a:xfrm>
            <a:prstGeom prst="ellips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4355976" y="2132856"/>
            <a:ext cx="1524000" cy="1485900"/>
            <a:chOff x="8411" y="8411"/>
            <a:chExt cx="2400" cy="2340"/>
          </a:xfrm>
        </p:grpSpPr>
        <p:pic>
          <p:nvPicPr>
            <p:cNvPr id="1033" name="Picture 9" descr="баб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31" y="8951"/>
              <a:ext cx="2160" cy="1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8411" y="8411"/>
              <a:ext cx="2400" cy="2340"/>
            </a:xfrm>
            <a:prstGeom prst="ellips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35" name="Group 11"/>
          <p:cNvGrpSpPr>
            <a:grpSpLocks/>
          </p:cNvGrpSpPr>
          <p:nvPr/>
        </p:nvGrpSpPr>
        <p:grpSpPr bwMode="auto">
          <a:xfrm>
            <a:off x="3275856" y="5157192"/>
            <a:ext cx="1524000" cy="1485900"/>
            <a:chOff x="8411" y="8411"/>
            <a:chExt cx="2400" cy="2340"/>
          </a:xfrm>
        </p:grpSpPr>
        <p:pic>
          <p:nvPicPr>
            <p:cNvPr id="1036" name="Picture 12" descr="баб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31" y="8951"/>
              <a:ext cx="2160" cy="1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8411" y="8411"/>
              <a:ext cx="2400" cy="2340"/>
            </a:xfrm>
            <a:prstGeom prst="ellips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38" name="Group 14"/>
          <p:cNvGrpSpPr>
            <a:grpSpLocks/>
          </p:cNvGrpSpPr>
          <p:nvPr/>
        </p:nvGrpSpPr>
        <p:grpSpPr bwMode="auto">
          <a:xfrm>
            <a:off x="5148064" y="3573016"/>
            <a:ext cx="1524000" cy="1485900"/>
            <a:chOff x="8411" y="8411"/>
            <a:chExt cx="2400" cy="2340"/>
          </a:xfrm>
        </p:grpSpPr>
        <p:pic>
          <p:nvPicPr>
            <p:cNvPr id="1039" name="Picture 15" descr="баб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31" y="8951"/>
              <a:ext cx="2160" cy="1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8411" y="8411"/>
              <a:ext cx="2400" cy="2340"/>
            </a:xfrm>
            <a:prstGeom prst="ellips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41" name="Group 17"/>
          <p:cNvGrpSpPr>
            <a:grpSpLocks/>
          </p:cNvGrpSpPr>
          <p:nvPr/>
        </p:nvGrpSpPr>
        <p:grpSpPr bwMode="auto">
          <a:xfrm>
            <a:off x="3419872" y="3501008"/>
            <a:ext cx="1524000" cy="1485900"/>
            <a:chOff x="8411" y="8411"/>
            <a:chExt cx="2400" cy="2340"/>
          </a:xfrm>
        </p:grpSpPr>
        <p:pic>
          <p:nvPicPr>
            <p:cNvPr id="1042" name="Picture 18" descr="баб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31" y="8951"/>
              <a:ext cx="2160" cy="1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8411" y="8411"/>
              <a:ext cx="2400" cy="2340"/>
            </a:xfrm>
            <a:prstGeom prst="ellips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3761521" y="0"/>
            <a:ext cx="1620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Игра «Сосчитай до пяти»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219126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Monotype Corsiva" pitchFamily="66" charset="0"/>
              </a:rPr>
              <a:t>Далее оцените результат: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b="0" dirty="0" smtClean="0">
                <a:solidFill>
                  <a:srgbClr val="FF0000"/>
                </a:solidFill>
                <a:latin typeface="Monotype Corsiva" pitchFamily="66" charset="0"/>
              </a:rPr>
              <a:t>Если </a:t>
            </a:r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ребенок пропускает или заменяет предлоги (например, «а коробку» вместо «на коробку»), не умеет образовывать множественное число существительных, допускает ошибки в согласовании существительных с числительными, прилагательных с существительными, то вам необходимо как можно быстрее обратиться к логопеду, чтобы пройти более подробное обследование, уточнить диагноз и составить план коррекционной работы. Аграмматизм является довольно стойким нарушением речи и требует длительной систематизированной работы. Дети с аграмматичной речью посещают логопедические группы в течение 2 лет и за это время чаще всего нарушение полностью исправляется.</a:t>
            </a:r>
          </a:p>
        </p:txBody>
      </p:sp>
    </p:spTree>
    <p:extLst>
      <p:ext uri="{BB962C8B-B14F-4D97-AF65-F5344CB8AC3E}">
        <p14:creationId xmlns:p14="http://schemas.microsoft.com/office/powerpoint/2010/main" xmlns="" val="250477346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Monotype Corsiva" pitchFamily="66" charset="0"/>
              </a:rPr>
              <a:t>Обследование связной речи.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0" dirty="0">
                <a:solidFill>
                  <a:srgbClr val="FF0000"/>
                </a:solidFill>
                <a:latin typeface="Monotype Corsiva" pitchFamily="66" charset="0"/>
              </a:rPr>
              <a:t>Предложите ребенку рассмотреть сюжетную картинку и рассказать, что на ней нарисовано</a:t>
            </a:r>
            <a:r>
              <a:rPr lang="ru-RU" sz="2800" b="0" dirty="0" smtClean="0">
                <a:solidFill>
                  <a:srgbClr val="FF0000"/>
                </a:solidFill>
                <a:latin typeface="Monotype Corsiva" pitchFamily="66" charset="0"/>
              </a:rPr>
              <a:t>. Предложите составить небольшой рассказ.</a:t>
            </a:r>
            <a:endParaRPr lang="ru-RU" sz="2800" b="0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2800" b="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C:\Users\User\Desktop\диск\картинки\картинки лиля\картинки разные\картинки\картина_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420888"/>
            <a:ext cx="4464496" cy="4437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8644571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Monotype Corsiva" pitchFamily="66" charset="0"/>
              </a:rPr>
              <a:t>Далее оцените результат: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00628"/>
            <a:ext cx="7660332" cy="4776644"/>
          </a:xfrm>
        </p:spPr>
        <p:txBody>
          <a:bodyPr>
            <a:normAutofit/>
          </a:bodyPr>
          <a:lstStyle/>
          <a:p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Если ребенок не может связно, логически последовательно описать увиденное на картинке, </a:t>
            </a:r>
            <a:r>
              <a:rPr lang="ru-RU" sz="2400" b="0" dirty="0" smtClean="0">
                <a:solidFill>
                  <a:srgbClr val="FF0000"/>
                </a:solidFill>
                <a:latin typeface="Monotype Corsiva" pitchFamily="66" charset="0"/>
              </a:rPr>
              <a:t>с </a:t>
            </a:r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ним очень важно проводить специальные занятия по развитию связной речи. На логопедических занятиях с такими детьми уточняется и расширяется словарный запас, формируются практические навыки словообразования и словоизменения, умения употреблять простые и сложные предложения и некоторые виды сложных синтаксических структур. В результате такой работы дети учатся передавать впечатления об увиденном, о каких-либо событиях, последовательно излагать содержание картин или серий картинок, составлять красивые рассказы – описания.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351945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Monotype Corsiva" pitchFamily="66" charset="0"/>
              </a:rPr>
              <a:t>Удачи!!!</a:t>
            </a:r>
          </a:p>
          <a:p>
            <a:endParaRPr lang="ru-RU" dirty="0"/>
          </a:p>
        </p:txBody>
      </p:sp>
      <p:pic>
        <p:nvPicPr>
          <p:cNvPr id="4" name="Рисунок 3" descr="http://logopeddoma.ru/_nw/5/91481557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700808"/>
            <a:ext cx="345638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7468858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Monotype Corsiva" pitchFamily="66" charset="0"/>
              </a:rPr>
              <a:t>Обследование звукопроизношения.</a:t>
            </a:r>
            <a:br>
              <a:rPr lang="ru-RU" dirty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Проверить правильность произношения звуков (сложных по артикуляции) можно при помощи картинок, начинающихся с основных согласных звуков (или просто попросите повторять за вами слова: сова, сено, зонт, зебра, цапля, шапка, жук</a:t>
            </a:r>
            <a:r>
              <a:rPr lang="ru-RU" sz="2400" b="0" dirty="0" smtClean="0">
                <a:solidFill>
                  <a:srgbClr val="FF0000"/>
                </a:solidFill>
                <a:latin typeface="Monotype Corsiva" pitchFamily="66" charset="0"/>
              </a:rPr>
              <a:t>, щука</a:t>
            </a:r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, чай, лук, лев, рак, река, юла, яблоко, попугай. Предложите ребенку называть предметы, изображенные на картинках. Желательно, чтобы ребенок называл картинки самостоятельно</a:t>
            </a:r>
            <a:r>
              <a:rPr lang="ru-RU" sz="2400" b="0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</a:p>
          <a:p>
            <a:endParaRPr lang="ru-RU" sz="2400" b="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ttp://logopeddoma.ru/_nw/5/8687624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501008"/>
            <a:ext cx="59046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171310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4716016" y="3501008"/>
            <a:ext cx="1944216" cy="1872208"/>
            <a:chOff x="1091" y="671"/>
            <a:chExt cx="4560" cy="4500"/>
          </a:xfrm>
        </p:grpSpPr>
        <p:pic>
          <p:nvPicPr>
            <p:cNvPr id="1033" name="Picture 9" descr="рыбка"/>
            <p:cNvPicPr>
              <a:picLocks noChangeAspect="1" noChangeArrowheads="1"/>
            </p:cNvPicPr>
            <p:nvPr/>
          </p:nvPicPr>
          <p:blipFill>
            <a:blip r:embed="rId2" cstate="print"/>
            <a:srcRect l="3293" t="5971" r="11111" b="4477"/>
            <a:stretch>
              <a:fillRect/>
            </a:stretch>
          </p:blipFill>
          <p:spPr bwMode="auto">
            <a:xfrm>
              <a:off x="1571" y="1391"/>
              <a:ext cx="3480" cy="3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1091" y="671"/>
              <a:ext cx="4560" cy="4500"/>
            </a:xfrm>
            <a:prstGeom prst="ellips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35" name="Group 11"/>
          <p:cNvGrpSpPr>
            <a:grpSpLocks/>
          </p:cNvGrpSpPr>
          <p:nvPr/>
        </p:nvGrpSpPr>
        <p:grpSpPr bwMode="auto">
          <a:xfrm>
            <a:off x="0" y="1700808"/>
            <a:ext cx="2160240" cy="1800200"/>
            <a:chOff x="5651" y="12011"/>
            <a:chExt cx="4560" cy="4500"/>
          </a:xfrm>
        </p:grpSpPr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97" y="12191"/>
              <a:ext cx="2377" cy="4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651" y="12011"/>
              <a:ext cx="4560" cy="4500"/>
            </a:xfrm>
            <a:prstGeom prst="ellips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38" name="Group 14"/>
          <p:cNvGrpSpPr>
            <a:grpSpLocks/>
          </p:cNvGrpSpPr>
          <p:nvPr/>
        </p:nvGrpSpPr>
        <p:grpSpPr bwMode="auto">
          <a:xfrm>
            <a:off x="0" y="3573016"/>
            <a:ext cx="2123728" cy="1656184"/>
            <a:chOff x="6971" y="7691"/>
            <a:chExt cx="4560" cy="4500"/>
          </a:xfrm>
        </p:grpSpPr>
        <p:pic>
          <p:nvPicPr>
            <p:cNvPr id="1039" name="Picture 15" descr="лошадка2"/>
            <p:cNvPicPr>
              <a:picLocks noChangeAspect="1" noChangeArrowheads="1"/>
            </p:cNvPicPr>
            <p:nvPr/>
          </p:nvPicPr>
          <p:blipFill>
            <a:blip r:embed="rId4" cstate="print"/>
            <a:srcRect l="3955" t="5956" r="2711" b="14044"/>
            <a:stretch>
              <a:fillRect/>
            </a:stretch>
          </p:blipFill>
          <p:spPr bwMode="auto">
            <a:xfrm>
              <a:off x="7451" y="8411"/>
              <a:ext cx="3720" cy="3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6971" y="7691"/>
              <a:ext cx="4560" cy="4500"/>
            </a:xfrm>
            <a:prstGeom prst="ellips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44" name="Group 20"/>
          <p:cNvGrpSpPr>
            <a:grpSpLocks/>
          </p:cNvGrpSpPr>
          <p:nvPr/>
        </p:nvGrpSpPr>
        <p:grpSpPr bwMode="auto">
          <a:xfrm>
            <a:off x="0" y="0"/>
            <a:ext cx="2195736" cy="1700808"/>
            <a:chOff x="4091" y="4091"/>
            <a:chExt cx="4560" cy="4500"/>
          </a:xfrm>
        </p:grpSpPr>
        <p:pic>
          <p:nvPicPr>
            <p:cNvPr id="1045" name="Picture 21" descr="самолёт4"/>
            <p:cNvPicPr>
              <a:picLocks noChangeAspect="1" noChangeArrowheads="1"/>
            </p:cNvPicPr>
            <p:nvPr/>
          </p:nvPicPr>
          <p:blipFill>
            <a:blip r:embed="rId5" cstate="print"/>
            <a:srcRect l="6630" t="4016" r="7816" b="20857"/>
            <a:stretch>
              <a:fillRect/>
            </a:stretch>
          </p:blipFill>
          <p:spPr bwMode="auto">
            <a:xfrm>
              <a:off x="4851" y="4876"/>
              <a:ext cx="3720" cy="2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4091" y="4091"/>
              <a:ext cx="4560" cy="4500"/>
            </a:xfrm>
            <a:prstGeom prst="ellipse">
              <a:avLst/>
            </a:prstGeom>
            <a:noFill/>
            <a:ln w="76200">
              <a:solidFill>
                <a:srgbClr val="33339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31" name="Рисунок 30" descr="C:\Users\HOME\AppData\Local\Temp\Rar$DI29.981\жираф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700808"/>
            <a:ext cx="208823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C:\Users\HOME\AppData\Local\Temp\Rar$DI40.336\замок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0"/>
            <a:ext cx="2016224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Users\HOME\AppData\Local\Temp\Rar$DI29.970\ЯбЛоко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5157192"/>
            <a:ext cx="1728192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C:\Users\HOME\AppData\Local\Temp\Rar$DI21.599\Лейкаа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3645024"/>
            <a:ext cx="208823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C:\Users\HOME\AppData\Local\Temp\Rar$DI23.6053\ремень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3573016"/>
            <a:ext cx="201622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C:\Users\HOME\AppData\Local\Temp\Rar$DI26.066\чайник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7174416" y="-7948264"/>
            <a:ext cx="309634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C:\Users\HOME\AppData\Local\Temp\Rar$DI15.264\шубаа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67744" y="1628800"/>
            <a:ext cx="223224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C:\Users\HOME\AppData\Local\Temp\Rar$DI21.573\щука.pn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48264" y="1772816"/>
            <a:ext cx="21957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C:\Users\HOME\AppData\Local\Temp\Rar$DI51.526\зеркало.pn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76256" y="0"/>
            <a:ext cx="2016224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C:\Users\HOME\AppData\Local\Temp\Rar$DI36.209\синица.pn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67744" y="0"/>
            <a:ext cx="216024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1999933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Monotype Corsiva" pitchFamily="66" charset="0"/>
              </a:rPr>
              <a:t>Далее оцените результаты: </a:t>
            </a:r>
            <a:br>
              <a:rPr lang="ru-RU" dirty="0">
                <a:solidFill>
                  <a:srgbClr val="FF0000"/>
                </a:solidFill>
                <a:latin typeface="Monotype Corsiva" pitchFamily="66" charset="0"/>
              </a:rPr>
            </a:b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Если вы обнаружили дефекты в произношении каких либо звуков речи, обратите внимание, в каком варианте они проявляются</a:t>
            </a:r>
            <a:r>
              <a:rPr lang="ru-RU" sz="2400" b="0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endParaRPr lang="ru-RU" sz="2400" b="0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Если полностью отсутствует звук (например, «</a:t>
            </a:r>
            <a:r>
              <a:rPr lang="ru-RU" sz="2400" b="0" dirty="0" err="1">
                <a:solidFill>
                  <a:srgbClr val="FF0000"/>
                </a:solidFill>
                <a:latin typeface="Monotype Corsiva" pitchFamily="66" charset="0"/>
              </a:rPr>
              <a:t>ампа</a:t>
            </a:r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» вместо лампа, «</a:t>
            </a:r>
            <a:r>
              <a:rPr lang="ru-RU" sz="2400" b="0" dirty="0" err="1">
                <a:solidFill>
                  <a:srgbClr val="FF0000"/>
                </a:solidFill>
                <a:latin typeface="Monotype Corsiva" pitchFamily="66" charset="0"/>
              </a:rPr>
              <a:t>ука</a:t>
            </a:r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» вместо рука), либо звук заменяется более простым для произношения («</a:t>
            </a:r>
            <a:r>
              <a:rPr lang="ru-RU" sz="2400" b="0" dirty="0" err="1">
                <a:solidFill>
                  <a:srgbClr val="FF0000"/>
                </a:solidFill>
                <a:latin typeface="Monotype Corsiva" pitchFamily="66" charset="0"/>
              </a:rPr>
              <a:t>сюба</a:t>
            </a:r>
            <a:r>
              <a:rPr lang="ru-RU" sz="2400" b="0" dirty="0">
                <a:solidFill>
                  <a:srgbClr val="FF0000"/>
                </a:solidFill>
                <a:latin typeface="Monotype Corsiva" pitchFamily="66" charset="0"/>
              </a:rPr>
              <a:t>» вместо шуба), такой дефект может являться «возрастным косноязычием» и исправиться самостоятельно (по мере созревания речевого аппарата), если ребенку еще не исполнилось 5 лет. </a:t>
            </a:r>
          </a:p>
        </p:txBody>
      </p:sp>
      <p:pic>
        <p:nvPicPr>
          <p:cNvPr id="4" name="Рисунок 3" descr="http://logopeddoma.ru/_nw/5/2893257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2307" y="4221088"/>
            <a:ext cx="3077885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307917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332656"/>
            <a:ext cx="7520940" cy="4608512"/>
          </a:xfrm>
        </p:spPr>
        <p:txBody>
          <a:bodyPr>
            <a:normAutofit lnSpcReduction="10000"/>
          </a:bodyPr>
          <a:lstStyle/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Если вы слышите искаженное произношение некоторых звуков («хлюпающее» с неприятным для слуха оттенком, либо у ребенка при произнесении звуков С, З, Ш, Ж просовывается язык между резцами, ребенок «шепелявит», либо «картавое» Р), это нельзя относить к «возрастному косноязычию». Необходимо обратиться как можно раньше к логопеду (с 4-4,5 лет), т.к. такое искаженное </a:t>
            </a:r>
            <a:r>
              <a:rPr lang="ru-RU" sz="1800" b="0" dirty="0" smtClean="0">
                <a:solidFill>
                  <a:srgbClr val="FF0000"/>
                </a:solidFill>
                <a:latin typeface="Monotype Corsiva" pitchFamily="66" charset="0"/>
              </a:rPr>
              <a:t>произнесение 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звуков не пройдет с возрастом, а будет только закрепляться. </a:t>
            </a:r>
            <a:endParaRPr lang="ru-RU" sz="1800" b="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Ребенок умеет правильно произносить звуки, но смешивает их (говорит то «ракета», то «</a:t>
            </a:r>
            <a:r>
              <a:rPr lang="ru-RU" sz="1800" b="0" dirty="0" err="1">
                <a:solidFill>
                  <a:srgbClr val="FF0000"/>
                </a:solidFill>
                <a:latin typeface="Monotype Corsiva" pitchFamily="66" charset="0"/>
              </a:rPr>
              <a:t>лакета</a:t>
            </a:r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», то «шапка», то «сапка»), причиной тому может быть затруднение в слуховой дифференциации звуков речи. Ребенок как бы не улавливает разницы в звучании сходных звуков. Слова типа СУП-ЗУБ, МИСКА-МИШКА, САЙКА-ЗАЙКА воспринимаются таким ребенком как одинаковые. Такая форма нарушения речи особенно коварна, т.к. при поступлении в школу такие звуковые замены неизбежно и на письме и при чтении.</a:t>
            </a:r>
            <a:endParaRPr lang="ru-RU" sz="1800" b="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1800" b="0" dirty="0">
                <a:solidFill>
                  <a:srgbClr val="FF0000"/>
                </a:solidFill>
                <a:latin typeface="Monotype Corsiva" pitchFamily="66" charset="0"/>
              </a:rPr>
              <a:t>Итак, если в ходе проверки будет выяснено, что ребенок 3-х – 4-х лет, заменяющий, например, звук Ш на С, не может правильно показать, где на картинках МИШКА, а где МИСКА, то это патология и нужна помощь логопеда.</a:t>
            </a:r>
          </a:p>
          <a:p>
            <a:endParaRPr lang="ru-RU" dirty="0"/>
          </a:p>
        </p:txBody>
      </p:sp>
      <p:pic>
        <p:nvPicPr>
          <p:cNvPr id="4" name="Рисунок 3" descr="http://logopeddoma.ru/_nw/5/405148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933056"/>
            <a:ext cx="3151247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9779432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Обследование </a:t>
            </a:r>
            <a:r>
              <a:rPr lang="ru-RU" dirty="0">
                <a:solidFill>
                  <a:srgbClr val="FF0000"/>
                </a:solidFill>
                <a:latin typeface="Monotype Corsiva" pitchFamily="66" charset="0"/>
              </a:rPr>
              <a:t>фонематического слуха.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00628"/>
            <a:ext cx="7876356" cy="5640740"/>
          </a:xfrm>
        </p:spPr>
        <p:txBody>
          <a:bodyPr>
            <a:normAutofit fontScale="70000" lnSpcReduction="20000"/>
          </a:bodyPr>
          <a:lstStyle/>
          <a:p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1) Картинки называйте одним словом («Где </a:t>
            </a:r>
            <a:r>
              <a:rPr lang="ru-RU" sz="2900" b="0" dirty="0" smtClean="0">
                <a:solidFill>
                  <a:srgbClr val="FF0000"/>
                </a:solidFill>
                <a:latin typeface="Monotype Corsiva" pitchFamily="66" charset="0"/>
              </a:rPr>
              <a:t>миска?», </a:t>
            </a:r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«Где </a:t>
            </a:r>
            <a:r>
              <a:rPr lang="ru-RU" sz="2900" b="0" dirty="0" smtClean="0">
                <a:solidFill>
                  <a:srgbClr val="FF0000"/>
                </a:solidFill>
                <a:latin typeface="Monotype Corsiva" pitchFamily="66" charset="0"/>
              </a:rPr>
              <a:t>мишка?»), </a:t>
            </a:r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чтобы не было слов-подсказок (например, «где </a:t>
            </a:r>
            <a:r>
              <a:rPr lang="ru-RU" sz="2900" b="0" dirty="0" smtClean="0">
                <a:solidFill>
                  <a:srgbClr val="FF0000"/>
                </a:solidFill>
                <a:latin typeface="Monotype Corsiva" pitchFamily="66" charset="0"/>
              </a:rPr>
              <a:t>плюшевый мишка?»).</a:t>
            </a:r>
            <a:endParaRPr lang="ru-RU" sz="2900" b="0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2) Картинки называйте не в определенной последовательности, а в беспорядке. Одну и ту же картинку можно называть 2-3 раза подряд, тогда ребенок не сможет случайно угадать нужную картинку и в случае </a:t>
            </a:r>
            <a:r>
              <a:rPr lang="ru-RU" sz="2900" b="0" dirty="0" smtClean="0">
                <a:solidFill>
                  <a:srgbClr val="FF0000"/>
                </a:solidFill>
                <a:latin typeface="Monotype Corsiva" pitchFamily="66" charset="0"/>
              </a:rPr>
              <a:t>не различения </a:t>
            </a:r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смешиваемых звуков, он начнет показывать картинки невпопад</a:t>
            </a:r>
            <a:r>
              <a:rPr lang="ru-RU" sz="2900" b="0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endParaRPr lang="ru-RU" sz="2900" b="0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3) При назывании картинок прикрывайте рот листом бумаги и не смотрите на называемую картинку</a:t>
            </a:r>
            <a:r>
              <a:rPr lang="ru-RU" sz="2900" b="0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endParaRPr lang="ru-RU" sz="2900" b="0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— Посмотри внимательно на картинки. Это миска, это </a:t>
            </a:r>
            <a:r>
              <a:rPr lang="ru-RU" sz="2900" b="0" dirty="0" smtClean="0">
                <a:solidFill>
                  <a:srgbClr val="FF0000"/>
                </a:solidFill>
                <a:latin typeface="Monotype Corsiva" pitchFamily="66" charset="0"/>
              </a:rPr>
              <a:t>каска </a:t>
            </a:r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(объяснить значение незнакомых слов). </a:t>
            </a:r>
            <a:endParaRPr lang="ru-RU" sz="2900" b="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900" b="0" dirty="0" smtClean="0">
                <a:solidFill>
                  <a:srgbClr val="FF0000"/>
                </a:solidFill>
                <a:latin typeface="Monotype Corsiva" pitchFamily="66" charset="0"/>
              </a:rPr>
              <a:t>---  Затем </a:t>
            </a:r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уже обследуем фонематический слух ребенка. Покажи, где миска? Где мишка</a:t>
            </a:r>
            <a:r>
              <a:rPr lang="ru-RU" sz="2900" b="0" dirty="0" smtClean="0">
                <a:solidFill>
                  <a:srgbClr val="FF0000"/>
                </a:solidFill>
                <a:latin typeface="Monotype Corsiva" pitchFamily="66" charset="0"/>
              </a:rPr>
              <a:t>?</a:t>
            </a:r>
            <a:endParaRPr lang="ru-RU" sz="2900" b="0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— Покажи, где </a:t>
            </a:r>
            <a:r>
              <a:rPr lang="ru-RU" sz="2900" b="0" dirty="0" smtClean="0">
                <a:solidFill>
                  <a:srgbClr val="FF0000"/>
                </a:solidFill>
                <a:latin typeface="Monotype Corsiva" pitchFamily="66" charset="0"/>
              </a:rPr>
              <a:t>маска? </a:t>
            </a:r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А где </a:t>
            </a:r>
            <a:r>
              <a:rPr lang="ru-RU" sz="2900" b="0" dirty="0" smtClean="0">
                <a:solidFill>
                  <a:srgbClr val="FF0000"/>
                </a:solidFill>
                <a:latin typeface="Monotype Corsiva" pitchFamily="66" charset="0"/>
              </a:rPr>
              <a:t>каска?</a:t>
            </a:r>
            <a:endParaRPr lang="ru-RU" sz="2900" b="0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— Покажи, где </a:t>
            </a:r>
            <a:r>
              <a:rPr lang="ru-RU" sz="2900" b="0" dirty="0" smtClean="0">
                <a:solidFill>
                  <a:srgbClr val="FF0000"/>
                </a:solidFill>
                <a:latin typeface="Monotype Corsiva" pitchFamily="66" charset="0"/>
              </a:rPr>
              <a:t>мышка? </a:t>
            </a:r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Где </a:t>
            </a:r>
            <a:r>
              <a:rPr lang="ru-RU" sz="2900" b="0" dirty="0" smtClean="0">
                <a:solidFill>
                  <a:srgbClr val="FF0000"/>
                </a:solidFill>
                <a:latin typeface="Monotype Corsiva" pitchFamily="66" charset="0"/>
              </a:rPr>
              <a:t>мишка?</a:t>
            </a:r>
            <a:endParaRPr lang="ru-RU" sz="2900" b="0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900" b="0" dirty="0" smtClean="0">
                <a:solidFill>
                  <a:srgbClr val="FF0000"/>
                </a:solidFill>
                <a:latin typeface="Monotype Corsiva" pitchFamily="66" charset="0"/>
              </a:rPr>
              <a:t>4) Картинки </a:t>
            </a:r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к словам с оппозиционными звуками с — з, </a:t>
            </a:r>
            <a:r>
              <a:rPr lang="ru-RU" sz="2900" b="0" dirty="0" err="1">
                <a:solidFill>
                  <a:srgbClr val="FF0000"/>
                </a:solidFill>
                <a:latin typeface="Monotype Corsiva" pitchFamily="66" charset="0"/>
              </a:rPr>
              <a:t>сь</a:t>
            </a:r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 — </a:t>
            </a:r>
            <a:r>
              <a:rPr lang="ru-RU" sz="2900" b="0" dirty="0" err="1">
                <a:solidFill>
                  <a:srgbClr val="FF0000"/>
                </a:solidFill>
                <a:latin typeface="Monotype Corsiva" pitchFamily="66" charset="0"/>
              </a:rPr>
              <a:t>зь</a:t>
            </a:r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.</a:t>
            </a:r>
          </a:p>
          <a:p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Сначала беседуем по картинкам: «Это кассета, а это газета. </a:t>
            </a:r>
            <a:r>
              <a:rPr lang="ru-RU" sz="2900" b="0" dirty="0" smtClean="0">
                <a:solidFill>
                  <a:srgbClr val="FF0000"/>
                </a:solidFill>
                <a:latin typeface="Monotype Corsiva" pitchFamily="66" charset="0"/>
              </a:rPr>
              <a:t>Далее </a:t>
            </a:r>
            <a:r>
              <a:rPr lang="ru-RU" sz="2900" b="0" dirty="0">
                <a:solidFill>
                  <a:srgbClr val="FF0000"/>
                </a:solidFill>
                <a:latin typeface="Monotype Corsiva" pitchFamily="66" charset="0"/>
              </a:rPr>
              <a:t>проверяем дифференцирует ли ребенок на слух сходные по звучанию звуки: «Покажи, где кассета? где газета</a:t>
            </a:r>
            <a:r>
              <a:rPr lang="ru-RU" sz="2900" b="0" dirty="0" smtClean="0">
                <a:solidFill>
                  <a:srgbClr val="FF0000"/>
                </a:solidFill>
                <a:latin typeface="Monotype Corsiva" pitchFamily="66" charset="0"/>
              </a:rPr>
              <a:t>?» </a:t>
            </a:r>
            <a:endParaRPr lang="ru-RU" sz="2900" b="0" dirty="0">
              <a:solidFill>
                <a:srgbClr val="FF0000"/>
              </a:solidFill>
              <a:latin typeface="Monotype Corsiva" pitchFamily="66" charset="0"/>
              <a:hlinkClick r:id="rId2" action="ppaction://hlinksldjump"/>
            </a:endParaRPr>
          </a:p>
          <a:p>
            <a:r>
              <a:rPr lang="ru-RU" b="0" dirty="0">
                <a:solidFill>
                  <a:srgbClr val="FF0000"/>
                </a:solidFill>
                <a:hlinkClick r:id="rId2" action="ppaction://hlinksldjump"/>
              </a:rPr>
              <a:t> </a:t>
            </a:r>
            <a:endParaRPr lang="ru-RU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20944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HOME\AppData\Local\Temp\Rar$DI33.645\газета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208823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HOME\AppData\Local\Temp\Rar$DI36.104\каССет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980728"/>
            <a:ext cx="19442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HOME\AppData\Local\Temp\Rar$DI34.157\кошка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980728"/>
            <a:ext cx="194421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HOME\AppData\Local\Temp\Rar$DI12.037\маска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996952"/>
            <a:ext cx="205129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HOME\AppData\Local\Temp\Rar$DI35.966\каска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2996952"/>
            <a:ext cx="216024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HOME\AppData\Local\Temp\Rar$DI24.561\мишка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068960"/>
            <a:ext cx="20162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HOME\AppData\Local\Temp\Rar$DI40.359\мышь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1052736"/>
            <a:ext cx="19442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HOME\AppData\Local\Temp\Rar$DI21.525\тарелка блюдце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3068960"/>
            <a:ext cx="197929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763688" y="260649"/>
            <a:ext cx="5094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Monotype Corsiva" pitchFamily="66" charset="0"/>
                <a:hlinkClick r:id="rId10" action="ppaction://hlinksldjump"/>
              </a:rPr>
              <a:t>Картинки, начинающиеся с основных согласных звуков 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xmlns="" val="232858038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Monotype Corsiva" pitchFamily="66" charset="0"/>
              </a:rPr>
              <a:t>Далее оцените результат: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b="0" dirty="0">
                <a:solidFill>
                  <a:srgbClr val="FF0000"/>
                </a:solidFill>
                <a:latin typeface="Monotype Corsiva" pitchFamily="66" charset="0"/>
              </a:rPr>
              <a:t>Если при выполнении заданий ребенок постоянно задумывается, направляет руку то в сторону одной картинки, то в сторону другой, значит, он испытывает затруднения в различении звуков на слух. В этом случае у ребенка необходимо развивать слуховую дифференциацию этих звуков. Помощь логопеда здесь понадобится, но и сами родители могут проводить специальные упражнения.</a:t>
            </a:r>
          </a:p>
          <a:p>
            <a:endParaRPr lang="ru-RU" sz="2800" b="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ttp://logopeddoma.ru/_nw/5/5253033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365104"/>
            <a:ext cx="4104456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0396869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538</TotalTime>
  <Words>1350</Words>
  <Application>Microsoft Office PowerPoint</Application>
  <PresentationFormat>Экран (4:3)</PresentationFormat>
  <Paragraphs>79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Углы</vt:lpstr>
      <vt:lpstr>Обследование Речевого развития ребенка трех лет </vt:lpstr>
      <vt:lpstr>Слайд 2</vt:lpstr>
      <vt:lpstr>Обследование звукопроизношения. </vt:lpstr>
      <vt:lpstr>Слайд 4</vt:lpstr>
      <vt:lpstr>Далее оцените результаты:  </vt:lpstr>
      <vt:lpstr>Слайд 6</vt:lpstr>
      <vt:lpstr>Обследование фонематического слуха.</vt:lpstr>
      <vt:lpstr>Слайд 8</vt:lpstr>
      <vt:lpstr>Далее оцените результат:</vt:lpstr>
      <vt:lpstr>Обследование слоговой структуры слов.</vt:lpstr>
      <vt:lpstr>Слайд 11</vt:lpstr>
      <vt:lpstr>Далее оцените результат: </vt:lpstr>
      <vt:lpstr> Обследование словарного запаса.  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Обследование грамматического строя речи.</vt:lpstr>
      <vt:lpstr>Слайд 23</vt:lpstr>
      <vt:lpstr>Слайд 24</vt:lpstr>
      <vt:lpstr>Слайд 25</vt:lpstr>
      <vt:lpstr>Далее оцените результат: </vt:lpstr>
      <vt:lpstr>Обследование связной речи.</vt:lpstr>
      <vt:lpstr>Далее оцените результат: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Обследование Речевого развития ребенка трех лет</dc:title>
  <dc:creator>User</dc:creator>
  <cp:lastModifiedBy>User</cp:lastModifiedBy>
  <cp:revision>49</cp:revision>
  <dcterms:created xsi:type="dcterms:W3CDTF">2015-11-23T08:24:49Z</dcterms:created>
  <dcterms:modified xsi:type="dcterms:W3CDTF">2015-12-04T02:18:51Z</dcterms:modified>
</cp:coreProperties>
</file>