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notesMasterIdLst>
    <p:notesMasterId r:id="rId15"/>
  </p:notesMasterIdLst>
  <p:sldIdLst>
    <p:sldId id="646" r:id="rId2"/>
    <p:sldId id="531" r:id="rId3"/>
    <p:sldId id="557" r:id="rId4"/>
    <p:sldId id="575" r:id="rId5"/>
    <p:sldId id="592" r:id="rId6"/>
    <p:sldId id="594" r:id="rId7"/>
    <p:sldId id="595" r:id="rId8"/>
    <p:sldId id="656" r:id="rId9"/>
    <p:sldId id="645" r:id="rId10"/>
    <p:sldId id="644" r:id="rId11"/>
    <p:sldId id="643" r:id="rId12"/>
    <p:sldId id="653" r:id="rId13"/>
    <p:sldId id="657" r:id="rId1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FF66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521" autoAdjust="0"/>
    <p:restoredTop sz="94660"/>
  </p:normalViewPr>
  <p:slideViewPr>
    <p:cSldViewPr>
      <p:cViewPr varScale="1">
        <p:scale>
          <a:sx n="108" d="100"/>
          <a:sy n="108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1045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D27610EE-ADB8-452C-A1CB-53913607F1DB}" type="datetimeFigureOut">
              <a:rPr lang="ru-RU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77DB4EF-5EA4-4E35-A784-CAB581320D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3255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426012-EA11-41AB-840B-F196DF3CD2A6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93ED01-119A-472E-9C41-C7CD64E25AD2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50DDA9-837D-4BC6-817D-911276550950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DDA160-2956-40D3-879F-702F972FD5A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B74AF2-670B-4DB7-B506-AD03E5131A8A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491C03-EF19-4601-B91E-E2FC14B850B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E73359-FE08-41FF-99BB-9B88E283EA0E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547A7-6242-49B4-A427-00C81E6B48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C385A83-430D-49EA-B1B6-4E2157375875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96E327-DB13-4AE3-BBB4-E844558E1EE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C9D1A8A-2626-4C6B-8AEF-F95667C2EEF2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9BF292-C0A9-438C-9DCA-3702F2E0D9F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D07D871-2A40-46C9-92FC-7BF375365F6C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77DD2-0A5C-4514-9758-235D00F9BC8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49211D-6247-4270-87F9-551136F7C487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D73548-6FFC-433A-A876-67DB8FD598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887FEA8-60E8-4DD1-8804-D5B2B3208212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A3F4F-D9D3-41DB-B81D-DC5DE5115213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64135D-9067-4D5A-B4DA-DBA0551FA5BC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4817694-8D79-415F-B3F2-2C4DCC4FB526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B0CB9B4-6475-405B-A945-3F6A6EAC8DEB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5D27A0-31F6-4FDC-BE2C-3055825210C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161786EC-AE15-436C-9BF5-64A6ED02DBFA}" type="datetimeFigureOut">
              <a:rPr lang="ru-RU" smtClean="0"/>
              <a:pPr>
                <a:defRPr/>
              </a:pPr>
              <a:t>14.12.2016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5B690B9-EE23-4FBA-9108-B227305111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7" Type="http://schemas.openxmlformats.org/officeDocument/2006/relationships/slide" Target="slide1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8.jpeg"/><Relationship Id="rId4" Type="http://schemas.openxmlformats.org/officeDocument/2006/relationships/image" Target="../media/image2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6" Type="http://schemas.openxmlformats.org/officeDocument/2006/relationships/slide" Target="slide1.xml"/><Relationship Id="rId5" Type="http://schemas.openxmlformats.org/officeDocument/2006/relationships/image" Target="../media/image10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Relationship Id="rId5" Type="http://schemas.openxmlformats.org/officeDocument/2006/relationships/slide" Target="slide1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slide" Target="slide1.xm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TextBox 2"/>
          <p:cNvSpPr txBox="1">
            <a:spLocks noChangeArrowheads="1"/>
          </p:cNvSpPr>
          <p:nvPr/>
        </p:nvSpPr>
        <p:spPr bwMode="auto">
          <a:xfrm>
            <a:off x="1475656" y="692696"/>
            <a:ext cx="654523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4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Звуковой анализ </a:t>
            </a:r>
            <a:r>
              <a:rPr lang="ru-RU" sz="44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  <a:endParaRPr lang="ru-RU" sz="44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0420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282" t="19359" r="7234" b="11269"/>
          <a:stretch>
            <a:fillRect/>
          </a:stretch>
        </p:blipFill>
        <p:spPr bwMode="auto">
          <a:xfrm>
            <a:off x="2295444" y="1721611"/>
            <a:ext cx="4500562" cy="3336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 flipV="1">
            <a:off x="611559" y="5042279"/>
            <a:ext cx="786833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/>
            <a:endParaRPr lang="ru-RU" b="1" dirty="0" smtClean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/>
            <a:endParaRPr lang="ru-RU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Управляющая кнопка: домой 4">
            <a:hlinkClick r:id="" action="ppaction://hlinkshowjump?jump=firstslide" highlightClick="1"/>
            <a:hlinkHover r:id="rId3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" name="TextBox 2"/>
          <p:cNvSpPr txBox="1"/>
          <p:nvPr/>
        </p:nvSpPr>
        <p:spPr>
          <a:xfrm>
            <a:off x="4211960" y="5301208"/>
            <a:ext cx="380892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Павлова Наталья Владимировна,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учитель – логопед высшей</a:t>
            </a:r>
          </a:p>
          <a:p>
            <a:r>
              <a:rPr lang="ru-RU" dirty="0">
                <a:solidFill>
                  <a:srgbClr val="002060"/>
                </a:solidFill>
              </a:rPr>
              <a:t>к</a:t>
            </a:r>
            <a:r>
              <a:rPr lang="ru-RU" dirty="0" smtClean="0">
                <a:solidFill>
                  <a:srgbClr val="002060"/>
                </a:solidFill>
              </a:rPr>
              <a:t>валификационной категории</a:t>
            </a:r>
          </a:p>
          <a:p>
            <a:r>
              <a:rPr lang="ru-RU" dirty="0" smtClean="0">
                <a:solidFill>
                  <a:srgbClr val="002060"/>
                </a:solidFill>
              </a:rPr>
              <a:t>г. Томск МБОУ </a:t>
            </a:r>
            <a:r>
              <a:rPr lang="ru-RU" dirty="0" smtClean="0">
                <a:solidFill>
                  <a:srgbClr val="002060"/>
                </a:solidFill>
              </a:rPr>
              <a:t>ООШ №45</a:t>
            </a:r>
            <a:endParaRPr lang="ru-RU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518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88" y="1428750"/>
          <a:ext cx="6096000" cy="153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214688"/>
          <a:ext cx="6096000" cy="1554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066816"/>
                <a:gridCol w="1428760"/>
                <a:gridCol w="1162024"/>
                <a:gridCol w="1219200"/>
              </a:tblGrid>
              <a:tr h="1554162"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Ш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88" y="3214688"/>
          <a:ext cx="6096000" cy="1531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9197" name="Рисунок 9" descr="карандаш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00188"/>
            <a:ext cx="692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8" name="Рисунок 10" descr="карандаше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9250" y="1500188"/>
            <a:ext cx="692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199" name="Рисунок 11" descr="аист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571625"/>
            <a:ext cx="798513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00" name="Рисунок 14" descr="обез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1500188"/>
            <a:ext cx="75565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9201" name="Рисунок 15" descr="шар6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8FBF0"/>
              </a:clrFrom>
              <a:clrTo>
                <a:srgbClr val="F8FBF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4813" y="1571625"/>
            <a:ext cx="617537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домой 9">
            <a:hlinkClick r:id="" action="ppaction://hlinkshowjump?jump=firstslide" highlightClick="1"/>
            <a:hlinkHover r:id="rId6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3866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88" y="1428750"/>
          <a:ext cx="6096000" cy="153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214688"/>
          <a:ext cx="6096000" cy="1554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1190612"/>
                <a:gridCol w="1252542"/>
                <a:gridCol w="1219200"/>
                <a:gridCol w="1219200"/>
              </a:tblGrid>
              <a:tr h="1554162"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Р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У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Ч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88" y="3214688"/>
          <a:ext cx="6096000" cy="1531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6125" name="Рисунок 9" descr="роза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1500188"/>
            <a:ext cx="1038225" cy="1381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6" name="Рисунок 11" descr="улитка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25" y="1571625"/>
            <a:ext cx="1190625" cy="130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7" name="Рисунок 12" descr="черепах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0" y="1643063"/>
            <a:ext cx="1047750" cy="123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8" name="Рисунок 13" descr="карандаше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500188"/>
            <a:ext cx="69215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6129" name="Рисунок 14" descr="аист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1571625"/>
            <a:ext cx="798512" cy="1366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домой 9">
            <a:hlinkClick r:id="" action="ppaction://hlinkshowjump?jump=firstslide" highlightClick="1"/>
            <a:hlinkHover r:id="rId7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0529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4000" dirty="0" smtClean="0">
                <a:solidFill>
                  <a:schemeClr val="accent3">
                    <a:lumMod val="50000"/>
                  </a:schemeClr>
                </a:solidFill>
              </a:rPr>
              <a:t>СЛОВО В СЛОВЕ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Присмотритесь к словам и ответьте на вопросы: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Какой цветок вручили чемпиону?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Какое блюдо готовит стряпуха?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Что за полем, где растёт гречка?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Куда забросили хомут?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dirty="0" smtClean="0"/>
              <a:t>Кто напугал жужелицу?</a:t>
            </a:r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 smtClean="0"/>
          </a:p>
          <a:p>
            <a:pPr marL="457200" indent="-457200" eaLnBrk="1" fontAlgn="auto" hangingPunct="1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457200" indent="-457200" eaLnBrk="1" fontAlgn="auto" hangingPunct="1">
              <a:spcAft>
                <a:spcPts val="0"/>
              </a:spcAft>
              <a:buFont typeface="+mj-lt"/>
              <a:buAutoNum type="arabicPeriod"/>
              <a:defRPr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928688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8750" y="4357688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Е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928813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428875" y="4357688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28938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3429000" y="4357688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3929063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Н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28688" y="500062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С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28813" y="500062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428750" y="500062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2428875" y="500062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Я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2928938" y="500062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П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429000" y="500062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3929063" y="5000625"/>
            <a:ext cx="500062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4429125" y="5000625"/>
            <a:ext cx="500063" cy="500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928688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Г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1428750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Р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1928813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Е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428875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Ч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928938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429000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5500688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Х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000750" y="4357688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О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6500813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М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7000875" y="4357688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7500938" y="4357688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Т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4786313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Ж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5286375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У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5786438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Ж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6286500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Е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6786563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Л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7286625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И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7786688" y="5643563"/>
            <a:ext cx="500062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Ц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8286750" y="5643563"/>
            <a:ext cx="500063" cy="500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/>
              <a:t>А</a:t>
            </a:r>
          </a:p>
        </p:txBody>
      </p:sp>
    </p:spTree>
    <p:extLst>
      <p:ext uri="{BB962C8B-B14F-4D97-AF65-F5344CB8AC3E}">
        <p14:creationId xmlns:p14="http://schemas.microsoft.com/office/powerpoint/2010/main" val="3134117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/>
          <a:lstStyle/>
          <a:p>
            <a:pPr marL="0" indent="0" algn="ctr">
              <a:buNone/>
            </a:pPr>
            <a:r>
              <a:rPr lang="ru-RU" sz="6000" dirty="0" smtClean="0"/>
              <a:t>Звуки мы – </a:t>
            </a:r>
          </a:p>
          <a:p>
            <a:pPr marL="0" indent="0" algn="ctr">
              <a:buNone/>
            </a:pPr>
            <a:r>
              <a:rPr lang="ru-RU" sz="6000" dirty="0" smtClean="0"/>
              <a:t>слышим и произносим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FF0000"/>
                </a:solidFill>
              </a:rPr>
              <a:t>ЗАПОМНИ !!!</a:t>
            </a:r>
            <a:endParaRPr lang="ru-RU" sz="7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724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гласный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4875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471011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согласный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25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357313" y="4645025"/>
            <a:ext cx="62880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р    о    з    а</a:t>
            </a:r>
          </a:p>
        </p:txBody>
      </p:sp>
      <p:pic>
        <p:nvPicPr>
          <p:cNvPr id="94215" name="Рисунок 8" descr="роза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938" y="214313"/>
            <a:ext cx="3505200" cy="4048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Управляющая кнопка: домой 8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0834" name="Рисунок 1" descr="дом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285750"/>
            <a:ext cx="3214688" cy="399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согласный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6438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гласный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согласный2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71487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643188" y="4643438"/>
            <a:ext cx="44164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д    о   м</a:t>
            </a: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гласный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согласный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3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Рисунок 6" descr="согласный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5875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1589088" y="4502150"/>
            <a:ext cx="61341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с    л   о    н</a:t>
            </a:r>
          </a:p>
        </p:txBody>
      </p:sp>
      <p:pic>
        <p:nvPicPr>
          <p:cNvPr id="139271" name="Рисунок 8" descr="слон.jpg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357188"/>
            <a:ext cx="3714750" cy="3563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Управляющая кнопка: домой 8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6674" name="Рисунок 1" descr="окно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6125" y="571500"/>
            <a:ext cx="2214563" cy="330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263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5325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Рисунок 5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8388" y="4429125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597025" y="4357688"/>
            <a:ext cx="5605463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о   к   н   о</a:t>
            </a:r>
          </a:p>
        </p:txBody>
      </p:sp>
      <p:sp>
        <p:nvSpPr>
          <p:cNvPr id="8" name="Управляющая кнопка: домой 7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согласный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500563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71750" y="4429125"/>
            <a:ext cx="46720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к   и    т </a:t>
            </a:r>
          </a:p>
        </p:txBody>
      </p:sp>
      <p:pic>
        <p:nvPicPr>
          <p:cNvPr id="158726" name="Рисунок 6" descr="кит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642938"/>
            <a:ext cx="3521075" cy="332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Управляющая кнопка: домой 6">
            <a:hlinkClick r:id="" action="ppaction://hlinkshowjump?jump=firstslide" highlightClick="1"/>
            <a:hlinkHover r:id="rId6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9746" name="Рисунок 1" descr="оса.jpg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1813" y="214313"/>
            <a:ext cx="2881312" cy="4246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4563" y="4643438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Рисунок 3" descr="согласный2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4643438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Рисунок 4" descr="гласный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0688" y="4643438"/>
            <a:ext cx="1352550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525713" y="4502150"/>
            <a:ext cx="4116387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ru-RU" sz="9600" b="1">
                <a:latin typeface="Times New Roman" pitchFamily="18" charset="0"/>
                <a:cs typeface="Times New Roman" pitchFamily="18" charset="0"/>
              </a:rPr>
              <a:t>о   с    а</a:t>
            </a:r>
          </a:p>
        </p:txBody>
      </p:sp>
      <p:sp>
        <p:nvSpPr>
          <p:cNvPr id="7" name="Управляющая кнопка: домой 6">
            <a:hlinkClick r:id="" action="ppaction://hlinkshowjump?jump=firstslide" highlightClick="1"/>
            <a:hlinkHover r:id="rId5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Box 3"/>
          <p:cNvSpPr txBox="1">
            <a:spLocks noChangeArrowheads="1"/>
          </p:cNvSpPr>
          <p:nvPr/>
        </p:nvSpPr>
        <p:spPr bwMode="auto">
          <a:xfrm>
            <a:off x="2524999" y="928688"/>
            <a:ext cx="4251164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Назови </a:t>
            </a:r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слова</a:t>
            </a:r>
          </a:p>
          <a:p>
            <a:pPr algn="ctr" eaLnBrk="1" hangingPunct="1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по первым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звукам </a:t>
            </a:r>
            <a:endParaRPr lang="ru-RU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/>
            <a:r>
              <a:rPr lang="ru-RU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картинок</a:t>
            </a:r>
          </a:p>
        </p:txBody>
      </p:sp>
      <p:pic>
        <p:nvPicPr>
          <p:cNvPr id="2560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801" t="16675" r="19749" b="26628"/>
          <a:stretch>
            <a:fillRect/>
          </a:stretch>
        </p:blipFill>
        <p:spPr bwMode="auto">
          <a:xfrm>
            <a:off x="2000250" y="2786063"/>
            <a:ext cx="5214938" cy="305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Управляющая кнопка: домой 4">
            <a:hlinkClick r:id="" action="ppaction://hlinkshowjump?jump=firstslide" highlightClick="1"/>
            <a:hlinkHover r:id="" action="ppaction://noaction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371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500188" y="1428750"/>
          <a:ext cx="6096000" cy="15319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8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500188" y="3214688"/>
          <a:ext cx="6096000" cy="15544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54162"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Е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  <a:tc>
                  <a:txBody>
                    <a:bodyPr/>
                    <a:lstStyle/>
                    <a:p>
                      <a:r>
                        <a:rPr lang="ru-RU" sz="9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А</a:t>
                      </a:r>
                      <a:endParaRPr lang="ru-RU" sz="9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1" marB="45711"/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00188" y="3214688"/>
          <a:ext cx="6096000" cy="153193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9200"/>
                <a:gridCol w="1185858"/>
                <a:gridCol w="1252542"/>
                <a:gridCol w="1219200"/>
                <a:gridCol w="1219200"/>
              </a:tblGrid>
              <a:tr h="1531937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47149" name="Рисунок 9" descr="верблюд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533525"/>
            <a:ext cx="874713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0" name="Рисунок 10" descr="ель.jpg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0" y="1428750"/>
            <a:ext cx="931863" cy="1495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1" name="Рисунок 11" descr="собака7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938" y="1571625"/>
            <a:ext cx="885825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2" name="Рисунок 12" descr="ножницы.jpg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7813" y="1571625"/>
            <a:ext cx="847725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153" name="Рисунок 13" descr="аист.jp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1500188"/>
            <a:ext cx="798513" cy="1366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Управляющая кнопка: домой 9">
            <a:hlinkClick r:id="" action="ppaction://hlinkshowjump?jump=firstslide" highlightClick="1"/>
            <a:hlinkHover r:id="rId7" action="ppaction://hlinksldjump"/>
          </p:cNvPr>
          <p:cNvSpPr/>
          <p:nvPr/>
        </p:nvSpPr>
        <p:spPr>
          <a:xfrm>
            <a:off x="8643938" y="6357938"/>
            <a:ext cx="500062" cy="500062"/>
          </a:xfrm>
          <a:prstGeom prst="actionButtonHome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3756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251</TotalTime>
  <Words>142</Words>
  <Application>Microsoft Office PowerPoint</Application>
  <PresentationFormat>Экран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Волна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СЛОВО В СЛОВЕ</vt:lpstr>
      <vt:lpstr>ЗАПОМНИ 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РУСТЕМКА</dc:creator>
  <cp:lastModifiedBy>пользователь</cp:lastModifiedBy>
  <cp:revision>37</cp:revision>
  <dcterms:created xsi:type="dcterms:W3CDTF">2011-06-15T04:00:03Z</dcterms:created>
  <dcterms:modified xsi:type="dcterms:W3CDTF">2016-12-14T06:45:07Z</dcterms:modified>
</cp:coreProperties>
</file>