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593" r:id="rId2"/>
    <p:sldId id="315" r:id="rId3"/>
    <p:sldId id="600" r:id="rId4"/>
    <p:sldId id="605" r:id="rId5"/>
    <p:sldId id="621" r:id="rId6"/>
    <p:sldId id="607" r:id="rId7"/>
    <p:sldId id="606" r:id="rId8"/>
    <p:sldId id="609" r:id="rId9"/>
    <p:sldId id="61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6600"/>
    <a:srgbClr val="FFFF00"/>
    <a:srgbClr val="003300"/>
    <a:srgbClr val="00FF00"/>
    <a:srgbClr val="CCFFCC"/>
    <a:srgbClr val="CCFF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22" autoAdjust="0"/>
    <p:restoredTop sz="94531" autoAdjust="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29EF98F-C8F8-42A0-8C90-1A7533D70F00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82F3754-5D27-43D8-89A5-BC581ADC5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EF31F-8CC5-45C6-97C8-D4EB1C2435D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C7E9D-2240-48CF-A94E-A2B84752456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81515-7B02-49A3-9731-6E768B1CFE1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4AE94-D16F-4F20-AB8C-7D27C93B7A6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2B03D-5D4D-460B-BE94-F70751BAC2F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4EBB4-943F-494F-B3E0-409C685C7AD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692E9-55AC-4C52-BCA4-6BA46A83C2E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51081-ECE5-4ED1-BE8B-624B454E807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38BF7-B1D9-4960-A4FE-8B8B0EF31F7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89C5A-8E16-41C3-B43D-8DE81441ADB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284BD-13C3-4D68-B36B-CAAABACE1B8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4317B2A-7237-4CC7-A94C-BF7A977B922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006600"/>
                </a:solidFill>
              </a:rPr>
              <a:t>муниципальное бюджетное дошкольное образовательное учреждение « Детский сад комбинированного вида №102»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1341438"/>
            <a:ext cx="8458200" cy="4319587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Современные образовательные технологии, как основное средство реализации требований ФГОС  в ДО</a:t>
            </a:r>
          </a:p>
          <a:p>
            <a:pPr eaLnBrk="1" hangingPunct="1">
              <a:defRPr/>
            </a:pP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003800" y="5286375"/>
            <a:ext cx="38163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rgbClr val="003300"/>
                </a:solidFill>
              </a:rPr>
              <a:t>Заместитель заведующего по воспитательно-образовательной и методической работе: </a:t>
            </a:r>
          </a:p>
          <a:p>
            <a:pPr algn="ctr" eaLnBrk="0" hangingPunct="0"/>
            <a:r>
              <a:rPr lang="ru-RU" b="1">
                <a:solidFill>
                  <a:srgbClr val="003300"/>
                </a:solidFill>
              </a:rPr>
              <a:t>Черныш Наталия Алексеевна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772816"/>
            <a:ext cx="5486400" cy="34642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07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781300"/>
            <a:ext cx="4597400" cy="1589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2286000" y="2828925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/>
          </a:p>
        </p:txBody>
      </p:sp>
      <p:sp>
        <p:nvSpPr>
          <p:cNvPr id="3080" name="Прямоугольник 2"/>
          <p:cNvSpPr>
            <a:spLocks noChangeArrowheads="1"/>
          </p:cNvSpPr>
          <p:nvPr/>
        </p:nvSpPr>
        <p:spPr bwMode="auto">
          <a:xfrm>
            <a:off x="971550" y="3141663"/>
            <a:ext cx="309562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4000" b="1">
                <a:solidFill>
                  <a:srgbClr val="FFFF00"/>
                </a:solidFill>
              </a:rPr>
              <a:t>Технология</a:t>
            </a:r>
            <a:r>
              <a:rPr lang="ru-RU" sz="2400" b="1"/>
              <a:t> </a:t>
            </a:r>
          </a:p>
        </p:txBody>
      </p:sp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1628775"/>
            <a:ext cx="3563937" cy="3600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580063" y="2349500"/>
            <a:ext cx="3563937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800">
                <a:solidFill>
                  <a:schemeClr val="bg1"/>
                </a:solidFill>
              </a:rPr>
              <a:t>Инструмент профессиональной деятельности педагога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50"/>
                </a:solidFill>
              </a:rPr>
              <a:t>Современные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образовательные технологии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685800" y="1579563"/>
            <a:ext cx="8077200" cy="601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" y="2425700"/>
            <a:ext cx="8099425" cy="600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685800" y="3244850"/>
            <a:ext cx="8077200" cy="582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7863" y="3978275"/>
            <a:ext cx="8077200" cy="676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175" name="Picture 6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693738" y="4811713"/>
            <a:ext cx="8069262" cy="619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176" name="Прямоугольник 3"/>
          <p:cNvSpPr>
            <a:spLocks noChangeArrowheads="1"/>
          </p:cNvSpPr>
          <p:nvPr/>
        </p:nvSpPr>
        <p:spPr bwMode="auto">
          <a:xfrm>
            <a:off x="0" y="1657350"/>
            <a:ext cx="876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2400">
                <a:solidFill>
                  <a:schemeClr val="bg1"/>
                </a:solidFill>
              </a:rPr>
              <a:t>Здоровьесберегающие технологии</a:t>
            </a:r>
          </a:p>
        </p:txBody>
      </p:sp>
      <p:pic>
        <p:nvPicPr>
          <p:cNvPr id="16392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3013" y="2538413"/>
            <a:ext cx="4035425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178" name="Прямоугольник 5"/>
          <p:cNvSpPr>
            <a:spLocks noChangeArrowheads="1"/>
          </p:cNvSpPr>
          <p:nvPr/>
        </p:nvSpPr>
        <p:spPr bwMode="auto">
          <a:xfrm>
            <a:off x="685800" y="2538413"/>
            <a:ext cx="807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2400">
                <a:solidFill>
                  <a:schemeClr val="bg1"/>
                </a:solidFill>
              </a:rPr>
              <a:t>        Технология исследовательской деятельности</a:t>
            </a:r>
          </a:p>
        </p:txBody>
      </p:sp>
      <p:sp>
        <p:nvSpPr>
          <p:cNvPr id="7179" name="Прямоугольник 6"/>
          <p:cNvSpPr>
            <a:spLocks noChangeArrowheads="1"/>
          </p:cNvSpPr>
          <p:nvPr/>
        </p:nvSpPr>
        <p:spPr bwMode="auto">
          <a:xfrm>
            <a:off x="1439863" y="4508500"/>
            <a:ext cx="8388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altLang="ru-RU" sz="2400">
              <a:solidFill>
                <a:schemeClr val="bg1"/>
              </a:solidFill>
            </a:endParaRPr>
          </a:p>
          <a:p>
            <a:pPr eaLnBrk="0" hangingPunct="0"/>
            <a:r>
              <a:rPr lang="ru-RU" altLang="ru-RU" sz="2400">
                <a:solidFill>
                  <a:schemeClr val="bg1"/>
                </a:solidFill>
              </a:rPr>
              <a:t>    Информационно-коммуникационные технологии</a:t>
            </a:r>
            <a:endParaRPr lang="ru-RU" altLang="ru-RU">
              <a:solidFill>
                <a:schemeClr val="bg1"/>
              </a:solidFill>
            </a:endParaRPr>
          </a:p>
        </p:txBody>
      </p:sp>
      <p:pic>
        <p:nvPicPr>
          <p:cNvPr id="7180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1513" y="5583238"/>
            <a:ext cx="8091487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181" name="Прямоугольник 2"/>
          <p:cNvSpPr>
            <a:spLocks noChangeArrowheads="1"/>
          </p:cNvSpPr>
          <p:nvPr/>
        </p:nvSpPr>
        <p:spPr bwMode="auto">
          <a:xfrm>
            <a:off x="1763713" y="3284538"/>
            <a:ext cx="6975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solidFill>
                  <a:schemeClr val="bg1"/>
                </a:solidFill>
              </a:rPr>
              <a:t>Технологии проектной деятельности</a:t>
            </a:r>
          </a:p>
        </p:txBody>
      </p:sp>
      <p:sp>
        <p:nvSpPr>
          <p:cNvPr id="7182" name="Прямоугольник 3"/>
          <p:cNvSpPr>
            <a:spLocks noChangeArrowheads="1"/>
          </p:cNvSpPr>
          <p:nvPr/>
        </p:nvSpPr>
        <p:spPr bwMode="auto">
          <a:xfrm>
            <a:off x="1763713" y="4076700"/>
            <a:ext cx="41036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solidFill>
                  <a:schemeClr val="bg1"/>
                </a:solidFill>
              </a:rPr>
              <a:t>Игровые технологии</a:t>
            </a:r>
          </a:p>
        </p:txBody>
      </p:sp>
      <p:sp>
        <p:nvSpPr>
          <p:cNvPr id="7183" name="Прямоугольник 4"/>
          <p:cNvSpPr>
            <a:spLocks noChangeArrowheads="1"/>
          </p:cNvSpPr>
          <p:nvPr/>
        </p:nvSpPr>
        <p:spPr bwMode="auto">
          <a:xfrm>
            <a:off x="644525" y="5703888"/>
            <a:ext cx="8094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>
                <a:solidFill>
                  <a:schemeClr val="bg1"/>
                </a:solidFill>
              </a:rPr>
              <a:t>Личностно-ориентированные технологии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6" grpId="0"/>
      <p:bldP spid="7178" grpId="0"/>
      <p:bldP spid="7179" grpId="0"/>
      <p:bldP spid="7181" grpId="0"/>
      <p:bldP spid="7182" grpId="0"/>
      <p:bldP spid="71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813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50"/>
                </a:solidFill>
              </a:rPr>
              <a:t>Классификация </a:t>
            </a:r>
            <a:r>
              <a:rPr lang="ru-RU" b="1" dirty="0" err="1" smtClean="0">
                <a:solidFill>
                  <a:srgbClr val="00B050"/>
                </a:solidFill>
              </a:rPr>
              <a:t>здоровьесберегающих</a:t>
            </a:r>
            <a:r>
              <a:rPr lang="ru-RU" b="1" dirty="0" smtClean="0">
                <a:solidFill>
                  <a:srgbClr val="00B050"/>
                </a:solidFill>
              </a:rPr>
              <a:t> технологий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gray">
          <a:xfrm>
            <a:off x="395288" y="1628775"/>
            <a:ext cx="2447925" cy="12239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gray">
          <a:xfrm>
            <a:off x="3132138" y="1628775"/>
            <a:ext cx="2417762" cy="1295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8BB7AB"/>
              </a:gs>
              <a:gs pos="100000">
                <a:srgbClr val="8BB7AB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gray">
          <a:xfrm>
            <a:off x="5795963" y="1628775"/>
            <a:ext cx="2376487" cy="12954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gray">
          <a:xfrm>
            <a:off x="250825" y="3500438"/>
            <a:ext cx="3405188" cy="28956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rgbClr val="BEAF84">
                  <a:gamma/>
                  <a:shade val="46275"/>
                  <a:invGamma/>
                </a:srgbClr>
              </a:gs>
              <a:gs pos="50000">
                <a:srgbClr val="BEAF84"/>
              </a:gs>
              <a:gs pos="100000">
                <a:srgbClr val="BEAF84">
                  <a:gamma/>
                  <a:shade val="46275"/>
                  <a:invGamma/>
                </a:srgbClr>
              </a:gs>
            </a:gsLst>
            <a:lin ang="270000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gray">
          <a:xfrm>
            <a:off x="2916238" y="3500438"/>
            <a:ext cx="3187700" cy="28956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rgbClr val="8BB7AB">
                  <a:gamma/>
                  <a:shade val="46275"/>
                  <a:invGamma/>
                </a:srgbClr>
              </a:gs>
              <a:gs pos="50000">
                <a:srgbClr val="8BB7AB"/>
              </a:gs>
              <a:gs pos="100000">
                <a:srgbClr val="8BB7AB">
                  <a:gamma/>
                  <a:shade val="46275"/>
                  <a:invGamma/>
                </a:srgbClr>
              </a:gs>
            </a:gsLst>
            <a:lin ang="270000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gray">
          <a:xfrm>
            <a:off x="5580063" y="3500438"/>
            <a:ext cx="3024187" cy="2895600"/>
          </a:xfrm>
          <a:prstGeom prst="chevron">
            <a:avLst>
              <a:gd name="adj" fmla="val 16468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8313" y="1628775"/>
            <a:ext cx="2374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rgbClr val="FFFF00"/>
                </a:solidFill>
              </a:rPr>
              <a:t>Технологии сохранения и стимулирования здоровья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1188" y="3500438"/>
            <a:ext cx="25209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chemeClr val="bg1"/>
                </a:solidFill>
              </a:rPr>
              <a:t>Динамические</a:t>
            </a:r>
          </a:p>
          <a:p>
            <a:pPr algn="ctr" eaLnBrk="0" hangingPunct="0"/>
            <a:r>
              <a:rPr lang="ru-RU" b="1">
                <a:solidFill>
                  <a:schemeClr val="bg1"/>
                </a:solidFill>
              </a:rPr>
              <a:t>паузы, подвижные  игры, релаксация, гимнастика пальчиковая, гимнастика для глаз, гимнастика дыхательная, гимнастика бодрящая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419475" y="1700213"/>
            <a:ext cx="17764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rgbClr val="FFFF00"/>
                </a:solidFill>
              </a:rPr>
              <a:t>Технологии обучения здоровому образу жизни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867400" y="1628775"/>
            <a:ext cx="23764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rgbClr val="FFFF00"/>
                </a:solidFill>
              </a:rPr>
              <a:t>Технологии валеологического просвещения родителей</a:t>
            </a:r>
            <a:endParaRPr lang="ru-RU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90888" y="3573463"/>
            <a:ext cx="25193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b="1"/>
          </a:p>
          <a:p>
            <a:pPr algn="ctr" eaLnBrk="0" hangingPunct="0"/>
            <a:endParaRPr lang="ru-RU" b="1"/>
          </a:p>
          <a:p>
            <a:pPr algn="ctr" eaLnBrk="0" hangingPunct="0"/>
            <a:r>
              <a:rPr lang="ru-RU" b="1">
                <a:solidFill>
                  <a:schemeClr val="bg1"/>
                </a:solidFill>
              </a:rPr>
              <a:t>Физкультурное занятие, коммуникативные игры, самомассаж, точечный </a:t>
            </a:r>
          </a:p>
          <a:p>
            <a:pPr algn="ctr" eaLnBrk="0" hangingPunct="0"/>
            <a:r>
              <a:rPr lang="ru-RU" b="1">
                <a:solidFill>
                  <a:schemeClr val="bg1"/>
                </a:solidFill>
              </a:rPr>
              <a:t>самомассаж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826125" y="3489325"/>
            <a:ext cx="26336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chemeClr val="bg1"/>
                </a:solidFill>
              </a:rPr>
              <a:t>Информационые стенды, групповые родительские собрания, практические показы, памятки, буклеты, дни открытых дверей, анкетирование, беседы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>
                <a:solidFill>
                  <a:srgbClr val="00B050"/>
                </a:solidFill>
              </a:rPr>
              <a:t>Технология проектирования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0" y="1341438"/>
            <a:ext cx="6858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3933825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7588" y="2222500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5375" y="5657850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6000" y="3187700"/>
            <a:ext cx="6858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2038" y="4868863"/>
            <a:ext cx="68580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908175" y="1412875"/>
            <a:ext cx="5184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solidFill>
                  <a:schemeClr val="bg1"/>
                </a:solidFill>
              </a:rPr>
              <a:t>Исследовательские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08175" y="2276475"/>
            <a:ext cx="4679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solidFill>
                  <a:schemeClr val="bg1"/>
                </a:solidFill>
              </a:rPr>
              <a:t>Творческие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08175" y="3244850"/>
            <a:ext cx="3219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solidFill>
                  <a:schemeClr val="bg1"/>
                </a:solidFill>
              </a:rPr>
              <a:t>Игровые</a:t>
            </a:r>
          </a:p>
        </p:txBody>
      </p:sp>
      <p:sp>
        <p:nvSpPr>
          <p:cNvPr id="18443" name="Прямоугольник 5"/>
          <p:cNvSpPr>
            <a:spLocks noChangeArrowheads="1"/>
          </p:cNvSpPr>
          <p:nvPr/>
        </p:nvSpPr>
        <p:spPr bwMode="auto">
          <a:xfrm>
            <a:off x="1908175" y="3244850"/>
            <a:ext cx="4535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08175" y="4005263"/>
            <a:ext cx="4103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solidFill>
                  <a:schemeClr val="bg1"/>
                </a:solidFill>
              </a:rPr>
              <a:t>Краткосрочные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08175" y="4941888"/>
            <a:ext cx="6045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solidFill>
                  <a:schemeClr val="bg1"/>
                </a:solidFill>
              </a:rPr>
              <a:t>Средней продолжительности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51050" y="5732463"/>
            <a:ext cx="2473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solidFill>
                  <a:schemeClr val="bg1"/>
                </a:solidFill>
              </a:rPr>
              <a:t>Долгосрочные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9275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50"/>
                </a:solidFill>
              </a:rPr>
              <a:t>Технологии исследовательской деятельности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Oval 23"/>
          <p:cNvSpPr>
            <a:spLocks noChangeArrowheads="1"/>
          </p:cNvSpPr>
          <p:nvPr/>
        </p:nvSpPr>
        <p:spPr bwMode="gray">
          <a:xfrm>
            <a:off x="250825" y="1989138"/>
            <a:ext cx="3344863" cy="3240087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2000" b="1" dirty="0">
                <a:cs typeface="+mn-cs"/>
              </a:rPr>
              <a:t>Структура  детского </a:t>
            </a:r>
          </a:p>
          <a:p>
            <a:pPr algn="ctr" eaLnBrk="0" hangingPunct="0">
              <a:defRPr/>
            </a:pPr>
            <a:r>
              <a:rPr lang="ru-RU" sz="2000" b="1" dirty="0">
                <a:cs typeface="+mn-cs"/>
              </a:rPr>
              <a:t>экспериментирования</a:t>
            </a:r>
            <a:endParaRPr lang="ru-RU" sz="2000" dirty="0">
              <a:cs typeface="+mn-cs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2268538" y="1628775"/>
            <a:ext cx="5903912" cy="7207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2987675" y="2420938"/>
            <a:ext cx="5256213" cy="7207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FBFDF7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gray">
          <a:xfrm>
            <a:off x="3348038" y="3213100"/>
            <a:ext cx="5040312" cy="7207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gray">
          <a:xfrm>
            <a:off x="3059113" y="4005263"/>
            <a:ext cx="5184775" cy="7191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FBFDF7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gray">
          <a:xfrm>
            <a:off x="2339975" y="4797425"/>
            <a:ext cx="5761038" cy="7191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EFEFB"/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24075" y="1773238"/>
            <a:ext cx="6192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solidFill>
                  <a:schemeClr val="bg1"/>
                </a:solidFill>
              </a:rPr>
              <a:t>Выделение и постановка проблемы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76600" y="2565400"/>
            <a:ext cx="4751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/>
              <a:t> </a:t>
            </a:r>
            <a:r>
              <a:rPr lang="ru-RU" sz="2400" b="1">
                <a:solidFill>
                  <a:schemeClr val="bg1"/>
                </a:solidFill>
              </a:rPr>
              <a:t>Выдвижение гипотезы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3276600" y="3141663"/>
            <a:ext cx="52816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solidFill>
                  <a:schemeClr val="bg1"/>
                </a:solidFill>
              </a:rPr>
              <a:t>Поиск и предложение возможных вариантов решения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492500" y="4149725"/>
            <a:ext cx="34559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 b="1">
                <a:solidFill>
                  <a:schemeClr val="bg1"/>
                </a:solidFill>
              </a:rPr>
              <a:t>Сбор материала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flipH="1">
            <a:off x="2627313" y="4868863"/>
            <a:ext cx="6003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 b="1">
                <a:solidFill>
                  <a:schemeClr val="bg1"/>
                </a:solidFill>
              </a:rPr>
              <a:t>Обобщение полученных данных</a:t>
            </a:r>
            <a:endParaRPr lang="ru-RU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dirty="0" smtClean="0">
                <a:solidFill>
                  <a:srgbClr val="00B050"/>
                </a:solidFill>
              </a:rPr>
              <a:t>Информационно-коммуникационные технологии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dirty="0"/>
          </a:p>
        </p:txBody>
      </p:sp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684213" y="2736850"/>
            <a:ext cx="14081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/>
              <a:t>: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35292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39750" y="1484313"/>
            <a:ext cx="8280400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2000">
                <a:solidFill>
                  <a:schemeClr val="bg1"/>
                </a:solidFill>
              </a:rPr>
              <a:t>1.Подбор иллюстративного материала к занятиям и для оформления стендов, группы, кабинетов (сканирование, интернет, принтер, презентация).</a:t>
            </a:r>
          </a:p>
          <a:p>
            <a:pPr algn="just" eaLnBrk="0" hangingPunct="0"/>
            <a:r>
              <a:rPr lang="ru-RU" sz="2000">
                <a:solidFill>
                  <a:schemeClr val="bg1"/>
                </a:solidFill>
              </a:rPr>
              <a:t>2.Подбор дополнительного познавательного материала к занятиям, знакомство со   сценариями праздников и других мероприятий.</a:t>
            </a:r>
          </a:p>
          <a:p>
            <a:pPr algn="just" eaLnBrk="0" hangingPunct="0"/>
            <a:r>
              <a:rPr lang="ru-RU" sz="2000">
                <a:solidFill>
                  <a:schemeClr val="bg1"/>
                </a:solidFill>
              </a:rPr>
              <a:t>3.Обмен опытом, знакомство с периодикой, наработками других педагогов России и зарубежья.</a:t>
            </a:r>
          </a:p>
          <a:p>
            <a:pPr algn="just" eaLnBrk="0" hangingPunct="0"/>
            <a:r>
              <a:rPr lang="ru-RU" sz="2000">
                <a:solidFill>
                  <a:schemeClr val="bg1"/>
                </a:solidFill>
              </a:rPr>
              <a:t>4. Оформление групповой документации, отчетов. Компьютер позволит не писать отчеты и анализы каждый раз, а достаточно набрать один раз схему и в дальнейшем только вносить необходимые изменения.</a:t>
            </a:r>
          </a:p>
          <a:p>
            <a:pPr algn="just" eaLnBrk="0" hangingPunct="0"/>
            <a:r>
              <a:rPr lang="ru-RU" sz="2000">
                <a:solidFill>
                  <a:schemeClr val="bg1"/>
                </a:solidFill>
              </a:rPr>
              <a:t>5. Создание презентаций в программе Рower Рoint</a:t>
            </a:r>
            <a:r>
              <a:rPr lang="ru-RU" sz="2000" b="1">
                <a:solidFill>
                  <a:schemeClr val="bg1"/>
                </a:solidFill>
              </a:rPr>
              <a:t> </a:t>
            </a:r>
            <a:r>
              <a:rPr lang="ru-RU" sz="2000">
                <a:solidFill>
                  <a:schemeClr val="bg1"/>
                </a:solidFill>
              </a:rPr>
              <a:t>для повышения эффективности образовательных занятий с детьми и педагогической компетенции у родителей в процессе проведения родительских собраний.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Ошибки при использовании информационно-коммуникационных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технологий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3568" y="2492896"/>
            <a:ext cx="584041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BEBA8EAE-BF5A-486C-A8C5-ECC9F3942E4B}"/>
            </a:extLst>
          </a:blip>
          <a:srcRect/>
          <a:stretch>
            <a:fillRect/>
          </a:stretch>
        </p:blipFill>
        <p:spPr bwMode="auto">
          <a:xfrm>
            <a:off x="683567" y="3244855"/>
            <a:ext cx="584041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8759" y="3973706"/>
            <a:ext cx="584041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BEBA8EAE-BF5A-486C-A8C5-ECC9F3942E4B}"/>
            </a:extLst>
          </a:blip>
          <a:srcRect/>
          <a:stretch>
            <a:fillRect/>
          </a:stretch>
        </p:blipFill>
        <p:spPr bwMode="auto">
          <a:xfrm>
            <a:off x="683568" y="4842393"/>
            <a:ext cx="584041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46761" y="5707161"/>
            <a:ext cx="584041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5650" y="2276475"/>
            <a:ext cx="799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chemeClr val="bg1"/>
                </a:solidFill>
              </a:rPr>
              <a:t>Недостаточная методическая подготовленность педагога</a:t>
            </a: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42988" y="2852738"/>
            <a:ext cx="79390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chemeClr val="bg1"/>
                </a:solidFill>
              </a:rPr>
              <a:t>Неправильное определение дидактической роли и места ИКТ на занятиях</a:t>
            </a: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62050" y="3789363"/>
            <a:ext cx="2157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000" b="1">
                <a:solidFill>
                  <a:schemeClr val="bg1"/>
                </a:solidFill>
              </a:rPr>
              <a:t>Бесплановость</a:t>
            </a: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96900" y="4641850"/>
            <a:ext cx="5445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chemeClr val="bg1"/>
                </a:solidFill>
              </a:rPr>
              <a:t>Случайность применения   ИКТ</a:t>
            </a: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rot="10800000" flipV="1">
            <a:off x="768350" y="5507038"/>
            <a:ext cx="5975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chemeClr val="bg1"/>
                </a:solidFill>
              </a:rPr>
              <a:t>Перегруженность занятия демонстрацией</a:t>
            </a:r>
            <a:endParaRPr lang="ru-RU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rgbClr val="00B050"/>
                </a:solidFill>
              </a:rPr>
              <a:t>Игровая технология </a:t>
            </a:r>
          </a:p>
        </p:txBody>
      </p:sp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2124075" y="1628775"/>
            <a:ext cx="417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2627313" y="2781300"/>
            <a:ext cx="3816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23556" name="Прямоугольник 4"/>
          <p:cNvSpPr>
            <a:spLocks noChangeArrowheads="1"/>
          </p:cNvSpPr>
          <p:nvPr/>
        </p:nvSpPr>
        <p:spPr bwMode="auto">
          <a:xfrm rot="10800000" flipV="1">
            <a:off x="893763" y="3937000"/>
            <a:ext cx="7062787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23557" name="Прямоугольник 5"/>
          <p:cNvSpPr>
            <a:spLocks noChangeArrowheads="1"/>
          </p:cNvSpPr>
          <p:nvPr/>
        </p:nvSpPr>
        <p:spPr bwMode="auto">
          <a:xfrm>
            <a:off x="2124075" y="5157788"/>
            <a:ext cx="3671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893195" y="1123157"/>
            <a:ext cx="7383463" cy="230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611188" y="3573463"/>
            <a:ext cx="7666037" cy="287972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400">
                <a:solidFill>
                  <a:schemeClr val="bg1"/>
                </a:solidFill>
              </a:rPr>
              <a:t>Последовательная деятельность педагога по:</a:t>
            </a:r>
          </a:p>
          <a:p>
            <a:pPr algn="ctr" eaLnBrk="0" hangingPunct="0"/>
            <a:r>
              <a:rPr lang="ru-RU" sz="2400">
                <a:solidFill>
                  <a:schemeClr val="bg1"/>
                </a:solidFill>
              </a:rPr>
              <a:t>отбору, разработке, подготовке игр;</a:t>
            </a:r>
          </a:p>
          <a:p>
            <a:pPr algn="ctr" eaLnBrk="0" hangingPunct="0"/>
            <a:r>
              <a:rPr lang="ru-RU" sz="2400">
                <a:solidFill>
                  <a:schemeClr val="bg1"/>
                </a:solidFill>
              </a:rPr>
              <a:t>включению детей в игровую деятельность;</a:t>
            </a:r>
          </a:p>
          <a:p>
            <a:pPr algn="ctr" eaLnBrk="0" hangingPunct="0"/>
            <a:r>
              <a:rPr lang="ru-RU" sz="2400">
                <a:solidFill>
                  <a:schemeClr val="bg1"/>
                </a:solidFill>
              </a:rPr>
              <a:t>осуществление самой игры;</a:t>
            </a:r>
          </a:p>
          <a:p>
            <a:pPr algn="ctr" eaLnBrk="0" hangingPunct="0"/>
            <a:r>
              <a:rPr lang="ru-RU" sz="2400">
                <a:solidFill>
                  <a:schemeClr val="bg1"/>
                </a:solidFill>
              </a:rPr>
              <a:t>подведению итогов, результатов игровой </a:t>
            </a:r>
          </a:p>
          <a:p>
            <a:pPr algn="ctr" eaLnBrk="0" hangingPunct="0"/>
            <a:r>
              <a:rPr lang="ru-RU" sz="2400">
                <a:solidFill>
                  <a:schemeClr val="bg1"/>
                </a:solidFill>
              </a:rPr>
              <a:t>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theme/theme1.xml><?xml version="1.0" encoding="utf-8"?>
<a:theme xmlns:a="http://schemas.openxmlformats.org/drawingml/2006/main" name="Современные образовательные технологии в ДОУ">
  <a:themeElements>
    <a:clrScheme name="CD100_dark_2002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CD100_dark_2002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100_dark_2002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Современные образовательные технологии в ДОУ</Template>
  <TotalTime>927</TotalTime>
  <Words>277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Verdana</vt:lpstr>
      <vt:lpstr>Wingdings</vt:lpstr>
      <vt:lpstr>Calibri</vt:lpstr>
      <vt:lpstr>Современные образовательные технологии в ДОУ</vt:lpstr>
      <vt:lpstr>муниципальное бюджетное дошкольное образовательное учреждение « Детский сад комбинированного вида №102»</vt:lpstr>
      <vt:lpstr>Слайд 2</vt:lpstr>
      <vt:lpstr>Современные  образовательные технологии  </vt:lpstr>
      <vt:lpstr>Классификация здоровьесберегающих технологий</vt:lpstr>
      <vt:lpstr>Технология проектирования</vt:lpstr>
      <vt:lpstr>Технологии исследовательской деятельности</vt:lpstr>
      <vt:lpstr>   Информационно-коммуникационные технологии  </vt:lpstr>
      <vt:lpstr>   Ошибки при использовании информационно-коммуникационных  технологий  </vt:lpstr>
      <vt:lpstr>Игровая технология 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дошкольное образовательное учреждение «Ординский детский сад №1»</dc:title>
  <dc:creator>User</dc:creator>
  <cp:lastModifiedBy>1</cp:lastModifiedBy>
  <cp:revision>97</cp:revision>
  <dcterms:created xsi:type="dcterms:W3CDTF">2015-08-25T07:48:41Z</dcterms:created>
  <dcterms:modified xsi:type="dcterms:W3CDTF">2016-02-16T12:05:21Z</dcterms:modified>
</cp:coreProperties>
</file>